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7" r:id="rId2"/>
    <p:sldId id="257" r:id="rId3"/>
    <p:sldId id="258" r:id="rId4"/>
    <p:sldId id="262" r:id="rId5"/>
    <p:sldId id="260" r:id="rId6"/>
    <p:sldId id="261" r:id="rId7"/>
    <p:sldId id="263" r:id="rId8"/>
    <p:sldId id="264" r:id="rId9"/>
    <p:sldId id="265" r:id="rId10"/>
    <p:sldId id="268" r:id="rId11"/>
    <p:sldId id="272" r:id="rId12"/>
    <p:sldId id="273" r:id="rId13"/>
    <p:sldId id="269" r:id="rId14"/>
    <p:sldId id="270" r:id="rId15"/>
    <p:sldId id="259"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0F246A-B23C-4E62-BED8-FAD0EFC3B527}" type="datetimeFigureOut">
              <a:rPr lang="ru-RU" smtClean="0"/>
              <a:pPr/>
              <a:t>18.03.2012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7A419C-5CDB-4893-BA15-7B019B357810}"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D7A419C-5CDB-4893-BA15-7B019B357810}" type="slidenum">
              <a:rPr lang="ru-RU" smtClean="0"/>
              <a:pPr/>
              <a:t>13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18.03.2012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18.03.2012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18.03.2012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18.03.2012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18.03.2012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18.03.2012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18.03.2012</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18.03.2012</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18.03.2012</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18.03.2012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18.03.2012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18.03.2012</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supermarketpeople.co.uk/sp/wp-content/uploads/GD4880837@A-view-of-Laika-Nov-8081.jpg" TargetMode="External"/><Relationship Id="rId13" Type="http://schemas.openxmlformats.org/officeDocument/2006/relationships/hyperlink" Target="http://img.dni.ru/binaries/v2_articlepic/201215.jpg" TargetMode="External"/><Relationship Id="rId18" Type="http://schemas.openxmlformats.org/officeDocument/2006/relationships/hyperlink" Target="http://www.space-exploration.org/?page_id=12" TargetMode="External"/><Relationship Id="rId3" Type="http://schemas.openxmlformats.org/officeDocument/2006/relationships/hyperlink" Target="http://en.wikipedia.org/wiki/Konstantin_Tsiolkovsky" TargetMode="External"/><Relationship Id="rId7" Type="http://schemas.openxmlformats.org/officeDocument/2006/relationships/hyperlink" Target="http://en.wikipedia.org/wiki/Sputnik_2" TargetMode="External"/><Relationship Id="rId12" Type="http://schemas.openxmlformats.org/officeDocument/2006/relationships/hyperlink" Target="http://starchild.gsfc.nasa.gov/docs/StarChild/questions/question49.html" TargetMode="External"/><Relationship Id="rId17" Type="http://schemas.openxmlformats.org/officeDocument/2006/relationships/hyperlink" Target="http://www.tzoom.com.ua/wp-content/uploads/2009/11/observatoriya-alma-nachala-issledovanie-kosmosa-v-submillimetrovom-diapazone-1.jpg" TargetMode="External"/><Relationship Id="rId2" Type="http://schemas.openxmlformats.org/officeDocument/2006/relationships/image" Target="../media/image1.jpeg"/><Relationship Id="rId16" Type="http://schemas.openxmlformats.org/officeDocument/2006/relationships/hyperlink" Target="http://www.krugosvet.ru/images/1001173_PH08565.jpg" TargetMode="External"/><Relationship Id="rId1" Type="http://schemas.openxmlformats.org/officeDocument/2006/relationships/slideLayout" Target="../slideLayouts/slideLayout2.xml"/><Relationship Id="rId6" Type="http://schemas.openxmlformats.org/officeDocument/2006/relationships/hyperlink" Target="http://en.wikipedia.org/wiki/Sputnik_1" TargetMode="External"/><Relationship Id="rId11" Type="http://schemas.openxmlformats.org/officeDocument/2006/relationships/hyperlink" Target="http://img.beta.rian.ru/images/22118/10/221181028.jpg" TargetMode="External"/><Relationship Id="rId5" Type="http://schemas.openxmlformats.org/officeDocument/2006/relationships/hyperlink" Target="http://www.rudata.ru/w/images/f/f1/Sergei_korolev2.jpg" TargetMode="External"/><Relationship Id="rId15" Type="http://schemas.openxmlformats.org/officeDocument/2006/relationships/hyperlink" Target="http://upload.wikimedia.org/wikipedia/commons/a/a9/Portrait_of_ASTP_crews.jpg" TargetMode="External"/><Relationship Id="rId10" Type="http://schemas.openxmlformats.org/officeDocument/2006/relationships/hyperlink" Target="http://www.novostinz.co.nz/index/wp-content/uploads/Gagarin_002.jpg" TargetMode="External"/><Relationship Id="rId4" Type="http://schemas.openxmlformats.org/officeDocument/2006/relationships/hyperlink" Target="http://upload.wikimedia.org/wikipedia/commons/1/14/Tsiolkovsky.jpg" TargetMode="External"/><Relationship Id="rId9" Type="http://schemas.openxmlformats.org/officeDocument/2006/relationships/hyperlink" Target="http://debri.ru/uploads/posts/2010-08/1282206917_002.jpg" TargetMode="External"/><Relationship Id="rId14" Type="http://schemas.openxmlformats.org/officeDocument/2006/relationships/hyperlink" Target="http://zateevo.ru/userfiles/image/Cosmos/Leonov_foto/Leo.jpg"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Picture 2" descr="C:\Documents and Settings\User\Рабочий стол\Рисунок1.jpg"/>
          <p:cNvPicPr>
            <a:picLocks noGrp="1" noChangeAspect="1" noChangeArrowheads="1"/>
          </p:cNvPicPr>
          <p:nvPr>
            <p:ph idx="1"/>
          </p:nvPr>
        </p:nvPicPr>
        <p:blipFill>
          <a:blip r:embed="rId2">
            <a:lum bright="30000" contrast="23000"/>
          </a:blip>
          <a:srcRect/>
          <a:stretch>
            <a:fillRect/>
          </a:stretch>
        </p:blipFill>
        <p:spPr bwMode="auto">
          <a:xfrm>
            <a:off x="0" y="0"/>
            <a:ext cx="9144000" cy="6858000"/>
          </a:xfrm>
          <a:prstGeom prst="rect">
            <a:avLst/>
          </a:prstGeom>
          <a:noFill/>
        </p:spPr>
      </p:pic>
      <p:sp>
        <p:nvSpPr>
          <p:cNvPr id="5" name="Прямоугольник 4"/>
          <p:cNvSpPr/>
          <p:nvPr/>
        </p:nvSpPr>
        <p:spPr>
          <a:xfrm>
            <a:off x="714348" y="2285992"/>
            <a:ext cx="7858180" cy="1107996"/>
          </a:xfrm>
          <a:prstGeom prst="rect">
            <a:avLst/>
          </a:prstGeom>
        </p:spPr>
        <p:txBody>
          <a:bodyPr wrap="square">
            <a:spAutoFit/>
          </a:bodyPr>
          <a:lstStyle/>
          <a:p>
            <a:pPr algn="ctr">
              <a:defRPr/>
            </a:pPr>
            <a:r>
              <a:rPr lang="en-US" sz="6600" b="1" kern="0" dirty="0" smtClean="0">
                <a:latin typeface="Book Antiqua" pitchFamily="18" charset="0"/>
                <a:ea typeface="Batang" pitchFamily="18" charset="-127"/>
              </a:rPr>
              <a:t>Space</a:t>
            </a:r>
            <a:r>
              <a:rPr lang="en-US" sz="6600" b="1" kern="0" dirty="0" smtClean="0">
                <a:effectLst>
                  <a:outerShdw blurRad="38100" dist="38100" dir="2700000" algn="tl">
                    <a:srgbClr val="000000">
                      <a:alpha val="43137"/>
                    </a:srgbClr>
                  </a:outerShdw>
                </a:effectLst>
                <a:latin typeface="Book Antiqua" pitchFamily="18" charset="0"/>
                <a:ea typeface="Batang" pitchFamily="18" charset="-127"/>
              </a:rPr>
              <a:t> Exploration</a:t>
            </a:r>
            <a:endParaRPr lang="en-US" sz="6600" b="1" kern="0" dirty="0">
              <a:effectLst>
                <a:outerShdw blurRad="38100" dist="38100" dir="2700000" algn="tl">
                  <a:srgbClr val="000000">
                    <a:alpha val="43137"/>
                  </a:srgbClr>
                </a:outerShdw>
              </a:effectLst>
              <a:latin typeface="Book Antiqua" pitchFamily="18" charset="0"/>
              <a:ea typeface="Batang" pitchFamily="18" charset="-127"/>
            </a:endParaRPr>
          </a:p>
        </p:txBody>
      </p:sp>
      <p:sp>
        <p:nvSpPr>
          <p:cNvPr id="6" name="TextBox 5"/>
          <p:cNvSpPr txBox="1"/>
          <p:nvPr/>
        </p:nvSpPr>
        <p:spPr>
          <a:xfrm>
            <a:off x="5500694" y="4643446"/>
            <a:ext cx="3429024" cy="1631216"/>
          </a:xfrm>
          <a:prstGeom prst="rect">
            <a:avLst/>
          </a:prstGeom>
          <a:noFill/>
        </p:spPr>
        <p:txBody>
          <a:bodyPr wrap="square" rtlCol="0">
            <a:spAutoFit/>
          </a:bodyPr>
          <a:lstStyle/>
          <a:p>
            <a:pPr algn="ctr"/>
            <a:r>
              <a:rPr lang="en-US" sz="2000" dirty="0" err="1" smtClean="0">
                <a:effectLst>
                  <a:outerShdw blurRad="38100" dist="38100" dir="2700000" algn="tl">
                    <a:srgbClr val="000000">
                      <a:alpha val="43137"/>
                    </a:srgbClr>
                  </a:outerShdw>
                </a:effectLst>
                <a:latin typeface="Times New Roman" pitchFamily="18" charset="0"/>
                <a:cs typeface="Times New Roman" pitchFamily="18" charset="0"/>
              </a:rPr>
              <a:t>Umrilova</a:t>
            </a:r>
            <a:r>
              <a:rPr lang="en-US" sz="2000" dirty="0" smtClean="0">
                <a:effectLst>
                  <a:outerShdw blurRad="38100" dist="38100" dir="2700000" algn="tl">
                    <a:srgbClr val="000000">
                      <a:alpha val="43137"/>
                    </a:srgbClr>
                  </a:outerShdw>
                </a:effectLst>
                <a:latin typeface="Times New Roman" pitchFamily="18" charset="0"/>
                <a:cs typeface="Times New Roman" pitchFamily="18" charset="0"/>
              </a:rPr>
              <a:t> Olga </a:t>
            </a:r>
            <a:r>
              <a:rPr lang="en-US" sz="2000" dirty="0" err="1" smtClean="0">
                <a:effectLst>
                  <a:outerShdw blurRad="38100" dist="38100" dir="2700000" algn="tl">
                    <a:srgbClr val="000000">
                      <a:alpha val="43137"/>
                    </a:srgbClr>
                  </a:outerShdw>
                </a:effectLst>
                <a:latin typeface="Times New Roman" pitchFamily="18" charset="0"/>
                <a:cs typeface="Times New Roman" pitchFamily="18" charset="0"/>
              </a:rPr>
              <a:t>Leonidovna</a:t>
            </a:r>
            <a:endParaRPr lang="en-US" sz="2000" dirty="0" smtClean="0">
              <a:effectLst>
                <a:outerShdw blurRad="38100" dist="38100" dir="2700000" algn="tl">
                  <a:srgbClr val="000000">
                    <a:alpha val="43137"/>
                  </a:srgbClr>
                </a:outerShdw>
              </a:effectLst>
              <a:latin typeface="Times New Roman" pitchFamily="18" charset="0"/>
              <a:cs typeface="Times New Roman" pitchFamily="18" charset="0"/>
            </a:endParaRPr>
          </a:p>
          <a:p>
            <a:pPr algn="ctr"/>
            <a:r>
              <a:rPr lang="en-US" sz="2000" dirty="0" smtClean="0">
                <a:effectLst>
                  <a:outerShdw blurRad="38100" dist="38100" dir="2700000" algn="tl">
                    <a:srgbClr val="000000">
                      <a:alpha val="43137"/>
                    </a:srgbClr>
                  </a:outerShdw>
                </a:effectLst>
                <a:latin typeface="Times New Roman" pitchFamily="18" charset="0"/>
                <a:cs typeface="Times New Roman" pitchFamily="18" charset="0"/>
              </a:rPr>
              <a:t>English teacher, Lyceum</a:t>
            </a:r>
          </a:p>
          <a:p>
            <a:pPr algn="ctr"/>
            <a:r>
              <a:rPr lang="en-US" sz="2000" dirty="0" smtClean="0">
                <a:effectLst>
                  <a:outerShdw blurRad="38100" dist="38100" dir="2700000" algn="tl">
                    <a:srgbClr val="000000">
                      <a:alpha val="43137"/>
                    </a:srgbClr>
                  </a:outerShdw>
                </a:effectLst>
                <a:latin typeface="Times New Roman" pitchFamily="18" charset="0"/>
                <a:cs typeface="Times New Roman" pitchFamily="18" charset="0"/>
              </a:rPr>
              <a:t>Vyatskie Polyany, Kirov region</a:t>
            </a:r>
          </a:p>
          <a:p>
            <a:pPr algn="ctr"/>
            <a:endParaRPr lang="en-US" sz="2000" dirty="0" smtClean="0">
              <a:effectLst>
                <a:outerShdw blurRad="38100" dist="38100" dir="2700000" algn="tl">
                  <a:srgbClr val="000000">
                    <a:alpha val="43137"/>
                  </a:srgbClr>
                </a:outerShdw>
              </a:effectLst>
              <a:latin typeface="Times New Roman" pitchFamily="18" charset="0"/>
              <a:cs typeface="Times New Roman" pitchFamily="18" charset="0"/>
            </a:endParaRPr>
          </a:p>
          <a:p>
            <a:pPr algn="ctr"/>
            <a:endParaRPr lang="ru-RU" sz="2000"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C:\Documents and Settings\User\Рабочий стол\Рисунок1.jpg"/>
          <p:cNvPicPr>
            <a:picLocks noChangeAspect="1" noChangeArrowheads="1"/>
          </p:cNvPicPr>
          <p:nvPr/>
        </p:nvPicPr>
        <p:blipFill>
          <a:blip r:embed="rId2">
            <a:lum bright="30000" contrast="23000"/>
          </a:blip>
          <a:srcRect/>
          <a:stretch>
            <a:fillRect/>
          </a:stretch>
        </p:blipFill>
        <p:spPr bwMode="auto">
          <a:xfrm>
            <a:off x="-142908" y="0"/>
            <a:ext cx="9429816" cy="6858000"/>
          </a:xfrm>
          <a:prstGeom prst="rect">
            <a:avLst/>
          </a:prstGeom>
          <a:noFill/>
        </p:spPr>
      </p:pic>
      <p:sp>
        <p:nvSpPr>
          <p:cNvPr id="5" name="Прямоугольник 4"/>
          <p:cNvSpPr/>
          <p:nvPr/>
        </p:nvSpPr>
        <p:spPr>
          <a:xfrm>
            <a:off x="3143240" y="1928803"/>
            <a:ext cx="5786478" cy="2092881"/>
          </a:xfrm>
          <a:prstGeom prst="rect">
            <a:avLst/>
          </a:prstGeom>
        </p:spPr>
        <p:txBody>
          <a:bodyPr wrap="square">
            <a:spAutoFit/>
          </a:bodyPr>
          <a:lstStyle/>
          <a:p>
            <a:pPr algn="just"/>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On July 16, 1963  for the first time in the world a woman flew into space. She was Valentina Tereshkova, the first woman cosmonaut in the world. She orbited the Earth 81 times. </a:t>
            </a:r>
            <a:endParaRPr lang="ru-RU" sz="2600"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3"/>
          <a:srcRect/>
          <a:stretch>
            <a:fillRect/>
          </a:stretch>
        </p:blipFill>
        <p:spPr bwMode="auto">
          <a:xfrm>
            <a:off x="357158" y="2071678"/>
            <a:ext cx="2428892" cy="2157412"/>
          </a:xfrm>
          <a:prstGeom prst="rect">
            <a:avLst/>
          </a:prstGeom>
          <a:noFill/>
          <a:ln w="57150">
            <a:solidFill>
              <a:schemeClr val="bg1">
                <a:lumMod val="50000"/>
              </a:schemeClr>
            </a:solid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C:\Documents and Settings\User\Рабочий стол\Рисунок1.jpg"/>
          <p:cNvPicPr>
            <a:picLocks noChangeAspect="1" noChangeArrowheads="1"/>
          </p:cNvPicPr>
          <p:nvPr/>
        </p:nvPicPr>
        <p:blipFill>
          <a:blip r:embed="rId2">
            <a:lum bright="30000" contrast="23000"/>
          </a:blip>
          <a:srcRect/>
          <a:stretch>
            <a:fillRect/>
          </a:stretch>
        </p:blipFill>
        <p:spPr bwMode="auto">
          <a:xfrm>
            <a:off x="-142908" y="0"/>
            <a:ext cx="9429816" cy="6858000"/>
          </a:xfrm>
          <a:prstGeom prst="rect">
            <a:avLst/>
          </a:prstGeom>
          <a:noFill/>
        </p:spPr>
      </p:pic>
      <p:sp>
        <p:nvSpPr>
          <p:cNvPr id="5" name="Прямоугольник 4"/>
          <p:cNvSpPr/>
          <p:nvPr/>
        </p:nvSpPr>
        <p:spPr>
          <a:xfrm>
            <a:off x="3143240" y="1643050"/>
            <a:ext cx="5643602" cy="2492990"/>
          </a:xfrm>
          <a:prstGeom prst="rect">
            <a:avLst/>
          </a:prstGeom>
        </p:spPr>
        <p:txBody>
          <a:bodyPr wrap="square">
            <a:spAutoFit/>
          </a:bodyPr>
          <a:lstStyle/>
          <a:p>
            <a:pPr algn="just"/>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On March 18, 1965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rPr>
              <a:t>Voskhod</a:t>
            </a:r>
            <a:r>
              <a:rPr lang="ru-RU" sz="2600" dirty="0" smtClean="0">
                <a:effectLst>
                  <a:outerShdw blurRad="38100" dist="38100" dir="2700000" algn="tl">
                    <a:srgbClr val="000000">
                      <a:alpha val="43137"/>
                    </a:srgbClr>
                  </a:outerShdw>
                </a:effectLst>
                <a:latin typeface="Times New Roman" pitchFamily="18" charset="0"/>
                <a:cs typeface="Times New Roman" pitchFamily="18" charset="0"/>
              </a:rPr>
              <a:t>-</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2 made a flight which was really memorable because the copilot Aleksey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rPr>
              <a:t>Leonov</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 left the ship for the first time to make  a space walk. He spent 10 minutes outside the spaceship in a special spacesuit. </a:t>
            </a:r>
            <a:endParaRPr lang="ru-RU" sz="2600"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3"/>
          <a:srcRect/>
          <a:stretch>
            <a:fillRect/>
          </a:stretch>
        </p:blipFill>
        <p:spPr bwMode="auto">
          <a:xfrm>
            <a:off x="428596" y="1785926"/>
            <a:ext cx="2357454" cy="2157411"/>
          </a:xfrm>
          <a:prstGeom prst="rect">
            <a:avLst/>
          </a:prstGeom>
          <a:noFill/>
          <a:ln w="57150">
            <a:solidFill>
              <a:schemeClr val="bg1">
                <a:lumMod val="50000"/>
              </a:schemeClr>
            </a:solid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C:\Documents and Settings\User\Рабочий стол\Рисунок1.jpg"/>
          <p:cNvPicPr>
            <a:picLocks noChangeAspect="1" noChangeArrowheads="1"/>
          </p:cNvPicPr>
          <p:nvPr/>
        </p:nvPicPr>
        <p:blipFill>
          <a:blip r:embed="rId2">
            <a:lum bright="30000" contrast="23000"/>
          </a:blip>
          <a:srcRect/>
          <a:stretch>
            <a:fillRect/>
          </a:stretch>
        </p:blipFill>
        <p:spPr bwMode="auto">
          <a:xfrm>
            <a:off x="-142908" y="0"/>
            <a:ext cx="9429816" cy="6858000"/>
          </a:xfrm>
          <a:prstGeom prst="rect">
            <a:avLst/>
          </a:prstGeom>
          <a:noFill/>
        </p:spPr>
      </p:pic>
      <p:sp>
        <p:nvSpPr>
          <p:cNvPr id="5" name="Прямоугольник 4"/>
          <p:cNvSpPr/>
          <p:nvPr/>
        </p:nvSpPr>
        <p:spPr>
          <a:xfrm>
            <a:off x="3571868" y="2643182"/>
            <a:ext cx="5357850" cy="3293209"/>
          </a:xfrm>
          <a:prstGeom prst="rect">
            <a:avLst/>
          </a:prstGeom>
        </p:spPr>
        <p:txBody>
          <a:bodyPr wrap="square">
            <a:spAutoFit/>
          </a:bodyPr>
          <a:lstStyle/>
          <a:p>
            <a:pPr algn="just"/>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On the 17th of July the spaceships docked.</a:t>
            </a:r>
            <a:r>
              <a:rPr lang="ru-RU" sz="26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The crews of the spaceships worked together on their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rPr>
              <a:t>programmes</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 and successfully returned to the Earth. They are the Soviet cosmonauts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rPr>
              <a:t>A.Leonov</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 and V.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rPr>
              <a:t>Kubasov</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 American astronauts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rPr>
              <a:t>T.Stafford</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rPr>
              <a:t>B.Brand</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 and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rPr>
              <a:t>D.Slaton</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a:t>
            </a:r>
            <a:endParaRPr lang="ru-RU" sz="2600"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3" cstate="print"/>
          <a:srcRect/>
          <a:stretch>
            <a:fillRect/>
          </a:stretch>
        </p:blipFill>
        <p:spPr bwMode="auto">
          <a:xfrm>
            <a:off x="428596" y="2857496"/>
            <a:ext cx="2928958" cy="2286016"/>
          </a:xfrm>
          <a:prstGeom prst="rect">
            <a:avLst/>
          </a:prstGeom>
          <a:noFill/>
          <a:ln w="57150">
            <a:solidFill>
              <a:schemeClr val="bg1">
                <a:lumMod val="50000"/>
              </a:schemeClr>
            </a:solidFill>
            <a:miter lim="800000"/>
            <a:headEnd/>
            <a:tailEnd/>
          </a:ln>
        </p:spPr>
      </p:pic>
      <p:sp>
        <p:nvSpPr>
          <p:cNvPr id="7" name="Прямоугольник 6"/>
          <p:cNvSpPr/>
          <p:nvPr/>
        </p:nvSpPr>
        <p:spPr>
          <a:xfrm>
            <a:off x="0" y="1285860"/>
            <a:ext cx="9144000" cy="1292662"/>
          </a:xfrm>
          <a:prstGeom prst="rect">
            <a:avLst/>
          </a:prstGeom>
        </p:spPr>
        <p:txBody>
          <a:bodyPr wrap="square">
            <a:spAutoFit/>
          </a:bodyPr>
          <a:lstStyle/>
          <a:p>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The first international flight took place in 1975.On July 15 an American spacecraft “ Apollo” started from Canaveral and “Soyuz-19” from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rPr>
              <a:t>Baikonur</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 </a:t>
            </a:r>
            <a:endParaRPr lang="ru-RU" sz="26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C:\Documents and Settings\User\Рабочий стол\Рисунок1.jpg"/>
          <p:cNvPicPr>
            <a:picLocks noGrp="1" noChangeAspect="1" noChangeArrowheads="1"/>
          </p:cNvPicPr>
          <p:nvPr>
            <p:ph idx="1"/>
          </p:nvPr>
        </p:nvPicPr>
        <p:blipFill>
          <a:blip r:embed="rId3">
            <a:lum bright="30000" contrast="23000"/>
          </a:blip>
          <a:srcRect/>
          <a:stretch>
            <a:fillRect/>
          </a:stretch>
        </p:blipFill>
        <p:spPr bwMode="auto">
          <a:xfrm>
            <a:off x="0" y="0"/>
            <a:ext cx="9144000" cy="7000900"/>
          </a:xfrm>
          <a:prstGeom prst="rect">
            <a:avLst/>
          </a:prstGeom>
          <a:noFill/>
        </p:spPr>
      </p:pic>
      <p:sp>
        <p:nvSpPr>
          <p:cNvPr id="5" name="Прямоугольник 4"/>
          <p:cNvSpPr/>
          <p:nvPr/>
        </p:nvSpPr>
        <p:spPr>
          <a:xfrm>
            <a:off x="3071802" y="1643050"/>
            <a:ext cx="5643602" cy="3323987"/>
          </a:xfrm>
          <a:prstGeom prst="rect">
            <a:avLst/>
          </a:prstGeom>
        </p:spPr>
        <p:txBody>
          <a:bodyPr wrap="square">
            <a:spAutoFit/>
          </a:bodyPr>
          <a:lstStyle/>
          <a:p>
            <a:pPr algn="just"/>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Since Yuri Gagarin’s flight, Russian space science and engineering have come a long way.</a:t>
            </a:r>
            <a:r>
              <a:rPr lang="ru-RU" sz="2600" dirty="0" smtClean="0">
                <a:effectLst>
                  <a:outerShdw blurRad="38100" dist="38100" dir="2700000" algn="tl">
                    <a:srgbClr val="000000">
                      <a:alpha val="43137"/>
                    </a:srgbClr>
                  </a:outerShdw>
                </a:effectLst>
                <a:latin typeface="Times New Roman" pitchFamily="18" charset="0"/>
                <a:cs typeface="Times New Roman" pitchFamily="18" charset="0"/>
              </a:rPr>
              <a:t> </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Many space rockets went up by our cosmonauts. Russia has launched more than 2300 space vehicles.</a:t>
            </a:r>
            <a:r>
              <a:rPr lang="en-US" sz="2800" dirty="0" smtClean="0"/>
              <a:t> </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Today there are over 500 working satellites in space.</a:t>
            </a:r>
            <a:endParaRPr lang="ru-RU" sz="2600" dirty="0" smtClean="0">
              <a:effectLst>
                <a:outerShdw blurRad="38100" dist="38100" dir="2700000" algn="tl">
                  <a:srgbClr val="000000">
                    <a:alpha val="43137"/>
                  </a:srgbClr>
                </a:outerShdw>
              </a:effectLst>
              <a:latin typeface="Times New Roman" pitchFamily="18" charset="0"/>
              <a:cs typeface="Times New Roman" pitchFamily="18" charset="0"/>
            </a:endParaRPr>
          </a:p>
          <a:p>
            <a:pPr algn="just"/>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 </a:t>
            </a:r>
            <a:endParaRPr lang="ru-RU" sz="2600"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0" name="Picture 2"/>
          <p:cNvPicPr>
            <a:picLocks noChangeAspect="1" noChangeArrowheads="1"/>
          </p:cNvPicPr>
          <p:nvPr/>
        </p:nvPicPr>
        <p:blipFill>
          <a:blip r:embed="rId4"/>
          <a:srcRect/>
          <a:stretch>
            <a:fillRect/>
          </a:stretch>
        </p:blipFill>
        <p:spPr bwMode="auto">
          <a:xfrm>
            <a:off x="357158" y="2000240"/>
            <a:ext cx="2428892" cy="2214578"/>
          </a:xfrm>
          <a:prstGeom prst="rect">
            <a:avLst/>
          </a:prstGeom>
          <a:noFill/>
          <a:ln w="57150">
            <a:solidFill>
              <a:schemeClr val="bg1">
                <a:lumMod val="50000"/>
              </a:schemeClr>
            </a:solid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a:p>
        </p:txBody>
      </p:sp>
      <p:pic>
        <p:nvPicPr>
          <p:cNvPr id="4" name="Picture 2" descr="C:\Documents and Settings\User\Рабочий стол\Рисунок1.jpg"/>
          <p:cNvPicPr>
            <a:picLocks noChangeAspect="1" noChangeArrowheads="1"/>
          </p:cNvPicPr>
          <p:nvPr/>
        </p:nvPicPr>
        <p:blipFill>
          <a:blip r:embed="rId2">
            <a:lum bright="30000" contrast="23000"/>
          </a:blip>
          <a:srcRect/>
          <a:stretch>
            <a:fillRect/>
          </a:stretch>
        </p:blipFill>
        <p:spPr bwMode="auto">
          <a:xfrm>
            <a:off x="-142908" y="0"/>
            <a:ext cx="9429816" cy="6858000"/>
          </a:xfrm>
          <a:prstGeom prst="rect">
            <a:avLst/>
          </a:prstGeom>
          <a:noFill/>
        </p:spPr>
      </p:pic>
      <p:sp>
        <p:nvSpPr>
          <p:cNvPr id="7" name="Прямоугольник 6"/>
          <p:cNvSpPr/>
          <p:nvPr/>
        </p:nvSpPr>
        <p:spPr>
          <a:xfrm>
            <a:off x="214282" y="1785926"/>
            <a:ext cx="8786874" cy="2893100"/>
          </a:xfrm>
          <a:prstGeom prst="rect">
            <a:avLst/>
          </a:prstGeom>
        </p:spPr>
        <p:txBody>
          <a:bodyPr wrap="square">
            <a:spAutoFit/>
          </a:bodyPr>
          <a:lstStyle/>
          <a:p>
            <a:pPr algn="just"/>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The exploration of space has directly changed our world. Satellites orbiting the Earth allow us to predict weather and natural disasters such as floods, storms, hurricanes, tornados and even wild fires. The satellites also help us in finding the natural resources  that are buried in the depths of the Earth, exploring the Earth's atmosphere and communicating with people living  on different continents. </a:t>
            </a:r>
            <a:endParaRPr lang="ru-RU" sz="2600"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026" name="Picture 2" descr="C:\Documents and Settings\User\Рабочий стол\Рисунок1.jpg"/>
          <p:cNvPicPr>
            <a:picLocks noGrp="1" noChangeAspect="1" noChangeArrowheads="1"/>
          </p:cNvPicPr>
          <p:nvPr>
            <p:ph idx="1"/>
          </p:nvPr>
        </p:nvPicPr>
        <p:blipFill>
          <a:blip r:embed="rId2">
            <a:lum bright="21000" contrast="23000"/>
          </a:blip>
          <a:srcRect/>
          <a:stretch>
            <a:fillRect/>
          </a:stretch>
        </p:blipFill>
        <p:spPr bwMode="auto">
          <a:xfrm>
            <a:off x="0" y="-142900"/>
            <a:ext cx="9429816" cy="7000900"/>
          </a:xfrm>
          <a:prstGeom prst="rect">
            <a:avLst/>
          </a:prstGeom>
          <a:noFill/>
        </p:spPr>
      </p:pic>
      <p:sp>
        <p:nvSpPr>
          <p:cNvPr id="6" name="TextBox 5"/>
          <p:cNvSpPr txBox="1"/>
          <p:nvPr/>
        </p:nvSpPr>
        <p:spPr>
          <a:xfrm>
            <a:off x="285720" y="642918"/>
            <a:ext cx="3929090" cy="584775"/>
          </a:xfrm>
          <a:prstGeom prst="rect">
            <a:avLst/>
          </a:prstGeom>
          <a:noFill/>
        </p:spPr>
        <p:txBody>
          <a:bodyPr wrap="square" rtlCol="0">
            <a:spAutoFit/>
          </a:bodyPr>
          <a:lstStyle/>
          <a:p>
            <a:pPr algn="ctr"/>
            <a:r>
              <a:rPr lang="en-US" sz="3200" dirty="0" smtClean="0">
                <a:effectLst>
                  <a:outerShdw blurRad="38100" dist="38100" dir="2700000" algn="tl">
                    <a:srgbClr val="000000">
                      <a:alpha val="43137"/>
                    </a:srgbClr>
                  </a:outerShdw>
                </a:effectLst>
                <a:latin typeface="Times New Roman" pitchFamily="18" charset="0"/>
                <a:cs typeface="Times New Roman" pitchFamily="18" charset="0"/>
              </a:rPr>
              <a:t>Internet resources:</a:t>
            </a:r>
            <a:endParaRPr lang="ru-RU" sz="3200"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Прямоугольник 6"/>
          <p:cNvSpPr/>
          <p:nvPr/>
        </p:nvSpPr>
        <p:spPr>
          <a:xfrm>
            <a:off x="285720" y="1428735"/>
            <a:ext cx="8643998" cy="4031873"/>
          </a:xfrm>
          <a:prstGeom prst="rect">
            <a:avLst/>
          </a:prstGeom>
        </p:spPr>
        <p:txBody>
          <a:bodyPr wrap="square">
            <a:spAutoFit/>
          </a:bodyPr>
          <a:lstStyle/>
          <a:p>
            <a:r>
              <a:rPr lang="en-US" sz="1400" dirty="0" smtClean="0">
                <a:latin typeface="Times New Roman" pitchFamily="18" charset="0"/>
                <a:cs typeface="Times New Roman" pitchFamily="18" charset="0"/>
                <a:hlinkClick r:id="rId3"/>
              </a:rPr>
              <a:t>http://en.wikipedia.org/wiki/Konstantin_Tsiolkovsky</a:t>
            </a:r>
            <a:endParaRPr lang="en-US"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hlinkClick r:id="rId4"/>
              </a:rPr>
              <a:t>http://upload.wikimedia.org/wikipedia/commons/1/14/Tsiolkovsky.jpg</a:t>
            </a:r>
            <a:endParaRPr lang="en-US"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hlinkClick r:id="rId5"/>
              </a:rPr>
              <a:t>http://www.rudata.ru/w/images/f/f1/Sergei_korolev2.jpg</a:t>
            </a:r>
            <a:r>
              <a:rPr lang="en-US" sz="1400" dirty="0" smtClean="0">
                <a:latin typeface="Times New Roman" pitchFamily="18" charset="0"/>
                <a:cs typeface="Times New Roman" pitchFamily="18" charset="0"/>
              </a:rPr>
              <a:t> </a:t>
            </a:r>
          </a:p>
          <a:p>
            <a:r>
              <a:rPr lang="en-US" sz="1400" dirty="0" smtClean="0">
                <a:latin typeface="Times New Roman" pitchFamily="18" charset="0"/>
                <a:cs typeface="Times New Roman" pitchFamily="18" charset="0"/>
                <a:hlinkClick r:id="rId6"/>
              </a:rPr>
              <a:t>http://en.wikipedia.org/wiki/Sputnik_1</a:t>
            </a:r>
            <a:r>
              <a:rPr lang="en-US" sz="1400" dirty="0" smtClean="0">
                <a:latin typeface="Times New Roman" pitchFamily="18" charset="0"/>
                <a:cs typeface="Times New Roman" pitchFamily="18" charset="0"/>
              </a:rPr>
              <a:t> </a:t>
            </a:r>
          </a:p>
          <a:p>
            <a:r>
              <a:rPr lang="en-US" sz="1400" dirty="0" smtClean="0">
                <a:latin typeface="Times New Roman" pitchFamily="18" charset="0"/>
                <a:cs typeface="Times New Roman" pitchFamily="18" charset="0"/>
                <a:hlinkClick r:id="rId7"/>
              </a:rPr>
              <a:t>http://en.wikipedia.org/wiki/Sputnik_2</a:t>
            </a:r>
            <a:endParaRPr lang="en-US"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hlinkClick r:id="rId8"/>
              </a:rPr>
              <a:t>http://supermarketpeople.co.uk/sp/wp-content/uploads/GD4880837@A-view-of-Laika-Nov-8081.jpg</a:t>
            </a:r>
            <a:endParaRPr lang="en-US"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hlinkClick r:id="rId9"/>
              </a:rPr>
              <a:t>http://debri.ru/uploads/posts/2010-08/1282206917_002.jpg</a:t>
            </a:r>
            <a:r>
              <a:rPr lang="en-US" sz="1400" dirty="0" smtClean="0">
                <a:latin typeface="Times New Roman" pitchFamily="18" charset="0"/>
                <a:cs typeface="Times New Roman" pitchFamily="18" charset="0"/>
              </a:rPr>
              <a:t> </a:t>
            </a:r>
          </a:p>
          <a:p>
            <a:r>
              <a:rPr lang="en-US" sz="1400" dirty="0" smtClean="0">
                <a:latin typeface="Times New Roman" pitchFamily="18" charset="0"/>
                <a:cs typeface="Times New Roman" pitchFamily="18" charset="0"/>
                <a:hlinkClick r:id="rId10"/>
              </a:rPr>
              <a:t>http://www.novostinz.co.nz/index/wp-content/uploads/Gagarin_002.jpg</a:t>
            </a:r>
            <a:r>
              <a:rPr lang="en-US" sz="1400" dirty="0" smtClean="0">
                <a:latin typeface="Times New Roman" pitchFamily="18" charset="0"/>
                <a:cs typeface="Times New Roman" pitchFamily="18" charset="0"/>
              </a:rPr>
              <a:t> </a:t>
            </a:r>
          </a:p>
          <a:p>
            <a:r>
              <a:rPr lang="en-US" sz="1400" dirty="0" smtClean="0">
                <a:latin typeface="Times New Roman" pitchFamily="18" charset="0"/>
                <a:cs typeface="Times New Roman" pitchFamily="18" charset="0"/>
                <a:hlinkClick r:id="rId11"/>
              </a:rPr>
              <a:t>http://img.beta.rian.ru/images/22118/10/221181028.jpg</a:t>
            </a:r>
            <a:r>
              <a:rPr lang="en-US" sz="1400" dirty="0" smtClean="0">
                <a:latin typeface="Times New Roman" pitchFamily="18" charset="0"/>
                <a:cs typeface="Times New Roman" pitchFamily="18" charset="0"/>
              </a:rPr>
              <a:t> </a:t>
            </a:r>
          </a:p>
          <a:p>
            <a:r>
              <a:rPr lang="en-US" sz="1400" dirty="0" smtClean="0">
                <a:latin typeface="Times New Roman" pitchFamily="18" charset="0"/>
                <a:cs typeface="Times New Roman" pitchFamily="18" charset="0"/>
                <a:hlinkClick r:id="rId12"/>
              </a:rPr>
              <a:t>http://starchild.gsfc.nasa.gov/docs/StarChild/questions/question49.html</a:t>
            </a:r>
            <a:endParaRPr lang="ru-RU"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hlinkClick r:id="rId13"/>
              </a:rPr>
              <a:t>http://img.dni.ru/binaries/v2_articlepic/201215.jpg</a:t>
            </a:r>
            <a:r>
              <a:rPr lang="ru-RU" sz="1400" dirty="0" smtClean="0">
                <a:latin typeface="Times New Roman" pitchFamily="18" charset="0"/>
                <a:cs typeface="Times New Roman" pitchFamily="18" charset="0"/>
              </a:rPr>
              <a:t> </a:t>
            </a:r>
          </a:p>
          <a:p>
            <a:r>
              <a:rPr lang="en-US" sz="1400" u="sng" dirty="0" smtClean="0">
                <a:latin typeface="Times New Roman" pitchFamily="18" charset="0"/>
                <a:cs typeface="Times New Roman" pitchFamily="18" charset="0"/>
                <a:hlinkClick r:id="rId14"/>
              </a:rPr>
              <a:t>http://zateevo.ru/userfiles/image/Cosmos/Leonov_foto/Leo.jpg</a:t>
            </a:r>
            <a:endParaRPr lang="en-US" sz="1400" u="sng"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hlinkClick r:id="rId15"/>
              </a:rPr>
              <a:t>http://upload.wikimedia.org/wikipedia/commons/a/a9/Portrait_of_ASTP_crews.jpg</a:t>
            </a:r>
            <a:endParaRPr lang="en-US"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hlinkClick r:id="rId16"/>
              </a:rPr>
              <a:t>http://www.krugosvet.ru/images/1001173_PH08565.jpg</a:t>
            </a:r>
            <a:r>
              <a:rPr lang="en-US" sz="1400" dirty="0" smtClean="0">
                <a:latin typeface="Times New Roman" pitchFamily="18" charset="0"/>
                <a:cs typeface="Times New Roman" pitchFamily="18" charset="0"/>
              </a:rPr>
              <a:t> </a:t>
            </a:r>
          </a:p>
          <a:p>
            <a:r>
              <a:rPr lang="en-US" sz="1400" dirty="0" smtClean="0">
                <a:latin typeface="Times New Roman" pitchFamily="18" charset="0"/>
                <a:cs typeface="Times New Roman" pitchFamily="18" charset="0"/>
                <a:hlinkClick r:id="rId17"/>
              </a:rPr>
              <a:t>http://www.tzoom.com.ua/wp-content/uploads/2009/11/observatoriya-alma-nachala-issledovanie-kosmosa-v-submillimetrovom-diapazone-1.jpg</a:t>
            </a:r>
            <a:endParaRPr lang="en-US" sz="1400" dirty="0" smtClean="0">
              <a:latin typeface="Times New Roman" pitchFamily="18" charset="0"/>
              <a:cs typeface="Times New Roman" pitchFamily="18" charset="0"/>
            </a:endParaRPr>
          </a:p>
          <a:p>
            <a:r>
              <a:rPr lang="en-US" sz="1400" dirty="0" smtClean="0">
                <a:latin typeface="Times New Roman" pitchFamily="18" charset="0"/>
                <a:cs typeface="Times New Roman" pitchFamily="18" charset="0"/>
                <a:hlinkClick r:id="rId18"/>
              </a:rPr>
              <a:t>http://www.space-exploration.org/?page_id=12</a:t>
            </a:r>
            <a:r>
              <a:rPr lang="en-US" sz="1400" dirty="0" smtClean="0">
                <a:latin typeface="Times New Roman" pitchFamily="18" charset="0"/>
                <a:cs typeface="Times New Roman" pitchFamily="18" charset="0"/>
              </a:rPr>
              <a:t>  </a:t>
            </a:r>
          </a:p>
          <a:p>
            <a:endParaRPr lang="en-US"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4" name="Picture 2" descr="C:\Documents and Settings\User\Рабочий стол\Рисунок1.jpg"/>
          <p:cNvPicPr>
            <a:picLocks noChangeAspect="1" noChangeArrowheads="1"/>
          </p:cNvPicPr>
          <p:nvPr/>
        </p:nvPicPr>
        <p:blipFill>
          <a:blip r:embed="rId2">
            <a:lum bright="30000" contrast="23000"/>
          </a:blip>
          <a:srcRect/>
          <a:stretch>
            <a:fillRect/>
          </a:stretch>
        </p:blipFill>
        <p:spPr bwMode="auto">
          <a:xfrm>
            <a:off x="-142908" y="0"/>
            <a:ext cx="9429816" cy="6858000"/>
          </a:xfrm>
          <a:prstGeom prst="rect">
            <a:avLst/>
          </a:prstGeom>
          <a:noFill/>
        </p:spPr>
      </p:pic>
      <p:sp>
        <p:nvSpPr>
          <p:cNvPr id="5" name="Прямоугольник 4"/>
          <p:cNvSpPr/>
          <p:nvPr/>
        </p:nvSpPr>
        <p:spPr>
          <a:xfrm>
            <a:off x="857224" y="1785926"/>
            <a:ext cx="7429552" cy="2492990"/>
          </a:xfrm>
          <a:prstGeom prst="rect">
            <a:avLst/>
          </a:prstGeom>
        </p:spPr>
        <p:txBody>
          <a:bodyPr wrap="square">
            <a:spAutoFit/>
          </a:bodyPr>
          <a:lstStyle/>
          <a:p>
            <a:pPr algn="just"/>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People have always wanted to fly to stars and dreamed of reaching other planets. But only in the XX century the dream of travelling into space became true. And the Russian people were the first in the world to fly into outer space. It happened due to great work of the Russian scientists, constructors and cosmonauts.   </a:t>
            </a:r>
            <a:endParaRPr lang="ru-RU" sz="2600"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Picture 2" descr="C:\Documents and Settings\User\Рабочий стол\Рисунок1.jpg"/>
          <p:cNvPicPr>
            <a:picLocks noGrp="1" noChangeAspect="1" noChangeArrowheads="1"/>
          </p:cNvPicPr>
          <p:nvPr>
            <p:ph idx="1"/>
          </p:nvPr>
        </p:nvPicPr>
        <p:blipFill>
          <a:blip r:embed="rId2">
            <a:lum bright="30000" contrast="23000"/>
          </a:blip>
          <a:srcRect/>
          <a:stretch>
            <a:fillRect/>
          </a:stretch>
        </p:blipFill>
        <p:spPr bwMode="auto">
          <a:xfrm>
            <a:off x="0" y="0"/>
            <a:ext cx="9144000" cy="6858000"/>
          </a:xfrm>
          <a:prstGeom prst="rect">
            <a:avLst/>
          </a:prstGeom>
          <a:noFill/>
        </p:spPr>
      </p:pic>
      <p:sp>
        <p:nvSpPr>
          <p:cNvPr id="7" name="Прямоугольник 6"/>
          <p:cNvSpPr/>
          <p:nvPr/>
        </p:nvSpPr>
        <p:spPr>
          <a:xfrm>
            <a:off x="142844" y="3643314"/>
            <a:ext cx="8858312" cy="2092881"/>
          </a:xfrm>
          <a:prstGeom prst="rect">
            <a:avLst/>
          </a:prstGeom>
        </p:spPr>
        <p:txBody>
          <a:bodyPr wrap="square">
            <a:spAutoFit/>
          </a:bodyPr>
          <a:lstStyle/>
          <a:p>
            <a:pPr algn="just">
              <a:defRPr/>
            </a:pPr>
            <a:r>
              <a:rPr lang="ru-RU" sz="2600" dirty="0" smtClean="0">
                <a:effectLst>
                  <a:outerShdw blurRad="38100" dist="38100" dir="2700000" algn="tl">
                    <a:srgbClr val="000000">
                      <a:alpha val="43137"/>
                    </a:srgbClr>
                  </a:outerShdw>
                </a:effectLst>
                <a:latin typeface="Times New Roman" pitchFamily="18" charset="0"/>
                <a:cs typeface="Times New Roman" pitchFamily="18" charset="0"/>
              </a:rPr>
              <a:t>Tsiolkovsky </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is considered to be the founder of astronautics in Russia, he was the first who published some articles and books dealing with mathematical theory of rocket flights and space travel. His calculations were used in modern theory of cosmonautics.</a:t>
            </a:r>
            <a:r>
              <a:rPr lang="ru-RU" sz="2600" dirty="0" smtClean="0">
                <a:effectLst>
                  <a:outerShdw blurRad="38100" dist="38100" dir="2700000" algn="tl">
                    <a:srgbClr val="000000">
                      <a:alpha val="43137"/>
                    </a:srgbClr>
                  </a:outerShdw>
                </a:effectLst>
                <a:latin typeface="Times New Roman" pitchFamily="18" charset="0"/>
                <a:cs typeface="Times New Roman" pitchFamily="18" charset="0"/>
              </a:rPr>
              <a:t> </a:t>
            </a:r>
            <a:endParaRPr lang="ru-RU" sz="2600"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8" name="Прямоугольник 7"/>
          <p:cNvSpPr/>
          <p:nvPr/>
        </p:nvSpPr>
        <p:spPr>
          <a:xfrm>
            <a:off x="2714612" y="1714488"/>
            <a:ext cx="6286544" cy="1692771"/>
          </a:xfrm>
          <a:prstGeom prst="rect">
            <a:avLst/>
          </a:prstGeom>
        </p:spPr>
        <p:txBody>
          <a:bodyPr wrap="square">
            <a:spAutoFit/>
          </a:bodyPr>
          <a:lstStyle/>
          <a:p>
            <a:pPr algn="just">
              <a:defRPr/>
            </a:pPr>
            <a:r>
              <a:rPr lang="ru-RU" sz="2600" dirty="0" smtClean="0">
                <a:effectLst>
                  <a:outerShdw blurRad="38100" dist="38100" dir="2700000" algn="tl">
                    <a:srgbClr val="000000">
                      <a:alpha val="43137"/>
                    </a:srgbClr>
                  </a:outerShdw>
                </a:effectLst>
                <a:latin typeface="Times New Roman" pitchFamily="18" charset="0"/>
                <a:cs typeface="Times New Roman" pitchFamily="18" charset="0"/>
              </a:rPr>
              <a:t>At the </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beginning</a:t>
            </a:r>
            <a:r>
              <a:rPr lang="ru-RU" sz="2600" dirty="0" smtClean="0">
                <a:effectLst>
                  <a:outerShdw blurRad="38100" dist="38100" dir="2700000" algn="tl">
                    <a:srgbClr val="000000">
                      <a:alpha val="43137"/>
                    </a:srgbClr>
                  </a:outerShdw>
                </a:effectLst>
                <a:latin typeface="Times New Roman" pitchFamily="18" charset="0"/>
                <a:cs typeface="Times New Roman" pitchFamily="18" charset="0"/>
              </a:rPr>
              <a:t> of the </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XX </a:t>
            </a:r>
            <a:r>
              <a:rPr lang="ru-RU" sz="2600" dirty="0" smtClean="0">
                <a:effectLst>
                  <a:outerShdw blurRad="38100" dist="38100" dir="2700000" algn="tl">
                    <a:srgbClr val="000000">
                      <a:alpha val="43137"/>
                    </a:srgbClr>
                  </a:outerShdw>
                </a:effectLst>
                <a:latin typeface="Times New Roman" pitchFamily="18" charset="0"/>
                <a:cs typeface="Times New Roman" pitchFamily="18" charset="0"/>
              </a:rPr>
              <a:t>century the great Russian scientist</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 Konstantin </a:t>
            </a:r>
            <a:r>
              <a:rPr lang="ru-RU" sz="2600" dirty="0" smtClean="0">
                <a:effectLst>
                  <a:outerShdw blurRad="38100" dist="38100" dir="2700000" algn="tl">
                    <a:srgbClr val="000000">
                      <a:alpha val="43137"/>
                    </a:srgbClr>
                  </a:outerShdw>
                </a:effectLst>
                <a:latin typeface="Times New Roman" pitchFamily="18" charset="0"/>
                <a:cs typeface="Times New Roman" pitchFamily="18" charset="0"/>
              </a:rPr>
              <a:t>Tsiolkovsky predicted that "mankind will not remain on Earth forever".</a:t>
            </a:r>
            <a:endParaRPr lang="en-US" sz="2600"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9" name="Picture 4"/>
          <p:cNvPicPr>
            <a:picLocks noChangeAspect="1" noChangeArrowheads="1"/>
          </p:cNvPicPr>
          <p:nvPr/>
        </p:nvPicPr>
        <p:blipFill>
          <a:blip r:embed="rId3"/>
          <a:srcRect/>
          <a:stretch>
            <a:fillRect/>
          </a:stretch>
        </p:blipFill>
        <p:spPr bwMode="auto">
          <a:xfrm>
            <a:off x="428596" y="1428736"/>
            <a:ext cx="2071702" cy="2143140"/>
          </a:xfrm>
          <a:prstGeom prst="rect">
            <a:avLst/>
          </a:prstGeom>
          <a:noFill/>
          <a:ln w="57150">
            <a:solidFill>
              <a:schemeClr val="tx1">
                <a:lumMod val="50000"/>
                <a:lumOff val="50000"/>
              </a:schemeClr>
            </a:solid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4" name="Picture 2" descr="C:\Documents and Settings\User\Рабочий стол\Рисунок1.jpg"/>
          <p:cNvPicPr>
            <a:picLocks noChangeAspect="1" noChangeArrowheads="1"/>
          </p:cNvPicPr>
          <p:nvPr/>
        </p:nvPicPr>
        <p:blipFill>
          <a:blip r:embed="rId2">
            <a:lum bright="30000" contrast="23000"/>
          </a:blip>
          <a:srcRect/>
          <a:stretch>
            <a:fillRect/>
          </a:stretch>
        </p:blipFill>
        <p:spPr bwMode="auto">
          <a:xfrm>
            <a:off x="-285816" y="0"/>
            <a:ext cx="9429816" cy="6858000"/>
          </a:xfrm>
          <a:prstGeom prst="rect">
            <a:avLst/>
          </a:prstGeom>
          <a:noFill/>
        </p:spPr>
      </p:pic>
      <p:sp>
        <p:nvSpPr>
          <p:cNvPr id="5" name="Прямоугольник 4"/>
          <p:cNvSpPr/>
          <p:nvPr/>
        </p:nvSpPr>
        <p:spPr>
          <a:xfrm>
            <a:off x="2571736" y="1643050"/>
            <a:ext cx="6429420" cy="2092881"/>
          </a:xfrm>
          <a:prstGeom prst="rect">
            <a:avLst/>
          </a:prstGeom>
        </p:spPr>
        <p:txBody>
          <a:bodyPr wrap="square">
            <a:spAutoFit/>
          </a:bodyPr>
          <a:lstStyle/>
          <a:p>
            <a:pPr algn="just"/>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Sergey Pavlovich Korolev is a famous Russian scientist and a founder of practical cosmonautics. After meeting with Tsiolkovsky and studying his ideas, Korolev became a rocket enthusiast. </a:t>
            </a:r>
            <a:endParaRPr lang="ru-RU" sz="2600"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3"/>
          <a:srcRect/>
          <a:stretch>
            <a:fillRect/>
          </a:stretch>
        </p:blipFill>
        <p:spPr bwMode="auto">
          <a:xfrm>
            <a:off x="500034" y="1571612"/>
            <a:ext cx="1714512" cy="2214578"/>
          </a:xfrm>
          <a:prstGeom prst="rect">
            <a:avLst/>
          </a:prstGeom>
          <a:noFill/>
          <a:ln w="57150">
            <a:solidFill>
              <a:schemeClr val="bg1">
                <a:lumMod val="50000"/>
              </a:schemeClr>
            </a:solidFill>
            <a:miter lim="800000"/>
            <a:headEnd/>
            <a:tailEnd/>
          </a:ln>
          <a:effectLst/>
        </p:spPr>
      </p:pic>
      <p:sp>
        <p:nvSpPr>
          <p:cNvPr id="7" name="Прямоугольник 6"/>
          <p:cNvSpPr/>
          <p:nvPr/>
        </p:nvSpPr>
        <p:spPr>
          <a:xfrm>
            <a:off x="214282" y="3929066"/>
            <a:ext cx="8786874" cy="1292662"/>
          </a:xfrm>
          <a:prstGeom prst="rect">
            <a:avLst/>
          </a:prstGeom>
        </p:spPr>
        <p:txBody>
          <a:bodyPr wrap="square">
            <a:spAutoFit/>
          </a:bodyPr>
          <a:lstStyle/>
          <a:p>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He was one of the founders of modern space-rocket engineering. He was the chief constructor of the first Earth sputniks and spaceships.</a:t>
            </a:r>
            <a:r>
              <a:rPr lang="ru-RU" sz="2600" dirty="0" smtClean="0">
                <a:effectLst>
                  <a:outerShdw blurRad="38100" dist="38100" dir="2700000" algn="tl">
                    <a:srgbClr val="000000">
                      <a:alpha val="43137"/>
                    </a:srgbClr>
                  </a:outerShdw>
                </a:effectLst>
                <a:latin typeface="Times New Roman" pitchFamily="18" charset="0"/>
                <a:cs typeface="Times New Roman" pitchFamily="18" charset="0"/>
              </a:rPr>
              <a:t> </a:t>
            </a:r>
            <a:endParaRPr lang="ru-RU" sz="2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4" name="Picture 2" descr="C:\Documents and Settings\User\Рабочий стол\Рисунок1.jpg"/>
          <p:cNvPicPr>
            <a:picLocks noChangeAspect="1" noChangeArrowheads="1"/>
          </p:cNvPicPr>
          <p:nvPr/>
        </p:nvPicPr>
        <p:blipFill>
          <a:blip r:embed="rId2">
            <a:lum bright="30000" contrast="23000"/>
          </a:blip>
          <a:srcRect/>
          <a:stretch>
            <a:fillRect/>
          </a:stretch>
        </p:blipFill>
        <p:spPr bwMode="auto">
          <a:xfrm>
            <a:off x="-285816" y="0"/>
            <a:ext cx="9429816" cy="6858000"/>
          </a:xfrm>
          <a:prstGeom prst="rect">
            <a:avLst/>
          </a:prstGeom>
          <a:noFill/>
        </p:spPr>
      </p:pic>
      <p:sp>
        <p:nvSpPr>
          <p:cNvPr id="6" name="Прямоугольник 5"/>
          <p:cNvSpPr/>
          <p:nvPr/>
        </p:nvSpPr>
        <p:spPr>
          <a:xfrm>
            <a:off x="500034" y="2143116"/>
            <a:ext cx="8143932" cy="2092881"/>
          </a:xfrm>
          <a:prstGeom prst="rect">
            <a:avLst/>
          </a:prstGeom>
        </p:spPr>
        <p:txBody>
          <a:bodyPr wrap="square">
            <a:spAutoFit/>
          </a:bodyPr>
          <a:lstStyle/>
          <a:p>
            <a:pPr algn="just"/>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Sputnik-1 was the first artificial satellite to be put into the Earth's orbit. It was launched on  October 4, 1957. This satellite was only 53 cm in diameter, and carried a simple radio transmitter. The transmitter allowed scientists to track Sputnik as it orbited the Earth. </a:t>
            </a:r>
            <a:endParaRPr lang="ru-RU" sz="2600"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4" name="Picture 2" descr="C:\Documents and Settings\User\Рабочий стол\Рисунок1.jpg"/>
          <p:cNvPicPr>
            <a:picLocks noChangeAspect="1" noChangeArrowheads="1"/>
          </p:cNvPicPr>
          <p:nvPr/>
        </p:nvPicPr>
        <p:blipFill>
          <a:blip r:embed="rId2">
            <a:lum bright="30000" contrast="23000"/>
          </a:blip>
          <a:srcRect/>
          <a:stretch>
            <a:fillRect/>
          </a:stretch>
        </p:blipFill>
        <p:spPr bwMode="auto">
          <a:xfrm>
            <a:off x="0" y="0"/>
            <a:ext cx="9429816" cy="6858000"/>
          </a:xfrm>
          <a:prstGeom prst="rect">
            <a:avLst/>
          </a:prstGeom>
          <a:noFill/>
        </p:spPr>
      </p:pic>
      <p:sp>
        <p:nvSpPr>
          <p:cNvPr id="5" name="Прямоугольник 4"/>
          <p:cNvSpPr/>
          <p:nvPr/>
        </p:nvSpPr>
        <p:spPr>
          <a:xfrm>
            <a:off x="3286116" y="1571612"/>
            <a:ext cx="5715040" cy="3693319"/>
          </a:xfrm>
          <a:prstGeom prst="rect">
            <a:avLst/>
          </a:prstGeom>
        </p:spPr>
        <p:txBody>
          <a:bodyPr wrap="square">
            <a:spAutoFit/>
          </a:bodyPr>
          <a:lstStyle/>
          <a:p>
            <a:pPr algn="just"/>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Sputnik-2 was the second spacecraft launched into the Earth orbit on November 3, 1957 and the first to carry a living animal, a dog named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rPr>
              <a:t>Laika</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 It helped the scientists to understand whether people could survive in space and  provided them with the data on the behavior of a living organism in the space environment.</a:t>
            </a:r>
            <a:endParaRPr lang="ru-RU" sz="2600"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3"/>
          <a:srcRect/>
          <a:stretch>
            <a:fillRect/>
          </a:stretch>
        </p:blipFill>
        <p:spPr bwMode="auto">
          <a:xfrm>
            <a:off x="285720" y="2000241"/>
            <a:ext cx="2500330" cy="2143139"/>
          </a:xfrm>
          <a:prstGeom prst="rect">
            <a:avLst/>
          </a:prstGeom>
          <a:noFill/>
          <a:ln w="57150">
            <a:solidFill>
              <a:schemeClr val="bg1">
                <a:lumMod val="50000"/>
              </a:schemeClr>
            </a:solid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4" name="Picture 2" descr="C:\Documents and Settings\User\Рабочий стол\Рисунок1.jpg"/>
          <p:cNvPicPr>
            <a:picLocks noChangeAspect="1" noChangeArrowheads="1"/>
          </p:cNvPicPr>
          <p:nvPr/>
        </p:nvPicPr>
        <p:blipFill>
          <a:blip r:embed="rId2">
            <a:lum bright="30000" contrast="23000"/>
          </a:blip>
          <a:srcRect/>
          <a:stretch>
            <a:fillRect/>
          </a:stretch>
        </p:blipFill>
        <p:spPr bwMode="auto">
          <a:xfrm>
            <a:off x="0" y="0"/>
            <a:ext cx="9429816" cy="6858000"/>
          </a:xfrm>
          <a:prstGeom prst="rect">
            <a:avLst/>
          </a:prstGeom>
          <a:noFill/>
        </p:spPr>
      </p:pic>
      <p:sp>
        <p:nvSpPr>
          <p:cNvPr id="5" name="Прямоугольник 4"/>
          <p:cNvSpPr/>
          <p:nvPr/>
        </p:nvSpPr>
        <p:spPr>
          <a:xfrm>
            <a:off x="3500430" y="1571613"/>
            <a:ext cx="5643570" cy="2769989"/>
          </a:xfrm>
          <a:prstGeom prst="rect">
            <a:avLst/>
          </a:prstGeom>
        </p:spPr>
        <p:txBody>
          <a:bodyPr wrap="square">
            <a:spAutoFit/>
          </a:bodyPr>
          <a:lstStyle/>
          <a:p>
            <a:pPr algn="just"/>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Two dogs,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rPr>
              <a:t>Belka</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 and </a:t>
            </a:r>
            <a:r>
              <a:rPr lang="en-US" sz="2600" dirty="0" err="1" smtClean="0">
                <a:effectLst>
                  <a:outerShdw blurRad="38100" dist="38100" dir="2700000" algn="tl">
                    <a:srgbClr val="000000">
                      <a:alpha val="43137"/>
                    </a:srgbClr>
                  </a:outerShdw>
                </a:effectLst>
                <a:latin typeface="Times New Roman" pitchFamily="18" charset="0"/>
                <a:cs typeface="Times New Roman" pitchFamily="18" charset="0"/>
              </a:rPr>
              <a:t>Strelka</a:t>
            </a:r>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 flew  into space on August 19, 1960.  They returned to the Earth the next day, becoming the first living creatures to be launched into space and returned safely to the ground. </a:t>
            </a:r>
          </a:p>
          <a:p>
            <a:endParaRPr lang="en-US" dirty="0" smtClean="0"/>
          </a:p>
        </p:txBody>
      </p:sp>
      <p:pic>
        <p:nvPicPr>
          <p:cNvPr id="2050" name="Picture 2"/>
          <p:cNvPicPr>
            <a:picLocks noChangeAspect="1" noChangeArrowheads="1"/>
          </p:cNvPicPr>
          <p:nvPr/>
        </p:nvPicPr>
        <p:blipFill>
          <a:blip r:embed="rId3"/>
          <a:srcRect/>
          <a:stretch>
            <a:fillRect/>
          </a:stretch>
        </p:blipFill>
        <p:spPr bwMode="auto">
          <a:xfrm>
            <a:off x="571472" y="1714488"/>
            <a:ext cx="2571768" cy="2214578"/>
          </a:xfrm>
          <a:prstGeom prst="rect">
            <a:avLst/>
          </a:prstGeom>
          <a:noFill/>
          <a:ln w="57150">
            <a:solidFill>
              <a:schemeClr val="bg1">
                <a:lumMod val="50000"/>
              </a:schemeClr>
            </a:solidFill>
            <a:miter lim="800000"/>
            <a:headEnd/>
            <a:tailEnd/>
          </a:ln>
          <a:effectLst/>
        </p:spPr>
      </p:pic>
      <p:sp>
        <p:nvSpPr>
          <p:cNvPr id="7" name="Прямоугольник 6"/>
          <p:cNvSpPr/>
          <p:nvPr/>
        </p:nvSpPr>
        <p:spPr>
          <a:xfrm>
            <a:off x="285720" y="4214818"/>
            <a:ext cx="8858280" cy="1292662"/>
          </a:xfrm>
          <a:prstGeom prst="rect">
            <a:avLst/>
          </a:prstGeom>
        </p:spPr>
        <p:txBody>
          <a:bodyPr wrap="square">
            <a:spAutoFit/>
          </a:bodyPr>
          <a:lstStyle/>
          <a:p>
            <a:pPr algn="just"/>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It proved that living beings could survive in space. And this successful flight gave the Russian scientists  confidence to send a human into space less than a year later.</a:t>
            </a:r>
            <a:endParaRPr lang="ru-RU" sz="2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4" name="Picture 2" descr="C:\Documents and Settings\User\Рабочий стол\Рисунок1.jpg"/>
          <p:cNvPicPr>
            <a:picLocks noChangeAspect="1" noChangeArrowheads="1"/>
          </p:cNvPicPr>
          <p:nvPr/>
        </p:nvPicPr>
        <p:blipFill>
          <a:blip r:embed="rId2">
            <a:lum bright="30000" contrast="23000"/>
          </a:blip>
          <a:srcRect/>
          <a:stretch>
            <a:fillRect/>
          </a:stretch>
        </p:blipFill>
        <p:spPr bwMode="auto">
          <a:xfrm>
            <a:off x="-142908" y="0"/>
            <a:ext cx="9429816" cy="6858000"/>
          </a:xfrm>
          <a:prstGeom prst="rect">
            <a:avLst/>
          </a:prstGeom>
          <a:noFill/>
        </p:spPr>
      </p:pic>
      <p:sp>
        <p:nvSpPr>
          <p:cNvPr id="5" name="Прямоугольник 4"/>
          <p:cNvSpPr/>
          <p:nvPr/>
        </p:nvSpPr>
        <p:spPr>
          <a:xfrm>
            <a:off x="2928926" y="1571612"/>
            <a:ext cx="6215074" cy="3693319"/>
          </a:xfrm>
          <a:prstGeom prst="rect">
            <a:avLst/>
          </a:prstGeom>
        </p:spPr>
        <p:txBody>
          <a:bodyPr wrap="square">
            <a:spAutoFit/>
          </a:bodyPr>
          <a:lstStyle/>
          <a:p>
            <a:pPr algn="just"/>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A real breakthrough in space exploration was done on April 12, 1961 when Yuri Gagarin flew into space and spent 108 minutes there. It was one of the greatest events of the XX century. Yuri Gagarin  was the first human ever to travel in space. The Soviet cosmonaut circled the Earth in spaceship Vostok-1. The news about space flight of the Soviet cosmonaut immediately flew over the world.</a:t>
            </a:r>
            <a:endParaRPr lang="ru-RU" sz="2600"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3" cstate="print"/>
          <a:srcRect/>
          <a:stretch>
            <a:fillRect/>
          </a:stretch>
        </p:blipFill>
        <p:spPr bwMode="auto">
          <a:xfrm>
            <a:off x="285720" y="2071678"/>
            <a:ext cx="2500330" cy="2428892"/>
          </a:xfrm>
          <a:prstGeom prst="rect">
            <a:avLst/>
          </a:prstGeom>
          <a:noFill/>
          <a:ln w="57150">
            <a:solidFill>
              <a:schemeClr val="bg1">
                <a:lumMod val="50000"/>
              </a:schemeClr>
            </a:solid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4" name="Picture 2" descr="C:\Documents and Settings\User\Рабочий стол\Рисунок1.jpg"/>
          <p:cNvPicPr>
            <a:picLocks noChangeAspect="1" noChangeArrowheads="1"/>
          </p:cNvPicPr>
          <p:nvPr/>
        </p:nvPicPr>
        <p:blipFill>
          <a:blip r:embed="rId2">
            <a:lum bright="30000" contrast="23000"/>
          </a:blip>
          <a:srcRect/>
          <a:stretch>
            <a:fillRect/>
          </a:stretch>
        </p:blipFill>
        <p:spPr bwMode="auto">
          <a:xfrm>
            <a:off x="-142908" y="0"/>
            <a:ext cx="9429816" cy="6858000"/>
          </a:xfrm>
          <a:prstGeom prst="rect">
            <a:avLst/>
          </a:prstGeom>
          <a:noFill/>
        </p:spPr>
      </p:pic>
      <p:sp>
        <p:nvSpPr>
          <p:cNvPr id="5" name="Прямоугольник 4"/>
          <p:cNvSpPr/>
          <p:nvPr/>
        </p:nvSpPr>
        <p:spPr>
          <a:xfrm>
            <a:off x="285720" y="1720840"/>
            <a:ext cx="8429684" cy="2893100"/>
          </a:xfrm>
          <a:prstGeom prst="rect">
            <a:avLst/>
          </a:prstGeom>
        </p:spPr>
        <p:txBody>
          <a:bodyPr wrap="square">
            <a:spAutoFit/>
          </a:bodyPr>
          <a:lstStyle/>
          <a:p>
            <a:pPr algn="just"/>
            <a:r>
              <a:rPr lang="en-US" sz="2600" dirty="0" smtClean="0">
                <a:effectLst>
                  <a:outerShdw blurRad="38100" dist="38100" dir="2700000" algn="tl">
                    <a:srgbClr val="000000">
                      <a:alpha val="43137"/>
                    </a:srgbClr>
                  </a:outerShdw>
                </a:effectLst>
                <a:latin typeface="Times New Roman" pitchFamily="18" charset="0"/>
                <a:cs typeface="Times New Roman" pitchFamily="18" charset="0"/>
              </a:rPr>
              <a:t>The next victory of our scientists was the first group flight into space. On August 11, 1962 spaceship Vostok-3 piloted by Andriyan Nikolayev flew into space. The next day Vostok 4 with Popovich was launched into space. It was for the first time that 2 spaceships were in space at the same time. They flew in a distance of 6 km from each other. This flight was a preparation for spaceships’ docking. </a:t>
            </a:r>
            <a:endParaRPr lang="ru-RU" sz="2600" dirty="0">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1788</TotalTime>
  <Words>857</Words>
  <PresentationFormat>Экран (4:3)</PresentationFormat>
  <Paragraphs>40</Paragraphs>
  <Slides>15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User</cp:lastModifiedBy>
  <cp:revision>149</cp:revision>
  <dcterms:modified xsi:type="dcterms:W3CDTF">2012-03-18T19:54:46Z</dcterms:modified>
</cp:coreProperties>
</file>