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7" r:id="rId4"/>
    <p:sldId id="278" r:id="rId5"/>
    <p:sldId id="280" r:id="rId6"/>
    <p:sldId id="282" r:id="rId7"/>
    <p:sldId id="257" r:id="rId8"/>
    <p:sldId id="258" r:id="rId9"/>
    <p:sldId id="264" r:id="rId10"/>
    <p:sldId id="265" r:id="rId11"/>
    <p:sldId id="266" r:id="rId12"/>
    <p:sldId id="259" r:id="rId13"/>
    <p:sldId id="260" r:id="rId14"/>
    <p:sldId id="261" r:id="rId15"/>
    <p:sldId id="284" r:id="rId16"/>
    <p:sldId id="285" r:id="rId17"/>
    <p:sldId id="286" r:id="rId18"/>
    <p:sldId id="287" r:id="rId19"/>
    <p:sldId id="296" r:id="rId20"/>
    <p:sldId id="288" r:id="rId21"/>
    <p:sldId id="289" r:id="rId22"/>
    <p:sldId id="290" r:id="rId23"/>
    <p:sldId id="274" r:id="rId24"/>
    <p:sldId id="269" r:id="rId25"/>
    <p:sldId id="291" r:id="rId26"/>
    <p:sldId id="292" r:id="rId27"/>
    <p:sldId id="272" r:id="rId28"/>
    <p:sldId id="294" r:id="rId29"/>
    <p:sldId id="295" r:id="rId30"/>
    <p:sldId id="270" r:id="rId31"/>
    <p:sldId id="271" r:id="rId32"/>
    <p:sldId id="29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miter lim="800000"/>
          </a:ln>
          <a:effectLst>
            <a:outerShdw blurRad="190500" dist="228600" dir="2700000" sy="9000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0054A7-E24C-4E7E-8FB5-F79C458DF310}" type="datetimeFigureOut">
              <a:rPr lang="ru-RU" smtClean="0"/>
              <a:t>12.10.2010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C5C417-0132-4509-83B7-F6C696BCE54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easy.info/tests" TargetMode="External"/><Relationship Id="rId2" Type="http://schemas.openxmlformats.org/officeDocument/2006/relationships/hyperlink" Target="http://www.study.ru/te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www.homeenglish.ru/tests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en_ans_netz.de/" TargetMode="External"/><Relationship Id="rId2" Type="http://schemas.openxmlformats.org/officeDocument/2006/relationships/hyperlink" Target="http://www.deutschland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arn_german_online.net/learning_german_resouces/deutsch_via_internet.htm" TargetMode="External"/><Relationship Id="rId4" Type="http://schemas.openxmlformats.org/officeDocument/2006/relationships/hyperlink" Target="http://www.grammade.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egel.de/" TargetMode="External"/><Relationship Id="rId2" Type="http://schemas.openxmlformats.org/officeDocument/2006/relationships/hyperlink" Target="http://www.fokus.msn.d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erman.about.com/" TargetMode="External"/><Relationship Id="rId2" Type="http://schemas.openxmlformats.org/officeDocument/2006/relationships/hyperlink" Target="http://www.deutsch_uni.com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lsap1.unicaen.fr/dicosyn.html" TargetMode="External"/><Relationship Id="rId7" Type="http://schemas.openxmlformats.org/officeDocument/2006/relationships/hyperlink" Target="http://clicnet.swarthmore.edu/fle.html" TargetMode="External"/><Relationship Id="rId2" Type="http://schemas.openxmlformats.org/officeDocument/2006/relationships/hyperlink" Target="http://www.unil.ch/l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cificnet.net/" TargetMode="External"/><Relationship Id="rId5" Type="http://schemas.openxmlformats.org/officeDocument/2006/relationships/hyperlink" Target="http://www.techlearning.com/" TargetMode="External"/><Relationship Id="rId4" Type="http://schemas.openxmlformats.org/officeDocument/2006/relationships/hyperlink" Target="http://www.ioso.ru/distant/community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3169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 </a:t>
            </a:r>
            <a:r>
              <a:rPr lang="ru-RU" dirty="0" smtClean="0"/>
              <a:t>РЕСУРСЫ КАК СРЕДСТВО САМООБРАЗОВАНИЯ УЧИТЕЛЕЙ ИНОСТРАННОГО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645024"/>
            <a:ext cx="5392688" cy="1752600"/>
          </a:xfrm>
        </p:spPr>
        <p:txBody>
          <a:bodyPr/>
          <a:lstStyle/>
          <a:p>
            <a:r>
              <a:rPr lang="ru-RU" dirty="0" smtClean="0"/>
              <a:t>МОУ </a:t>
            </a:r>
            <a:r>
              <a:rPr lang="ru-RU" dirty="0" err="1" smtClean="0"/>
              <a:t>ДПО</a:t>
            </a:r>
            <a:r>
              <a:rPr lang="ru-RU" dirty="0" smtClean="0"/>
              <a:t> (ПК) «</a:t>
            </a:r>
            <a:r>
              <a:rPr lang="ru-RU" dirty="0" err="1" smtClean="0"/>
              <a:t>СОГИУУ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Емельянова Юлия Ивановна</a:t>
            </a:r>
            <a:endParaRPr lang="ru-RU" dirty="0"/>
          </a:p>
        </p:txBody>
      </p:sp>
      <p:pic>
        <p:nvPicPr>
          <p:cNvPr id="1027" name="Рисунок 3" descr="D:\yulia\картинки\Business_Clipart\Jobs_Office &amp; Computers\g012618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3708424" cy="298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1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075" y="2132856"/>
            <a:ext cx="8229600" cy="1080120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Ресурсы для дошкольников и младших школьников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075" y="260648"/>
            <a:ext cx="8229600" cy="165618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www.mingvoville.con/ru.htm/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9218" name="Рисунок 2" descr="D:\yulia\картинки\Business_Clipart\Objects_Paperwork\g090218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664296" cy="287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19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038" y="5805264"/>
            <a:ext cx="8229600" cy="7200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Материалы для самых маленьких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38038" y="275845"/>
            <a:ext cx="8410426" cy="1498178"/>
          </a:xfrm>
          <a:prstGeom prst="rect">
            <a:avLst/>
          </a:prstGeom>
        </p:spPr>
        <p:txBody>
          <a:bodyPr vert="horz" anchor="ctr">
            <a:normAutofit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www.tlsbooks.com/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letteraworksheets.htm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10242" name="Рисунок 2" descr="BD070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81" y="2060848"/>
            <a:ext cx="3417540" cy="321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4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42766"/>
            <a:ext cx="8229600" cy="1728192"/>
          </a:xfrm>
        </p:spPr>
        <p:txBody>
          <a:bodyPr/>
          <a:lstStyle/>
          <a:p>
            <a:pPr marL="13716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On-line</a:t>
            </a:r>
            <a:r>
              <a:rPr lang="ru-RU" b="1" dirty="0" smtClean="0">
                <a:solidFill>
                  <a:schemeClr val="bg1"/>
                </a:solidFill>
              </a:rPr>
              <a:t> уроки грамматики,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тесты по всем видам речевой 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86582"/>
            <a:ext cx="8229600" cy="165618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/>
                </a:solidFill>
              </a:rPr>
              <a:t>www.study.ru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098" name="Рисунок 2" descr="BD0621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3096344" cy="231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09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1944216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Английский сленг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404664"/>
            <a:ext cx="8586723" cy="1656184"/>
          </a:xfrm>
          <a:prstGeom prst="rect">
            <a:avLst/>
          </a:prstGeom>
        </p:spPr>
        <p:txBody>
          <a:bodyPr vert="horz" anchor="ctr">
            <a:normAutofit fontScale="92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/>
                </a:solidFill>
              </a:rPr>
              <a:t>www.</a:t>
            </a:r>
            <a:r>
              <a:rPr lang="en-US" sz="6000" dirty="0" smtClean="0">
                <a:solidFill>
                  <a:schemeClr val="bg1"/>
                </a:solidFill>
              </a:rPr>
              <a:t>londonSlang.com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5122" name="Рисунок 2" descr="D:\yulia\картинки\Business_Clipart\Objects_Pens pencils e.t.c\g03052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93096"/>
            <a:ext cx="3639577" cy="219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1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933056"/>
            <a:ext cx="8075240" cy="237630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Тестирование в режиме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on-line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8640"/>
            <a:ext cx="8229600" cy="3672408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bg1"/>
                </a:solidFill>
                <a:hlinkClick r:id="rId2"/>
              </a:rPr>
              <a:t>www.study.ru/tests</a:t>
            </a:r>
            <a:endParaRPr lang="en-US" sz="6000" dirty="0" smtClean="0">
              <a:solidFill>
                <a:schemeClr val="bg1"/>
              </a:solidFill>
            </a:endParaRPr>
          </a:p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bg1"/>
                </a:solidFill>
                <a:hlinkClick r:id="rId3"/>
              </a:rPr>
              <a:t>www.english-easy.info/tests</a:t>
            </a:r>
            <a:endParaRPr lang="en-US" sz="6000" dirty="0" smtClean="0">
              <a:solidFill>
                <a:schemeClr val="bg1"/>
              </a:solidFill>
            </a:endParaRPr>
          </a:p>
          <a:p>
            <a:pPr marL="857250" indent="-8572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bg1"/>
                </a:solidFill>
                <a:hlinkClick r:id="rId4"/>
              </a:rPr>
              <a:t>www.homeenglish.ru/tests.htm</a:t>
            </a:r>
            <a:endParaRPr lang="en-US" sz="6000" dirty="0" smtClean="0">
              <a:solidFill>
                <a:schemeClr val="bg1"/>
              </a:solidFill>
            </a:endParaRPr>
          </a:p>
        </p:txBody>
      </p:sp>
      <p:pic>
        <p:nvPicPr>
          <p:cNvPr id="6146" name="Рисунок 2" descr="D:\yulia\картинки\Business_Clipart\Objects_Pens pencils e.t.c\g090216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570" y="2996952"/>
            <a:ext cx="2351648" cy="34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87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075" y="1916832"/>
            <a:ext cx="8229600" cy="4320480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Официальный сайт Германии </a:t>
            </a:r>
            <a:r>
              <a:rPr lang="ru-RU" b="1" u="sng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http://www.deutschland.de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Школьная сеть Германии </a:t>
            </a:r>
            <a:r>
              <a:rPr lang="ru-RU" b="1" u="sng" dirty="0">
                <a:solidFill>
                  <a:schemeClr val="bg1"/>
                </a:solidFill>
                <a:hlinkClick r:id="rId3"/>
              </a:rPr>
              <a:t>http://www.schulen_ans_netz.de/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Материалы </a:t>
            </a:r>
            <a:r>
              <a:rPr lang="ru-RU" b="1" dirty="0">
                <a:solidFill>
                  <a:schemeClr val="bg1"/>
                </a:solidFill>
              </a:rPr>
              <a:t>для изучения немецкого языка </a:t>
            </a:r>
            <a:r>
              <a:rPr lang="ru-RU" b="1" u="sng" dirty="0">
                <a:solidFill>
                  <a:schemeClr val="bg1"/>
                </a:solidFill>
                <a:hlinkClick r:id="rId4"/>
              </a:rPr>
              <a:t>http://www.grammade.ru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Ресурсы </a:t>
            </a:r>
            <a:r>
              <a:rPr lang="ru-RU" b="1" dirty="0">
                <a:solidFill>
                  <a:schemeClr val="bg1"/>
                </a:solidFill>
              </a:rPr>
              <a:t>для дистанционного обучения немецкому языку </a:t>
            </a:r>
            <a:r>
              <a:rPr lang="ru-RU" b="1" u="sng" dirty="0">
                <a:solidFill>
                  <a:schemeClr val="bg1"/>
                </a:solidFill>
                <a:hlinkClick r:id="rId5"/>
              </a:rPr>
              <a:t>http://</a:t>
            </a:r>
            <a:r>
              <a:rPr lang="ru-RU" b="1" u="sng" dirty="0" smtClean="0">
                <a:solidFill>
                  <a:schemeClr val="bg1"/>
                </a:solidFill>
                <a:hlinkClick r:id="rId5"/>
              </a:rPr>
              <a:t>www.learn_german_online.net/learning_german_resouces/deutsch_via_internet.htm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075" y="260648"/>
            <a:ext cx="8229600" cy="1656184"/>
          </a:xfrm>
          <a:prstGeom prst="rect">
            <a:avLst/>
          </a:prstGeom>
        </p:spPr>
        <p:txBody>
          <a:bodyPr vert="horz" anchor="ctr">
            <a:normAutofit fontScale="85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>
                <a:solidFill>
                  <a:schemeClr val="bg1"/>
                </a:solidFill>
              </a:rPr>
              <a:t>МАТЕРИАЛЫ ДЛЯ УЧИТЕЛЕЙ НЕМЕЦКОГО ЯЗЫКА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1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60680"/>
          </a:xfrm>
        </p:spPr>
        <p:txBody>
          <a:bodyPr>
            <a:normAutofit/>
          </a:bodyPr>
          <a:lstStyle/>
          <a:p>
            <a:pPr marL="137160" lvl="0" indent="0" algn="ctr">
              <a:buNone/>
            </a:pPr>
            <a:r>
              <a:rPr lang="ru-RU" sz="6000" b="1" dirty="0">
                <a:solidFill>
                  <a:schemeClr val="bg1"/>
                </a:solidFill>
              </a:rPr>
              <a:t>Журнал "</a:t>
            </a:r>
            <a:r>
              <a:rPr lang="ru-RU" sz="6000" b="1" dirty="0" err="1">
                <a:solidFill>
                  <a:schemeClr val="bg1"/>
                </a:solidFill>
              </a:rPr>
              <a:t>Fokus</a:t>
            </a:r>
            <a:r>
              <a:rPr lang="ru-RU" sz="6000" b="1" dirty="0">
                <a:solidFill>
                  <a:schemeClr val="bg1"/>
                </a:solidFill>
              </a:rPr>
              <a:t>" </a:t>
            </a:r>
            <a:r>
              <a:rPr lang="ru-RU" sz="6000" b="1" u="sng" dirty="0">
                <a:solidFill>
                  <a:schemeClr val="bg1"/>
                </a:solidFill>
                <a:hlinkClick r:id="rId2"/>
              </a:rPr>
              <a:t>http://www.fokus.msn.de</a:t>
            </a:r>
            <a:r>
              <a:rPr lang="ru-RU" sz="6000" b="1" dirty="0">
                <a:solidFill>
                  <a:schemeClr val="bg1"/>
                </a:solidFill>
              </a:rPr>
              <a:t> </a:t>
            </a:r>
          </a:p>
          <a:p>
            <a:pPr marL="137160" lvl="0" indent="0" algn="ctr">
              <a:buNone/>
            </a:pPr>
            <a:endParaRPr lang="ru-RU" sz="6000" b="1" dirty="0" smtClean="0">
              <a:solidFill>
                <a:schemeClr val="bg1"/>
              </a:solidFill>
            </a:endParaRPr>
          </a:p>
          <a:p>
            <a:pPr marL="137160" lvl="0" indent="0" algn="ctr">
              <a:buNone/>
            </a:pPr>
            <a:r>
              <a:rPr lang="ru-RU" sz="6000" b="1" dirty="0" smtClean="0">
                <a:solidFill>
                  <a:schemeClr val="bg1"/>
                </a:solidFill>
              </a:rPr>
              <a:t>Журнал </a:t>
            </a:r>
            <a:r>
              <a:rPr lang="ru-RU" sz="6000" b="1" dirty="0">
                <a:solidFill>
                  <a:schemeClr val="bg1"/>
                </a:solidFill>
              </a:rPr>
              <a:t>"</a:t>
            </a:r>
            <a:r>
              <a:rPr lang="ru-RU" sz="6000" b="1" dirty="0" err="1">
                <a:solidFill>
                  <a:schemeClr val="bg1"/>
                </a:solidFill>
              </a:rPr>
              <a:t>Spiegel</a:t>
            </a:r>
            <a:r>
              <a:rPr lang="ru-RU" sz="6000" b="1" dirty="0">
                <a:solidFill>
                  <a:schemeClr val="bg1"/>
                </a:solidFill>
              </a:rPr>
              <a:t>" </a:t>
            </a:r>
            <a:r>
              <a:rPr lang="ru-RU" sz="6000" b="1" u="sng" dirty="0">
                <a:solidFill>
                  <a:schemeClr val="bg1"/>
                </a:solidFill>
                <a:hlinkClick r:id="rId3"/>
              </a:rPr>
              <a:t>http://www.spiegel.de</a:t>
            </a:r>
            <a:endParaRPr lang="ru-RU" sz="60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1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lvl="0" algn="ctr"/>
            <a:r>
              <a:rPr lang="ru-RU" sz="3600" b="1" dirty="0">
                <a:solidFill>
                  <a:schemeClr val="bg1"/>
                </a:solidFill>
              </a:rPr>
              <a:t>Лексика, грамматика, разговорные темы, цитаты, поговорки на немецком языке, методическая копилка учителя немецкого языка, планы уроков </a:t>
            </a:r>
            <a:r>
              <a:rPr lang="ru-RU" sz="3600" b="1" u="sng" dirty="0">
                <a:solidFill>
                  <a:schemeClr val="bg1"/>
                </a:solidFill>
                <a:hlinkClick r:id="rId2"/>
              </a:rPr>
              <a:t>http://www.deutsch_uni.com.ru</a:t>
            </a:r>
            <a:endParaRPr lang="ru-RU" sz="3600" b="1" dirty="0">
              <a:solidFill>
                <a:schemeClr val="bg1"/>
              </a:solidFill>
            </a:endParaRPr>
          </a:p>
          <a:p>
            <a:pPr lvl="0" algn="ctr"/>
            <a:r>
              <a:rPr lang="ru-RU" sz="3600" b="1" dirty="0">
                <a:solidFill>
                  <a:schemeClr val="bg1"/>
                </a:solidFill>
              </a:rPr>
              <a:t>Обучение немецкому языку на разных уровнях </a:t>
            </a:r>
            <a:r>
              <a:rPr lang="ru-RU" sz="3600" b="1" u="sng" dirty="0">
                <a:solidFill>
                  <a:schemeClr val="bg1"/>
                </a:solidFill>
                <a:hlinkClick r:id="rId3"/>
              </a:rPr>
              <a:t>http://german.about.com</a:t>
            </a:r>
            <a:endParaRPr lang="ru-RU" sz="36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10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075" y="1916832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Введение во французскую лингвистику </a:t>
            </a:r>
            <a:r>
              <a:rPr lang="ru-RU" b="1" u="sng" dirty="0">
                <a:solidFill>
                  <a:schemeClr val="bg1"/>
                </a:solidFill>
                <a:hlinkClick r:id="rId2"/>
              </a:rPr>
              <a:t>http://www.unil.ch/ling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Словарь синонимов французского языка </a:t>
            </a:r>
            <a:r>
              <a:rPr lang="ru-RU" b="1" u="sng" dirty="0">
                <a:solidFill>
                  <a:schemeClr val="bg1"/>
                </a:solidFill>
                <a:hlinkClick r:id="rId3"/>
              </a:rPr>
              <a:t>http://elsap1.unicaen.fr/dicosyn.html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Сайты для профессионального взаимодействия учителей в Сети </a:t>
            </a:r>
            <a:r>
              <a:rPr lang="ru-RU" b="1" u="sng" dirty="0">
                <a:solidFill>
                  <a:schemeClr val="bg1"/>
                </a:solidFill>
                <a:hlinkClick r:id="rId4"/>
              </a:rPr>
              <a:t>http://www.ioso.ru/distant/community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 err="1">
                <a:solidFill>
                  <a:schemeClr val="bg1"/>
                </a:solidFill>
              </a:rPr>
              <a:t>Technology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and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Learning</a:t>
            </a:r>
            <a:r>
              <a:rPr lang="ru-RU" b="1" dirty="0">
                <a:solidFill>
                  <a:schemeClr val="bg1"/>
                </a:solidFill>
              </a:rPr>
              <a:t> - методический сайт для учителей иностранных языков </a:t>
            </a:r>
          </a:p>
          <a:p>
            <a:r>
              <a:rPr lang="en-US" b="1" u="sng" dirty="0">
                <a:solidFill>
                  <a:schemeClr val="bg1"/>
                </a:solidFill>
                <a:hlinkClick r:id="rId5"/>
              </a:rPr>
              <a:t>http</a:t>
            </a:r>
            <a:r>
              <a:rPr lang="ru-RU" b="1" u="sng" dirty="0">
                <a:solidFill>
                  <a:schemeClr val="bg1"/>
                </a:solidFill>
                <a:hlinkClick r:id="rId5"/>
              </a:rPr>
              <a:t>://</a:t>
            </a:r>
            <a:r>
              <a:rPr lang="en-US" b="1" u="sng" dirty="0">
                <a:solidFill>
                  <a:schemeClr val="bg1"/>
                </a:solidFill>
                <a:hlinkClick r:id="rId5"/>
              </a:rPr>
              <a:t>www</a:t>
            </a:r>
            <a:r>
              <a:rPr lang="ru-RU" b="1" u="sng" dirty="0">
                <a:solidFill>
                  <a:schemeClr val="bg1"/>
                </a:solidFill>
                <a:hlinkClick r:id="rId5"/>
              </a:rPr>
              <a:t>.</a:t>
            </a:r>
            <a:r>
              <a:rPr lang="en-US" b="1" u="sng" dirty="0" err="1">
                <a:solidFill>
                  <a:schemeClr val="bg1"/>
                </a:solidFill>
                <a:hlinkClick r:id="rId5"/>
              </a:rPr>
              <a:t>techlearning</a:t>
            </a:r>
            <a:r>
              <a:rPr lang="ru-RU" b="1" u="sng" dirty="0">
                <a:solidFill>
                  <a:schemeClr val="bg1"/>
                </a:solidFill>
                <a:hlinkClick r:id="rId5"/>
              </a:rPr>
              <a:t>.</a:t>
            </a:r>
            <a:r>
              <a:rPr lang="en-US" b="1" u="sng" dirty="0">
                <a:solidFill>
                  <a:schemeClr val="bg1"/>
                </a:solidFill>
                <a:hlinkClick r:id="rId5"/>
              </a:rPr>
              <a:t>com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Teachers helping teachers. </a:t>
            </a:r>
            <a:r>
              <a:rPr lang="ru-RU" b="1" dirty="0">
                <a:solidFill>
                  <a:schemeClr val="bg1"/>
                </a:solidFill>
              </a:rPr>
              <a:t>Планы уроков </a:t>
            </a:r>
            <a:r>
              <a:rPr lang="en-US" b="1" u="sng" dirty="0">
                <a:solidFill>
                  <a:schemeClr val="bg1"/>
                </a:solidFill>
                <a:hlinkClick r:id="rId6"/>
              </a:rPr>
              <a:t>http://www.pacificnet.net/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Французские лингвистические ссылки </a:t>
            </a:r>
            <a:r>
              <a:rPr lang="ru-RU" b="1" u="sng" dirty="0">
                <a:solidFill>
                  <a:schemeClr val="bg1"/>
                </a:solidFill>
                <a:hlinkClick r:id="rId7"/>
              </a:rPr>
              <a:t>http://clicnet.swarthmore.edu/fle.html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Universite</a:t>
            </a:r>
            <a:r>
              <a:rPr lang="en-US" b="1" dirty="0">
                <a:solidFill>
                  <a:schemeClr val="bg1"/>
                </a:solidFill>
              </a:rPr>
              <a:t> de Lausanne – </a:t>
            </a:r>
            <a:r>
              <a:rPr lang="ru-RU" b="1" dirty="0">
                <a:solidFill>
                  <a:schemeClr val="bg1"/>
                </a:solidFill>
              </a:rPr>
              <a:t>Лозаннский университет</a:t>
            </a:r>
            <a:r>
              <a:rPr lang="en-US" b="1" dirty="0">
                <a:solidFill>
                  <a:schemeClr val="bg1"/>
                </a:solidFill>
              </a:rPr>
              <a:t> http://www.unil.ch/fra</a:t>
            </a:r>
            <a:endParaRPr lang="ru-RU" b="1" dirty="0">
              <a:solidFill>
                <a:schemeClr val="bg1"/>
              </a:solidFill>
            </a:endParaRPr>
          </a:p>
          <a:p>
            <a:pPr lvl="0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075" y="260648"/>
            <a:ext cx="8229600" cy="165618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>
                <a:solidFill>
                  <a:schemeClr val="bg1"/>
                </a:solidFill>
              </a:rPr>
              <a:t>РЕСУРСЫ ДЛЯ УЧИТЕЛЕЙ ФРАНЦУЗСКОГО ЯЗЫКА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5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795" y="4941168"/>
            <a:ext cx="8229600" cy="1512168"/>
          </a:xfrm>
        </p:spPr>
        <p:txBody>
          <a:bodyPr/>
          <a:lstStyle/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Огромное количество презентаций и материалов для внеклассной работы и классных часов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165618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/>
                </a:solidFill>
              </a:rPr>
              <a:t>www.rusedu.ru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7170" name="Рисунок 2" descr="BS009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4277072" cy="276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33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ИСКАТЬ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0461" y="248833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ПОЛУЧАТЬ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0461" y="494116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ОБРАБАТЫВАТЬ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1340768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64076" y="3429000"/>
            <a:ext cx="50405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1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799288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ИСПОЛЬЗОВАНИЕ МАТЕРИАЛОВ РЕСУРСНЫХ САЙТОВ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664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24936" cy="2794322"/>
          </a:xfrm>
        </p:spPr>
        <p:txBody>
          <a:bodyPr>
            <a:noAutofit/>
          </a:bodyPr>
          <a:lstStyle/>
          <a:p>
            <a:r>
              <a:rPr lang="en-US" sz="8000" dirty="0" smtClean="0"/>
              <a:t>www.teachingenglish.org.uk.ru</a:t>
            </a:r>
            <a:endParaRPr lang="ru-RU" sz="8000" dirty="0"/>
          </a:p>
        </p:txBody>
      </p:sp>
      <p:pic>
        <p:nvPicPr>
          <p:cNvPr id="4098" name="Рисунок 2" descr="BS002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8"/>
            <a:ext cx="2020044" cy="233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6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573016"/>
            <a:ext cx="8424936" cy="2794322"/>
          </a:xfrm>
        </p:spPr>
        <p:txBody>
          <a:bodyPr>
            <a:noAutofit/>
          </a:bodyPr>
          <a:lstStyle/>
          <a:p>
            <a:r>
              <a:rPr lang="en-US" sz="8000" dirty="0" smtClean="0"/>
              <a:t>www.developingteachers.com</a:t>
            </a:r>
            <a:endParaRPr lang="ru-RU" sz="8000" dirty="0"/>
          </a:p>
        </p:txBody>
      </p:sp>
      <p:pic>
        <p:nvPicPr>
          <p:cNvPr id="5122" name="Рисунок 2" descr="BS0096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412976" cy="220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42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www.zavuch.com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Методическая библиотека по английскому, немецкому и французскому языкам</a:t>
            </a:r>
          </a:p>
          <a:p>
            <a:r>
              <a:rPr lang="ru-RU" dirty="0" smtClean="0"/>
              <a:t>Планирование</a:t>
            </a:r>
          </a:p>
          <a:p>
            <a:r>
              <a:rPr lang="ru-RU" dirty="0" smtClean="0"/>
              <a:t>Контрольные тесты</a:t>
            </a:r>
          </a:p>
          <a:p>
            <a:r>
              <a:rPr lang="ru-RU" dirty="0" smtClean="0"/>
              <a:t>Разработки</a:t>
            </a:r>
          </a:p>
          <a:p>
            <a:r>
              <a:rPr lang="ru-RU" dirty="0" smtClean="0"/>
              <a:t>Внеклассные мероприятия</a:t>
            </a:r>
          </a:p>
          <a:p>
            <a:endParaRPr lang="ru-RU" dirty="0"/>
          </a:p>
        </p:txBody>
      </p:sp>
      <p:pic>
        <p:nvPicPr>
          <p:cNvPr id="6146" name="Рисунок 2" descr="BD0509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835" y="3573016"/>
            <a:ext cx="3346237" cy="285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47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www.pedsovet.</a:t>
            </a:r>
            <a:r>
              <a:rPr lang="en-US" sz="6600" dirty="0" smtClean="0"/>
              <a:t>ru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Разработки уроков</a:t>
            </a:r>
          </a:p>
          <a:p>
            <a:pPr algn="r"/>
            <a:r>
              <a:rPr lang="ru-RU" dirty="0" smtClean="0"/>
              <a:t>Конкурсы</a:t>
            </a:r>
          </a:p>
          <a:p>
            <a:pPr algn="r"/>
            <a:r>
              <a:rPr lang="ru-RU" dirty="0" smtClean="0"/>
              <a:t>Тесты</a:t>
            </a:r>
          </a:p>
          <a:p>
            <a:pPr algn="r"/>
            <a:r>
              <a:rPr lang="ru-RU" dirty="0" smtClean="0"/>
              <a:t>Презентации</a:t>
            </a:r>
          </a:p>
          <a:p>
            <a:pPr algn="r"/>
            <a:r>
              <a:rPr lang="ru-RU" dirty="0" smtClean="0"/>
              <a:t>Олимпиадные задания</a:t>
            </a:r>
          </a:p>
          <a:p>
            <a:pPr algn="r"/>
            <a:r>
              <a:rPr lang="ru-RU" dirty="0" smtClean="0"/>
              <a:t>Планирование</a:t>
            </a:r>
          </a:p>
          <a:p>
            <a:pPr algn="r"/>
            <a:r>
              <a:rPr lang="ru-RU" dirty="0" err="1" smtClean="0"/>
              <a:t>Электиивы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0" name="Рисунок 2" descr="BS0080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3445430" cy="311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49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28092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УЧАСТИЕ В </a:t>
            </a:r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ПРОФЕС</a:t>
            </a:r>
            <a:endParaRPr lang="ru-RU" sz="8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СИОНАЛЬНЫХ</a:t>
            </a:r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СООБЩЕСТ</a:t>
            </a:r>
            <a:endParaRPr lang="ru-RU" sz="8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ВАХ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649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www.englishteachers.ru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56"/>
          </a:xfrm>
        </p:spPr>
        <p:txBody>
          <a:bodyPr/>
          <a:lstStyle/>
          <a:p>
            <a:r>
              <a:rPr lang="ru-RU" dirty="0" smtClean="0"/>
              <a:t>Сетевое сообщество учителей английского языка</a:t>
            </a:r>
            <a:endParaRPr lang="ru-RU" dirty="0"/>
          </a:p>
        </p:txBody>
      </p:sp>
      <p:pic>
        <p:nvPicPr>
          <p:cNvPr id="8194" name="Рисунок 2" descr="BD050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288032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08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www.eltarea.ru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08720"/>
          </a:xfrm>
        </p:spPr>
        <p:txBody>
          <a:bodyPr/>
          <a:lstStyle/>
          <a:p>
            <a:pPr algn="ctr"/>
            <a:r>
              <a:rPr lang="ru-RU" dirty="0" smtClean="0"/>
              <a:t>Сайт сетевого сообщества учителей и  преподавателей английского языка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2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www.lehrer_online.de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56"/>
          </a:xfrm>
        </p:spPr>
        <p:txBody>
          <a:bodyPr/>
          <a:lstStyle/>
          <a:p>
            <a:pPr algn="r"/>
            <a:r>
              <a:rPr lang="ru-RU" dirty="0" smtClean="0"/>
              <a:t>Сетевое сообщество учителей Германии</a:t>
            </a:r>
            <a:endParaRPr lang="ru-RU" dirty="0"/>
          </a:p>
        </p:txBody>
      </p:sp>
      <p:pic>
        <p:nvPicPr>
          <p:cNvPr id="9218" name="Рисунок 2" descr="BD0508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137525" cy="385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54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4"/>
            <a:ext cx="828092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УЧАСТИЕ В </a:t>
            </a:r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ПРОФЕС</a:t>
            </a:r>
            <a:endParaRPr lang="ru-RU" sz="8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8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СИОНАЛЬНЫХ</a:t>
            </a:r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КОНКУРСАХ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16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РЕГУЛЯРНОЕ САМООБРАЗОВАНИЕ</a:t>
            </a:r>
            <a:endParaRPr lang="ru-RU" dirty="0"/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5868144" y="404664"/>
            <a:ext cx="2952328" cy="42484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509120"/>
            <a:ext cx="8229600" cy="186308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/>
              <a:t>ПОВЫШАЕТСЯ РЕЗУЛЬТАТИВНОСТЬ РАБОТЫ</a:t>
            </a:r>
            <a:endParaRPr lang="ru-RU" i="1" dirty="0"/>
          </a:p>
        </p:txBody>
      </p:sp>
      <p:pic>
        <p:nvPicPr>
          <p:cNvPr id="1026" name="Рисунок 2" descr="BS002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72849"/>
            <a:ext cx="1909936" cy="222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33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www.1september.ru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научно-исследовательских работ «Портфолио» </a:t>
            </a:r>
          </a:p>
          <a:p>
            <a:r>
              <a:rPr lang="ru-RU" dirty="0" smtClean="0"/>
              <a:t>Конкурс разработок для учителей «Открытый класс»</a:t>
            </a:r>
            <a:endParaRPr lang="ru-RU" dirty="0"/>
          </a:p>
        </p:txBody>
      </p:sp>
      <p:pic>
        <p:nvPicPr>
          <p:cNvPr id="10242" name="Рисунок 2" descr="BD0692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240360" cy="184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9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</a:t>
            </a:r>
            <a:r>
              <a:rPr lang="en-US" dirty="0" smtClean="0"/>
              <a:t>zavuch.info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8"/>
          </a:xfrm>
        </p:spPr>
        <p:txBody>
          <a:bodyPr/>
          <a:lstStyle/>
          <a:p>
            <a:pPr algn="ctr"/>
            <a:r>
              <a:rPr lang="ru-RU" dirty="0" smtClean="0"/>
              <a:t>Конкурс  </a:t>
            </a:r>
            <a:r>
              <a:rPr lang="ru-RU" dirty="0" smtClean="0"/>
              <a:t>«Мастерская учителя»</a:t>
            </a:r>
            <a:endParaRPr lang="ru-RU" dirty="0" smtClean="0"/>
          </a:p>
        </p:txBody>
      </p:sp>
      <p:pic>
        <p:nvPicPr>
          <p:cNvPr id="11266" name="Рисунок 2" descr="BD0621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528392" cy="24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2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3169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 </a:t>
            </a:r>
            <a:r>
              <a:rPr lang="ru-RU" dirty="0" smtClean="0"/>
              <a:t>РЕСУРСЫ КАК СРЕДСТВО САМООБРАЗОВАНИЯ УЧИТЕЛЕЙ ИНОСТРАННОГО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645024"/>
            <a:ext cx="5392688" cy="1752600"/>
          </a:xfrm>
        </p:spPr>
        <p:txBody>
          <a:bodyPr/>
          <a:lstStyle/>
          <a:p>
            <a:r>
              <a:rPr lang="ru-RU" dirty="0" smtClean="0"/>
              <a:t>МОУ </a:t>
            </a:r>
            <a:r>
              <a:rPr lang="ru-RU" dirty="0" err="1" smtClean="0"/>
              <a:t>ДПО</a:t>
            </a:r>
            <a:r>
              <a:rPr lang="ru-RU" dirty="0" smtClean="0"/>
              <a:t> (ПК) «</a:t>
            </a:r>
            <a:r>
              <a:rPr lang="ru-RU" dirty="0" err="1" smtClean="0"/>
              <a:t>СОГИУУ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Емельянова Юлия Ивановна</a:t>
            </a:r>
            <a:endParaRPr lang="ru-RU" dirty="0"/>
          </a:p>
        </p:txBody>
      </p:sp>
      <p:pic>
        <p:nvPicPr>
          <p:cNvPr id="1027" name="Рисунок 3" descr="D:\yulia\картинки\Business_Clipart\Jobs_Office &amp; Computers\g012618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3708424" cy="298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6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0992" y="836712"/>
            <a:ext cx="63094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Above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ПОДПИСКА </a:t>
            </a:r>
          </a:p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 РАССЫЛКУ </a:t>
            </a:r>
          </a:p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НОВОСТЕЙ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28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www.onestopenglish.com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229600" cy="252028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chemeClr val="bg1"/>
                </a:solidFill>
              </a:rPr>
              <a:t>Планы уроков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3600" b="1" dirty="0" smtClean="0">
                <a:solidFill>
                  <a:schemeClr val="bg1"/>
                </a:solidFill>
              </a:rPr>
              <a:t>задания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r"/>
            <a:r>
              <a:rPr lang="ru-RU" sz="3600" b="1" dirty="0" smtClean="0">
                <a:solidFill>
                  <a:schemeClr val="bg1"/>
                </a:solidFill>
              </a:rPr>
              <a:t>Аудио и видео материалы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2" descr="BD0697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179466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28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49817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www.</a:t>
            </a:r>
            <a:r>
              <a:rPr lang="en-US" sz="4800" dirty="0" smtClean="0">
                <a:solidFill>
                  <a:schemeClr val="bg1"/>
                </a:solidFill>
              </a:rPr>
              <a:t>anglaisfacile</a:t>
            </a:r>
            <a:r>
              <a:rPr lang="en-US" sz="4800" dirty="0" smtClean="0">
                <a:solidFill>
                  <a:schemeClr val="bg1"/>
                </a:solidFill>
              </a:rPr>
              <a:t>.com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Подборка грамматических упражнений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3074" name="Рисунок 2" descr="BD051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14337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78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www.englishbanana.com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229600" cy="25202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Большое количество книг по грамматике</a:t>
            </a: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Видеоуроки</a:t>
            </a:r>
            <a:endParaRPr lang="ru-RU" sz="3600" b="1" dirty="0" smtClean="0">
              <a:solidFill>
                <a:schemeClr val="bg1"/>
              </a:solidFill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</a:rPr>
              <a:t>ELT</a:t>
            </a:r>
            <a:r>
              <a:rPr lang="en-US" sz="3600" b="1" dirty="0" smtClean="0">
                <a:solidFill>
                  <a:schemeClr val="bg1"/>
                </a:solidFill>
              </a:rPr>
              <a:t> resource bank</a:t>
            </a:r>
            <a:r>
              <a:rPr lang="ru-RU" sz="3600" b="1" dirty="0" smtClean="0">
                <a:solidFill>
                  <a:schemeClr val="bg1"/>
                </a:solidFill>
              </a:rPr>
              <a:t> 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2050" name="Рисунок 2" descr="BD049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52936"/>
            <a:ext cx="1944216" cy="274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92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4050331" cy="288032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Games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Listen and watch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Read and write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Make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Explore</a:t>
            </a:r>
          </a:p>
          <a:p>
            <a:pPr marL="13716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3075" y="260648"/>
            <a:ext cx="8229600" cy="165618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www.learnenglishkids.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britishcouncil.org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71800" y="5085184"/>
            <a:ext cx="4050331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r>
              <a:rPr lang="ru-RU" b="1" i="1" u="sng" dirty="0" smtClean="0">
                <a:solidFill>
                  <a:schemeClr val="bg1"/>
                </a:solidFill>
              </a:rPr>
              <a:t>отличный сайт для работы с детьми младшего возраста</a:t>
            </a:r>
            <a:endParaRPr lang="en-US" b="1" i="1" u="sng" dirty="0" smtClean="0">
              <a:solidFill>
                <a:schemeClr val="bg1"/>
              </a:solidFill>
            </a:endParaRPr>
          </a:p>
          <a:p>
            <a:pPr marL="137160" indent="0">
              <a:buFont typeface="Wingdings 2"/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4" name="Рисунок 2" descr="D:\yulia\картинки\Business_Clipart\Jobs_Clowns\g01049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2739972" cy="39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95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804870"/>
            <a:ext cx="3970784" cy="450449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Игры с алфавитом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Большое количество флэш-карт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Веселые истории  для чтения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Стихотворения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On-line </a:t>
            </a:r>
            <a:r>
              <a:rPr lang="ru-RU" b="1" dirty="0" smtClean="0">
                <a:solidFill>
                  <a:schemeClr val="bg1"/>
                </a:solidFill>
              </a:rPr>
              <a:t>задания</a:t>
            </a:r>
          </a:p>
          <a:p>
            <a:endParaRPr lang="en-US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06692"/>
            <a:ext cx="8229600" cy="149817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www.kids-pages.com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8194" name="Рисунок 2" descr="BD050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659" y="2204864"/>
            <a:ext cx="3234669" cy="291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12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5E9C" mc:Ignorable=""/>
      </a:dk2>
      <a:lt2>
        <a:srgbClr xmlns:mc="http://schemas.openxmlformats.org/markup-compatibility/2006" xmlns:a14="http://schemas.microsoft.com/office/drawing/2010/main" val="CCDDEA" mc:Ignorable=""/>
      </a:lt2>
      <a:accent1>
        <a:srgbClr xmlns:mc="http://schemas.openxmlformats.org/markup-compatibility/2006" xmlns:a14="http://schemas.microsoft.com/office/drawing/2010/main" val="FDA023" mc:Ignorable=""/>
      </a:accent1>
      <a:accent2>
        <a:srgbClr xmlns:mc="http://schemas.openxmlformats.org/markup-compatibility/2006" xmlns:a14="http://schemas.microsoft.com/office/drawing/2010/main" val="AA2B1E" mc:Ignorable=""/>
      </a:accent2>
      <a:accent3>
        <a:srgbClr xmlns:mc="http://schemas.openxmlformats.org/markup-compatibility/2006" xmlns:a14="http://schemas.microsoft.com/office/drawing/2010/main" val="71685C" mc:Ignorable=""/>
      </a:accent3>
      <a:accent4>
        <a:srgbClr xmlns:mc="http://schemas.openxmlformats.org/markup-compatibility/2006" xmlns:a14="http://schemas.microsoft.com/office/drawing/2010/main" val="64A73B" mc:Ignorable=""/>
      </a:accent4>
      <a:accent5>
        <a:srgbClr xmlns:mc="http://schemas.openxmlformats.org/markup-compatibility/2006" xmlns:a14="http://schemas.microsoft.com/office/drawing/2010/main" val="EB5605" mc:Ignorable=""/>
      </a:accent5>
      <a:accent6>
        <a:srgbClr xmlns:mc="http://schemas.openxmlformats.org/markup-compatibility/2006" xmlns:a14="http://schemas.microsoft.com/office/drawing/2010/main" val="B9CA1A" mc:Ignorable=""/>
      </a:accent6>
      <a:hlink>
        <a:srgbClr xmlns:mc="http://schemas.openxmlformats.org/markup-compatibility/2006" xmlns:a14="http://schemas.microsoft.com/office/drawing/2010/main" val="D83E2C" mc:Ignorable=""/>
      </a:hlink>
      <a:folHlink>
        <a:srgbClr xmlns:mc="http://schemas.openxmlformats.org/markup-compatibility/2006" xmlns:a14="http://schemas.microsoft.com/office/drawing/2010/main" val="ED7D27" mc:Ignorable="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392</Words>
  <Application>Microsoft Office PowerPoint</Application>
  <PresentationFormat>Экран (4:3)</PresentationFormat>
  <Paragraphs>109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Интернет РЕСУРСЫ КАК СРЕДСТВО САМООБРАЗОВАНИЯ УЧИТЕЛЕЙ ИНОСТРАННОГО ЯЗЫКА</vt:lpstr>
      <vt:lpstr>ИСКАТЬ</vt:lpstr>
      <vt:lpstr>РЕГУЛЯРНОЕ САМООБРАЗОВАНИЕ</vt:lpstr>
      <vt:lpstr>Презентация PowerPoint</vt:lpstr>
      <vt:lpstr>www.onestopenglish.com</vt:lpstr>
      <vt:lpstr>www.anglaisfacile.com</vt:lpstr>
      <vt:lpstr>www.englishbanana.com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www.teachingenglish.org.uk.ru</vt:lpstr>
      <vt:lpstr>www.developingteachers.com</vt:lpstr>
      <vt:lpstr>www.zavuch.com</vt:lpstr>
      <vt:lpstr>www.pedsovet.ru</vt:lpstr>
      <vt:lpstr>Презентация PowerPoint</vt:lpstr>
      <vt:lpstr>www.englishteachers.ru</vt:lpstr>
      <vt:lpstr>www.eltarea.ru</vt:lpstr>
      <vt:lpstr>www.lehrer_online.de</vt:lpstr>
      <vt:lpstr>Презентация PowerPoint</vt:lpstr>
      <vt:lpstr>www.1september.ru</vt:lpstr>
      <vt:lpstr>www.zavuch.info</vt:lpstr>
      <vt:lpstr>Интернет РЕСУРСЫ КАК СРЕДСТВО САМООБРАЗОВАНИЯ УЧИТЕЛЕЙ ИНОСТРАННОГО ЯЗЫКА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как источник информации для творческого учителя</dc:title>
  <dc:creator>Емельянова Юля</dc:creator>
  <cp:lastModifiedBy>Емельянова Юля</cp:lastModifiedBy>
  <cp:revision>15</cp:revision>
  <dcterms:created xsi:type="dcterms:W3CDTF">2010-10-07T06:42:03Z</dcterms:created>
  <dcterms:modified xsi:type="dcterms:W3CDTF">2010-10-12T19:34:35Z</dcterms:modified>
</cp:coreProperties>
</file>