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67" r:id="rId4"/>
    <p:sldId id="269" r:id="rId5"/>
    <p:sldId id="259" r:id="rId6"/>
    <p:sldId id="265" r:id="rId7"/>
    <p:sldId id="270" r:id="rId8"/>
    <p:sldId id="260" r:id="rId9"/>
    <p:sldId id="272" r:id="rId10"/>
    <p:sldId id="273" r:id="rId11"/>
    <p:sldId id="261" r:id="rId12"/>
    <p:sldId id="262" r:id="rId13"/>
    <p:sldId id="274" r:id="rId14"/>
    <p:sldId id="266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673D76-1C18-4197-8FDE-78775A0EDF64}" type="datetimeFigureOut">
              <a:rPr lang="ru-RU" smtClean="0"/>
              <a:pPr/>
              <a:t>03.02.2012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52C02F-8DD2-47F3-806C-DDA68D6D97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2C02F-8DD2-47F3-806C-DDA68D6D973E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-point-templates.com/categories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1.%20&#1056;&#1072;&#1073;&#1086;&#1090;&#1072;\4.%20&#1055;&#1088;&#1077;&#1079;&#1077;&#1085;&#1090;&#1072;&#1094;&#1080;&#1080;\&#1052;&#1086;&#1080;%20&#1087;&#1088;&#1077;&#1079;&#1077;&#1085;&#1090;&#1072;&#1094;&#1080;&#1080;\&#1043;&#1088;&#1072;&#1084;&#1084;&#1072;&#1090;&#1080;&#1082;&#1072;\&#1057;&#1086;&#1073;&#1080;&#1088;&#1072;&#1090;&#1100;&#1089;&#1103;\&#1059;&#1083;&#1099;&#1073;&#1082;&#1072;%20(Trimmed).wav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3200" y="838200"/>
            <a:ext cx="55626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Оборот</a:t>
            </a:r>
            <a:endParaRPr lang="ru-RU" sz="3200" dirty="0" smtClean="0"/>
          </a:p>
          <a:p>
            <a:pPr algn="ctr"/>
            <a:r>
              <a:rPr lang="en-US" sz="5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to be going to </a:t>
            </a:r>
            <a:endParaRPr lang="ru-RU" sz="5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95800" y="6019800"/>
            <a:ext cx="3581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Галкина Нина Викторовна,</a:t>
            </a:r>
          </a:p>
          <a:p>
            <a:r>
              <a:rPr lang="ru-RU" sz="1400" dirty="0" smtClean="0"/>
              <a:t>учитель английского языка МКОУ СОШ №10</a:t>
            </a:r>
          </a:p>
          <a:p>
            <a:r>
              <a:rPr lang="ru-RU" sz="1400" dirty="0" smtClean="0"/>
              <a:t>г. Пласт, Челябинская область</a:t>
            </a:r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371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rial" pitchFamily="34" charset="0"/>
                <a:cs typeface="Arial" pitchFamily="34" charset="0"/>
              </a:rPr>
              <a:t>It is night. It is time to go to bed.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7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2209800"/>
            <a:ext cx="1466850" cy="265550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600200" y="4953000"/>
            <a:ext cx="75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princess is going to sleep.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2667000"/>
            <a:ext cx="1133475" cy="762000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3200400" y="457200"/>
            <a:ext cx="5181600" cy="990600"/>
            <a:chOff x="2514600" y="457200"/>
            <a:chExt cx="5181600" cy="99060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514600" y="457200"/>
              <a:ext cx="2819400" cy="9906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667000" y="609600"/>
              <a:ext cx="5029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Arial" pitchFamily="34" charset="0"/>
                  <a:cs typeface="Arial" pitchFamily="34" charset="0"/>
                </a:rPr>
                <a:t>S</a:t>
              </a:r>
              <a:r>
                <a:rPr lang="en-US" sz="32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    </a:t>
              </a:r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   </a:t>
              </a:r>
              <a:r>
                <a:rPr lang="en-US" sz="2400" dirty="0" smtClean="0">
                  <a:latin typeface="Arial" pitchFamily="34" charset="0"/>
                  <a:cs typeface="Arial" pitchFamily="34" charset="0"/>
                </a:rPr>
                <a:t>going to </a:t>
              </a:r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…</a:t>
              </a:r>
              <a:endParaRPr lang="ru-RU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124200" y="533400"/>
              <a:ext cx="914400" cy="878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2400" dirty="0" smtClean="0"/>
                <a:t>am</a:t>
              </a:r>
            </a:p>
            <a:p>
              <a:pPr>
                <a:lnSpc>
                  <a:spcPts val="2000"/>
                </a:lnSpc>
              </a:pPr>
              <a:r>
                <a:rPr lang="en-US" sz="2400" dirty="0" smtClean="0"/>
                <a:t>is </a:t>
              </a:r>
            </a:p>
            <a:p>
              <a:pPr>
                <a:lnSpc>
                  <a:spcPts val="2000"/>
                </a:lnSpc>
              </a:pPr>
              <a:r>
                <a:rPr lang="en-US" sz="2400" dirty="0" smtClean="0"/>
                <a:t>are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51469812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447800"/>
            <a:ext cx="8229600" cy="14478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rial" pitchFamily="34" charset="0"/>
                <a:cs typeface="Arial" pitchFamily="34" charset="0"/>
              </a:rPr>
              <a:t>The man’s cats like fish.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ludia-197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3581400"/>
            <a:ext cx="1400175" cy="109537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590800" y="4953000"/>
            <a:ext cx="655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He is going to fish.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13" name="Рисунок 12" descr="cat6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2438400"/>
            <a:ext cx="2571750" cy="1638300"/>
          </a:xfrm>
          <a:prstGeom prst="rect">
            <a:avLst/>
          </a:prstGeom>
        </p:spPr>
      </p:pic>
      <p:pic>
        <p:nvPicPr>
          <p:cNvPr id="6" name="Рисунок 5" descr="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00" y="6472518"/>
            <a:ext cx="262094" cy="254385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3048000" y="533400"/>
            <a:ext cx="5181600" cy="990600"/>
            <a:chOff x="2514600" y="457200"/>
            <a:chExt cx="5181600" cy="9906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2514600" y="457200"/>
              <a:ext cx="2819400" cy="9906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667000" y="609600"/>
              <a:ext cx="5029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Arial" pitchFamily="34" charset="0"/>
                  <a:cs typeface="Arial" pitchFamily="34" charset="0"/>
                </a:rPr>
                <a:t>S</a:t>
              </a:r>
              <a:r>
                <a:rPr lang="en-US" sz="32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    </a:t>
              </a:r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   </a:t>
              </a:r>
              <a:r>
                <a:rPr lang="en-US" sz="2400" dirty="0" smtClean="0">
                  <a:latin typeface="Arial" pitchFamily="34" charset="0"/>
                  <a:cs typeface="Arial" pitchFamily="34" charset="0"/>
                </a:rPr>
                <a:t>going to </a:t>
              </a:r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…</a:t>
              </a:r>
              <a:endParaRPr lang="ru-RU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124200" y="533400"/>
              <a:ext cx="914400" cy="878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2400" dirty="0" smtClean="0"/>
                <a:t>am</a:t>
              </a:r>
            </a:p>
            <a:p>
              <a:pPr>
                <a:lnSpc>
                  <a:spcPts val="2000"/>
                </a:lnSpc>
              </a:pPr>
              <a:r>
                <a:rPr lang="en-US" sz="2400" dirty="0" smtClean="0"/>
                <a:t>is </a:t>
              </a:r>
            </a:p>
            <a:p>
              <a:pPr>
                <a:lnSpc>
                  <a:spcPts val="2000"/>
                </a:lnSpc>
              </a:pPr>
              <a:r>
                <a:rPr lang="en-US" sz="2400" dirty="0" smtClean="0"/>
                <a:t>are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3723869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The mice have got tasty bread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ru-RU" sz="4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4000" dirty="0" smtClean="0">
                <a:latin typeface="Arial" pitchFamily="34" charset="0"/>
                <a:cs typeface="Arial" pitchFamily="34" charset="0"/>
              </a:rPr>
            </a:br>
            <a:r>
              <a:rPr lang="en-US" sz="3600" dirty="0" smtClean="0">
                <a:latin typeface="Arial" pitchFamily="34" charset="0"/>
                <a:cs typeface="Arial" pitchFamily="34" charset="0"/>
              </a:rPr>
              <a:t>They are hungry.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Mouse05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3429000"/>
            <a:ext cx="3200400" cy="99252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600200" y="4953000"/>
            <a:ext cx="75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They are going to eat the bread.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0" y="6472518"/>
            <a:ext cx="262094" cy="254385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3048000" y="533400"/>
            <a:ext cx="5181600" cy="990600"/>
            <a:chOff x="2514600" y="457200"/>
            <a:chExt cx="5181600" cy="99060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514600" y="457200"/>
              <a:ext cx="2819400" cy="9906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667000" y="609600"/>
              <a:ext cx="5029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Arial" pitchFamily="34" charset="0"/>
                  <a:cs typeface="Arial" pitchFamily="34" charset="0"/>
                </a:rPr>
                <a:t>S</a:t>
              </a:r>
              <a:r>
                <a:rPr lang="en-US" sz="32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    </a:t>
              </a:r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   </a:t>
              </a:r>
              <a:r>
                <a:rPr lang="en-US" sz="2400" dirty="0" smtClean="0">
                  <a:latin typeface="Arial" pitchFamily="34" charset="0"/>
                  <a:cs typeface="Arial" pitchFamily="34" charset="0"/>
                </a:rPr>
                <a:t>going to </a:t>
              </a:r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…</a:t>
              </a:r>
              <a:endParaRPr lang="ru-RU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124200" y="533400"/>
              <a:ext cx="914400" cy="878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2400" dirty="0" smtClean="0"/>
                <a:t>am</a:t>
              </a:r>
            </a:p>
            <a:p>
              <a:pPr>
                <a:lnSpc>
                  <a:spcPts val="2000"/>
                </a:lnSpc>
              </a:pPr>
              <a:r>
                <a:rPr lang="en-US" sz="2400" dirty="0" smtClean="0"/>
                <a:t>is </a:t>
              </a:r>
            </a:p>
            <a:p>
              <a:pPr>
                <a:lnSpc>
                  <a:spcPts val="2000"/>
                </a:lnSpc>
              </a:pPr>
              <a:r>
                <a:rPr lang="en-US" sz="2400" dirty="0" smtClean="0"/>
                <a:t>are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0224712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6200" y="152400"/>
            <a:ext cx="8915400" cy="6629400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Group 171"/>
          <p:cNvGraphicFramePr>
            <a:graphicFrameLocks/>
          </p:cNvGraphicFramePr>
          <p:nvPr/>
        </p:nvGraphicFramePr>
        <p:xfrm>
          <a:off x="228600" y="914400"/>
          <a:ext cx="8622375" cy="4621481"/>
        </p:xfrm>
        <a:graphic>
          <a:graphicData uri="http://schemas.openxmlformats.org/drawingml/2006/table">
            <a:tbl>
              <a:tblPr/>
              <a:tblGrid>
                <a:gridCol w="990600"/>
                <a:gridCol w="838200"/>
                <a:gridCol w="990600"/>
                <a:gridCol w="838200"/>
                <a:gridCol w="762000"/>
                <a:gridCol w="1143000"/>
                <a:gridCol w="914400"/>
                <a:gridCol w="1143000"/>
                <a:gridCol w="1002375"/>
              </a:tblGrid>
              <a:tr h="527049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?</a:t>
                      </a:r>
                      <a:endParaRPr kumimoji="0" lang="ru-RU" sz="2800" b="0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-</a:t>
                      </a:r>
                      <a:endParaRPr kumimoji="0" lang="ru-RU" sz="2800" b="0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390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5D2884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</a:t>
                      </a:r>
                      <a:endParaRPr kumimoji="0" lang="ru-RU" sz="2800" b="0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5D2884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 w="9525"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am</a:t>
                      </a:r>
                      <a:endParaRPr kumimoji="0" lang="ru-RU" sz="2800" b="0" i="0" u="none" strike="noStrike" cap="none" normalizeH="0" baseline="0" dirty="0" smtClean="0">
                        <a:ln w="9525"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going  to</a:t>
                      </a:r>
                      <a:r>
                        <a:rPr kumimoji="0" lang="ru-RU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do.</a:t>
                      </a:r>
                      <a:r>
                        <a:rPr kumimoji="0" lang="ru-RU" sz="2800" b="1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Am</a:t>
                      </a:r>
                      <a:endParaRPr kumimoji="0" lang="ru-RU" sz="2400" b="0" i="0" u="none" strike="noStrike" cap="none" normalizeH="0" baseline="0" dirty="0" smtClean="0">
                        <a:ln w="9525"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</a:t>
                      </a:r>
                      <a:endParaRPr kumimoji="0" lang="ru-RU" sz="2800" b="0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going  to do ?</a:t>
                      </a:r>
                      <a:endParaRPr kumimoji="0" lang="ru-RU" sz="2400" b="0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I</a:t>
                      </a:r>
                      <a:endParaRPr kumimoji="0" lang="ru-RU" sz="2800" b="0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7030A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7030A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am not</a:t>
                      </a:r>
                      <a:r>
                        <a:rPr kumimoji="0" lang="ru-RU" sz="2000" b="0" i="0" u="none" strike="noStrike" cap="none" normalizeH="0" baseline="0" dirty="0" smtClean="0">
                          <a:ln w="9525">
                            <a:solidFill>
                              <a:srgbClr val="C00000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going  to do.</a:t>
                      </a:r>
                      <a:endParaRPr kumimoji="0" lang="ru-RU" sz="2400" b="1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943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5D2884"/>
                          </a:solidFill>
                          <a:effectLst/>
                          <a:latin typeface="Arial" charset="0"/>
                          <a:cs typeface="Arial" charset="0"/>
                        </a:rPr>
                        <a:t>We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5D2884"/>
                          </a:solidFill>
                          <a:effectLst/>
                          <a:latin typeface="Arial" charset="0"/>
                          <a:cs typeface="Arial" charset="0"/>
                        </a:rPr>
                        <a:t>You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5D2884"/>
                          </a:solidFill>
                          <a:effectLst/>
                          <a:latin typeface="Arial" charset="0"/>
                          <a:cs typeface="Arial" charset="0"/>
                        </a:rPr>
                        <a:t>They</a:t>
                      </a:r>
                      <a:endParaRPr kumimoji="0" lang="ru-RU" sz="2400" b="0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5D2884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 w="9525"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are</a:t>
                      </a:r>
                      <a:endParaRPr kumimoji="0" lang="ru-RU" sz="2800" b="0" i="0" u="none" strike="noStrike" cap="none" normalizeH="0" baseline="0" dirty="0" smtClean="0">
                        <a:ln w="9525"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Are</a:t>
                      </a:r>
                      <a:endParaRPr kumimoji="0" lang="ru-RU" sz="2400" b="0" i="0" u="none" strike="noStrike" cap="none" normalizeH="0" baseline="0" dirty="0" smtClean="0">
                        <a:ln w="9525"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Arial" charset="0"/>
                        </a:rPr>
                        <a:t>we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Arial" charset="0"/>
                        </a:rPr>
                        <a:t>you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Arial" charset="0"/>
                        </a:rPr>
                        <a:t>they</a:t>
                      </a:r>
                      <a:endParaRPr kumimoji="0" lang="ru-RU" sz="2400" b="0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7030A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</a:rPr>
                        <a:t>We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</a:rPr>
                        <a:t>You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</a:rPr>
                        <a:t>They</a:t>
                      </a:r>
                      <a:endParaRPr kumimoji="0" lang="ru-RU" sz="2400" b="1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7030A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1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cap="none" normalizeH="0" baseline="0" dirty="0" smtClean="0">
                          <a:ln w="9525"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aren’t</a:t>
                      </a:r>
                      <a:r>
                        <a:rPr kumimoji="0" lang="ru-RU" sz="1800" b="1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endParaRPr lang="ru-RU" dirty="0">
                        <a:ln w="9525">
                          <a:solidFill>
                            <a:schemeClr val="tx1"/>
                          </a:solidFill>
                        </a:ln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579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Arial" charset="0"/>
                        </a:rPr>
                        <a:t>He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Arial" charset="0"/>
                        </a:rPr>
                        <a:t>She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</a:t>
                      </a:r>
                      <a:endParaRPr kumimoji="0" lang="ru-RU" sz="2400" b="0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7030A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 w="9525"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is</a:t>
                      </a:r>
                      <a:endParaRPr kumimoji="0" lang="ru-RU" sz="2800" b="0" i="0" u="none" strike="noStrike" cap="none" normalizeH="0" baseline="0" dirty="0" smtClean="0">
                        <a:ln w="9525"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 w="9525"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Is</a:t>
                      </a:r>
                      <a:endParaRPr kumimoji="0" lang="ru-RU" sz="2800" b="0" i="0" u="none" strike="noStrike" cap="none" normalizeH="0" baseline="0" dirty="0" smtClean="0">
                        <a:ln w="9525"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Arial" charset="0"/>
                        </a:rPr>
                        <a:t>he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Arial" charset="0"/>
                        </a:rPr>
                        <a:t>she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</a:t>
                      </a:r>
                      <a:endParaRPr kumimoji="0" lang="ru-RU" sz="2400" b="0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7030A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</a:rPr>
                        <a:t>He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</a:rPr>
                        <a:t>She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 w="9525">
                            <a:solidFill>
                              <a:schemeClr val="tx1"/>
                            </a:solidFill>
                          </a:ln>
                          <a:solidFill>
                            <a:srgbClr val="7030A0"/>
                          </a:solidFill>
                          <a:effectLst/>
                          <a:latin typeface="Arial" charset="0"/>
                        </a:rPr>
                        <a:t>It</a:t>
                      </a:r>
                      <a:endParaRPr kumimoji="0" lang="ru-RU" sz="2400" b="1" i="0" u="none" strike="noStrike" cap="none" normalizeH="0" baseline="0" dirty="0" smtClean="0">
                        <a:ln w="9525">
                          <a:solidFill>
                            <a:schemeClr val="tx1"/>
                          </a:solidFill>
                        </a:ln>
                        <a:solidFill>
                          <a:srgbClr val="7030A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2800" b="0" i="0" u="none" strike="noStrike" cap="none" normalizeH="0" baseline="0" dirty="0" smtClean="0">
                          <a:ln w="9525">
                            <a:solidFill>
                              <a:srgbClr val="C00000"/>
                            </a:solidFill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</a:rPr>
                        <a:t>isn’t</a:t>
                      </a:r>
                      <a:endParaRPr lang="ru-RU" b="0" dirty="0">
                        <a:ln w="9525"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 rot="5400000">
            <a:off x="762794" y="3199606"/>
            <a:ext cx="45720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3505994" y="3199606"/>
            <a:ext cx="45720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1066800"/>
            <a:ext cx="8153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http://englishinfo.ru/publ/uroki_anglijskogo_jazyka/uroki_anglijskogo_jazyka/urok_84_oborot_to_be_going_to_do_something/16-1-0-210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3400" y="1905000"/>
            <a:ext cx="8153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http://smiles.33bru.com/smile.bereich102_0.html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19200" y="533400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Использованные материалы: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3400" y="2438400"/>
            <a:ext cx="3184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http://www.gifpark.su/PEO.htm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3400" y="2895600"/>
            <a:ext cx="792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http://tel.blogs.mail.ru/mail/kaneusha/11277BFA12A8DEEF.html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3400" y="3352800"/>
            <a:ext cx="8153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http://boazint.boazk12.org/mfreeman/classroom_pictures.htm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371600" y="3886200"/>
            <a:ext cx="7086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http://lenyr.ucoz.ru/index/zabavnye_animashki/0-398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4495800"/>
            <a:ext cx="7162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http://blogs.mail.ru/mail/uralochka000/70481949491268CA.html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47800" y="5029200"/>
            <a:ext cx="7086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http://www.free-power-point-templates.com/categories/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381000"/>
            <a:ext cx="7924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Оборот </a:t>
            </a:r>
            <a:r>
              <a:rPr lang="en-US" sz="3200" dirty="0" smtClean="0">
                <a:solidFill>
                  <a:srgbClr val="C00000"/>
                </a:solidFill>
              </a:rPr>
              <a:t>to be going to V </a:t>
            </a:r>
            <a:r>
              <a:rPr lang="ru-RU" sz="2800" dirty="0" smtClean="0"/>
              <a:t>используется для выражения намерения совершить действие в будущем или уверенности в его совершении.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3400" y="2057400"/>
            <a:ext cx="8153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be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dirty="0" err="1" smtClean="0">
                <a:latin typeface="Arial" pitchFamily="34" charset="0"/>
                <a:cs typeface="Arial" pitchFamily="34" charset="0"/>
              </a:rPr>
              <a:t>going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to … -</a:t>
            </a:r>
            <a:r>
              <a:rPr lang="en-US" sz="3200" dirty="0" smtClean="0"/>
              <a:t> </a:t>
            </a:r>
            <a:r>
              <a:rPr lang="ru-RU" sz="3200" dirty="0" smtClean="0"/>
              <a:t> собираться, намереваться 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38200" y="3200400"/>
            <a:ext cx="63246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e.g. </a:t>
            </a:r>
            <a:r>
              <a:rPr lang="ru-RU" sz="2600" dirty="0" smtClean="0">
                <a:solidFill>
                  <a:srgbClr val="C00000"/>
                </a:solidFill>
              </a:rPr>
              <a:t>- </a:t>
            </a:r>
            <a:r>
              <a:rPr lang="en-US" sz="2600" dirty="0" smtClean="0">
                <a:solidFill>
                  <a:srgbClr val="C00000"/>
                </a:solidFill>
              </a:rPr>
              <a:t>Look at the clouds! It's going to rain.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000" dirty="0" smtClean="0"/>
              <a:t>        </a:t>
            </a:r>
            <a:r>
              <a:rPr lang="en-US" sz="2200" dirty="0" smtClean="0"/>
              <a:t>- </a:t>
            </a:r>
            <a:r>
              <a:rPr lang="ru-RU" sz="2200" dirty="0" smtClean="0"/>
              <a:t>Посмотри на облака. Сейчас будет дождь. </a:t>
            </a:r>
            <a:endParaRPr lang="ru-RU" sz="2200" dirty="0"/>
          </a:p>
        </p:txBody>
      </p:sp>
      <p:pic>
        <p:nvPicPr>
          <p:cNvPr id="5" name="Picture 51" descr="hommes014"/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239000" y="3200400"/>
            <a:ext cx="742950" cy="100828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1905000" y="4800600"/>
            <a:ext cx="4572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err="1" smtClean="0">
                <a:solidFill>
                  <a:srgbClr val="C00000"/>
                </a:solidFill>
              </a:rPr>
              <a:t>She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</a:rPr>
              <a:t>is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</a:rPr>
              <a:t>going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</a:rPr>
              <a:t>to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</a:rPr>
              <a:t>go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</a:rPr>
              <a:t>home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</a:rPr>
              <a:t>next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</a:rPr>
              <a:t>week</a:t>
            </a:r>
            <a:r>
              <a:rPr lang="ru-RU" sz="2400" dirty="0" smtClean="0">
                <a:solidFill>
                  <a:srgbClr val="C00000"/>
                </a:solidFill>
              </a:rPr>
              <a:t>. </a:t>
            </a:r>
            <a:r>
              <a:rPr lang="ru-RU" sz="2200" dirty="0" smtClean="0"/>
              <a:t>Она собирается поехать домой на следующей неделе. </a:t>
            </a:r>
            <a:endParaRPr lang="ru-RU" sz="2200" dirty="0"/>
          </a:p>
        </p:txBody>
      </p:sp>
      <p:pic>
        <p:nvPicPr>
          <p:cNvPr id="10" name="Рисунок 9" descr="738598500.jpg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2590800"/>
            <a:ext cx="857250" cy="762000"/>
          </a:xfrm>
          <a:prstGeom prst="rect">
            <a:avLst/>
          </a:prstGeom>
        </p:spPr>
      </p:pic>
      <p:pic>
        <p:nvPicPr>
          <p:cNvPr id="14" name="Рисунок 13" descr="gens0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05600" y="3200400"/>
            <a:ext cx="311156" cy="919162"/>
          </a:xfrm>
          <a:prstGeom prst="rect">
            <a:avLst/>
          </a:prstGeom>
        </p:spPr>
      </p:pic>
      <p:pic>
        <p:nvPicPr>
          <p:cNvPr id="15" name="Рисунок 14" descr="286b0d5f5e758e93263a7ba4ed4a926a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800" y="4724400"/>
            <a:ext cx="981075" cy="142875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8200" y="2971800"/>
            <a:ext cx="2819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err="1" smtClean="0">
                <a:latin typeface="Arial" pitchFamily="34" charset="0"/>
                <a:cs typeface="Arial" pitchFamily="34" charset="0"/>
              </a:rPr>
              <a:t>going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to V </a:t>
            </a:r>
            <a:endParaRPr lang="ru-RU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1600200" y="990600"/>
            <a:ext cx="2057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I am</a:t>
            </a:r>
          </a:p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You are </a:t>
            </a:r>
          </a:p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He is</a:t>
            </a:r>
          </a:p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She is</a:t>
            </a:r>
          </a:p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It is</a:t>
            </a:r>
          </a:p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We are</a:t>
            </a:r>
          </a:p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You are </a:t>
            </a:r>
          </a:p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They are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3048000" y="990600"/>
            <a:ext cx="1371600" cy="4572000"/>
          </a:xfrm>
          <a:prstGeom prst="rightBrace">
            <a:avLst>
              <a:gd name="adj1" fmla="val 44047"/>
              <a:gd name="adj2" fmla="val 5023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0" y="6472518"/>
            <a:ext cx="262094" cy="2543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43200" y="457200"/>
            <a:ext cx="464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Используй оборот так:</a:t>
            </a:r>
            <a:endParaRPr lang="ru-RU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1524000"/>
            <a:ext cx="70866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>
                <a:latin typeface="Arial" pitchFamily="34" charset="0"/>
                <a:cs typeface="Arial" pitchFamily="34" charset="0"/>
              </a:rPr>
              <a:t>I am going to write.</a:t>
            </a:r>
          </a:p>
          <a:p>
            <a:r>
              <a:rPr lang="en-US" sz="3200" i="1" dirty="0" smtClean="0">
                <a:latin typeface="Arial" pitchFamily="34" charset="0"/>
                <a:cs typeface="Arial" pitchFamily="34" charset="0"/>
              </a:rPr>
              <a:t>You are going to write.</a:t>
            </a:r>
          </a:p>
          <a:p>
            <a:r>
              <a:rPr lang="en-US" sz="3200" i="1" dirty="0" smtClean="0">
                <a:latin typeface="Arial" pitchFamily="34" charset="0"/>
                <a:cs typeface="Arial" pitchFamily="34" charset="0"/>
              </a:rPr>
              <a:t>We are going to write a lot of letters.</a:t>
            </a:r>
          </a:p>
          <a:p>
            <a:endParaRPr lang="en-US" sz="3200" i="1" dirty="0" smtClean="0">
              <a:latin typeface="Arial" pitchFamily="34" charset="0"/>
              <a:cs typeface="Arial" pitchFamily="34" charset="0"/>
            </a:endParaRPr>
          </a:p>
          <a:p>
            <a:endParaRPr lang="en-US" sz="1600" i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3200" i="1" dirty="0" smtClean="0">
                <a:latin typeface="Arial" pitchFamily="34" charset="0"/>
                <a:cs typeface="Arial" pitchFamily="34" charset="0"/>
              </a:rPr>
              <a:t>He is going to write.</a:t>
            </a:r>
          </a:p>
          <a:p>
            <a:r>
              <a:rPr lang="en-US" sz="3200" i="1" dirty="0" smtClean="0">
                <a:latin typeface="Arial" pitchFamily="34" charset="0"/>
                <a:cs typeface="Arial" pitchFamily="34" charset="0"/>
              </a:rPr>
              <a:t>She is going to write.</a:t>
            </a:r>
          </a:p>
          <a:p>
            <a:r>
              <a:rPr lang="en-US" sz="3200" i="1" dirty="0" smtClean="0">
                <a:latin typeface="Arial" pitchFamily="34" charset="0"/>
                <a:cs typeface="Arial" pitchFamily="34" charset="0"/>
              </a:rPr>
              <a:t>They are going to write a lot of letters.</a:t>
            </a:r>
          </a:p>
          <a:p>
            <a:endParaRPr lang="ru-RU" sz="28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Улыбка (Trimmed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315200" y="762000"/>
            <a:ext cx="1076325" cy="95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00" y="6472518"/>
            <a:ext cx="262094" cy="25438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66800" y="685800"/>
            <a:ext cx="464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Let’s sing</a:t>
            </a:r>
            <a:r>
              <a:rPr lang="en-US" sz="2400" dirty="0" smtClean="0"/>
              <a:t>:</a:t>
            </a:r>
            <a:endParaRPr lang="ru-RU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21920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" pitchFamily="34" charset="0"/>
                <a:cs typeface="Arial" pitchFamily="34" charset="0"/>
              </a:rPr>
              <a:t>The girl has got a new computer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kuky415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1905000"/>
            <a:ext cx="3333750" cy="333375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1524000" y="5257800"/>
            <a:ext cx="7086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She is going to play computer games.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0" y="6472518"/>
            <a:ext cx="262094" cy="254385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3124200" y="457200"/>
            <a:ext cx="5181600" cy="990600"/>
            <a:chOff x="2514600" y="457200"/>
            <a:chExt cx="5181600" cy="99060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2514600" y="457200"/>
              <a:ext cx="2819400" cy="9906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667000" y="609600"/>
              <a:ext cx="5029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Arial" pitchFamily="34" charset="0"/>
                  <a:cs typeface="Arial" pitchFamily="34" charset="0"/>
                </a:rPr>
                <a:t>S</a:t>
              </a:r>
              <a:r>
                <a:rPr lang="en-US" sz="32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    </a:t>
              </a:r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   </a:t>
              </a:r>
              <a:r>
                <a:rPr lang="en-US" sz="2400" dirty="0" smtClean="0">
                  <a:latin typeface="Arial" pitchFamily="34" charset="0"/>
                  <a:cs typeface="Arial" pitchFamily="34" charset="0"/>
                </a:rPr>
                <a:t>going to </a:t>
              </a:r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…</a:t>
              </a:r>
              <a:endParaRPr lang="ru-RU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124200" y="533400"/>
              <a:ext cx="914400" cy="878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2400" dirty="0" smtClean="0"/>
                <a:t>am</a:t>
              </a:r>
            </a:p>
            <a:p>
              <a:pPr>
                <a:lnSpc>
                  <a:spcPts val="2000"/>
                </a:lnSpc>
              </a:pPr>
              <a:r>
                <a:rPr lang="en-US" sz="2400" dirty="0" smtClean="0"/>
                <a:t>is </a:t>
              </a:r>
            </a:p>
            <a:p>
              <a:pPr>
                <a:lnSpc>
                  <a:spcPts val="2000"/>
                </a:lnSpc>
              </a:pPr>
              <a:r>
                <a:rPr lang="en-US" sz="2400" dirty="0" smtClean="0"/>
                <a:t>are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2622066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These are funny pencils</a:t>
            </a:r>
            <a:r>
              <a:rPr lang="en-US" sz="3600" dirty="0" smtClean="0"/>
              <a:t>.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66800" y="5257800"/>
            <a:ext cx="75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They are going to draw.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32972510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3200" y="1981200"/>
            <a:ext cx="3467100" cy="3219450"/>
          </a:xfrm>
          <a:prstGeom prst="rect">
            <a:avLst/>
          </a:prstGeom>
        </p:spPr>
      </p:pic>
      <p:pic>
        <p:nvPicPr>
          <p:cNvPr id="8" name="Рисунок 7" descr="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0" y="6472518"/>
            <a:ext cx="262094" cy="254385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3200400" y="457200"/>
            <a:ext cx="5181600" cy="990600"/>
            <a:chOff x="2514600" y="457200"/>
            <a:chExt cx="5181600" cy="99060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514600" y="457200"/>
              <a:ext cx="2819400" cy="9906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667000" y="609600"/>
              <a:ext cx="5029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Arial" pitchFamily="34" charset="0"/>
                  <a:cs typeface="Arial" pitchFamily="34" charset="0"/>
                </a:rPr>
                <a:t>S</a:t>
              </a:r>
              <a:r>
                <a:rPr lang="en-US" sz="32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    </a:t>
              </a:r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   </a:t>
              </a:r>
              <a:r>
                <a:rPr lang="en-US" sz="2400" dirty="0" smtClean="0">
                  <a:latin typeface="Arial" pitchFamily="34" charset="0"/>
                  <a:cs typeface="Arial" pitchFamily="34" charset="0"/>
                </a:rPr>
                <a:t>going to </a:t>
              </a:r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…</a:t>
              </a:r>
              <a:endParaRPr lang="ru-RU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124200" y="533400"/>
              <a:ext cx="914400" cy="878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2400" dirty="0" smtClean="0"/>
                <a:t>am</a:t>
              </a:r>
            </a:p>
            <a:p>
              <a:pPr>
                <a:lnSpc>
                  <a:spcPts val="2000"/>
                </a:lnSpc>
              </a:pPr>
              <a:r>
                <a:rPr lang="en-US" sz="2400" dirty="0" smtClean="0"/>
                <a:t>is </a:t>
              </a:r>
            </a:p>
            <a:p>
              <a:pPr>
                <a:lnSpc>
                  <a:spcPts val="2000"/>
                </a:lnSpc>
              </a:pPr>
              <a:r>
                <a:rPr lang="en-US" sz="2400" dirty="0" smtClean="0"/>
                <a:t>are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51469812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371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rial" pitchFamily="34" charset="0"/>
                <a:cs typeface="Arial" pitchFamily="34" charset="0"/>
              </a:rPr>
              <a:t>Arial lives in the sea.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09800" y="5486400"/>
            <a:ext cx="655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She is going to swim.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19" name="Рисунок 18" descr="File14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2286000"/>
            <a:ext cx="3905250" cy="2924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0" y="6472518"/>
            <a:ext cx="262094" cy="254385"/>
          </a:xfrm>
          <a:prstGeom prst="rect">
            <a:avLst/>
          </a:prstGeom>
        </p:spPr>
      </p:pic>
      <p:pic>
        <p:nvPicPr>
          <p:cNvPr id="9" name="Рисунок 8" descr="mp4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0" y="3463662"/>
            <a:ext cx="2507750" cy="2127514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2971800" y="457200"/>
            <a:ext cx="5181600" cy="990600"/>
            <a:chOff x="2514600" y="457200"/>
            <a:chExt cx="5181600" cy="99060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2514600" y="457200"/>
              <a:ext cx="2819400" cy="9906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667000" y="609600"/>
              <a:ext cx="5029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Arial" pitchFamily="34" charset="0"/>
                  <a:cs typeface="Arial" pitchFamily="34" charset="0"/>
                </a:rPr>
                <a:t>S</a:t>
              </a:r>
              <a:r>
                <a:rPr lang="en-US" sz="32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    </a:t>
              </a:r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   </a:t>
              </a:r>
              <a:r>
                <a:rPr lang="en-US" sz="2400" dirty="0" smtClean="0">
                  <a:latin typeface="Arial" pitchFamily="34" charset="0"/>
                  <a:cs typeface="Arial" pitchFamily="34" charset="0"/>
                </a:rPr>
                <a:t>going to </a:t>
              </a:r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…</a:t>
              </a:r>
              <a:endParaRPr lang="ru-RU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124200" y="533400"/>
              <a:ext cx="914400" cy="878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2400" dirty="0" smtClean="0"/>
                <a:t>am</a:t>
              </a:r>
            </a:p>
            <a:p>
              <a:pPr>
                <a:lnSpc>
                  <a:spcPts val="2000"/>
                </a:lnSpc>
              </a:pPr>
              <a:r>
                <a:rPr lang="en-US" sz="2400" dirty="0" smtClean="0"/>
                <a:t>is </a:t>
              </a:r>
            </a:p>
            <a:p>
              <a:pPr>
                <a:lnSpc>
                  <a:spcPts val="2000"/>
                </a:lnSpc>
              </a:pPr>
              <a:r>
                <a:rPr lang="en-US" sz="2400" dirty="0" smtClean="0"/>
                <a:t>are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2622066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447800"/>
            <a:ext cx="8229600" cy="12954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rial" pitchFamily="34" charset="0"/>
                <a:cs typeface="Arial" pitchFamily="34" charset="0"/>
              </a:rPr>
              <a:t>It is hot. The sun is bright. </a:t>
            </a:r>
            <a:br>
              <a:rPr lang="en-US" sz="3200" dirty="0" smtClean="0">
                <a:latin typeface="Arial" pitchFamily="34" charset="0"/>
                <a:cs typeface="Arial" pitchFamily="34" charset="0"/>
              </a:rPr>
            </a:br>
            <a:r>
              <a:rPr lang="en-US" sz="2800" dirty="0" smtClean="0">
                <a:latin typeface="Arial" pitchFamily="34" charset="0"/>
                <a:cs typeface="Arial" pitchFamily="34" charset="0"/>
              </a:rPr>
              <a:t>(to sunbathe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- загорать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)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30000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3581400"/>
            <a:ext cx="1247775" cy="96202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133600" y="5105400"/>
            <a:ext cx="655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He is going to sunbathe.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15" name="Рисунок 14" descr="31815696_1109479_940403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2667000"/>
            <a:ext cx="1362075" cy="141922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2819400"/>
            <a:ext cx="10953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 descr="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3000" y="6472518"/>
            <a:ext cx="262094" cy="254385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3200400" y="457200"/>
            <a:ext cx="5181600" cy="990600"/>
            <a:chOff x="2514600" y="457200"/>
            <a:chExt cx="5181600" cy="99060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2514600" y="457200"/>
              <a:ext cx="2819400" cy="9906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667000" y="609600"/>
              <a:ext cx="5029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Arial" pitchFamily="34" charset="0"/>
                  <a:cs typeface="Arial" pitchFamily="34" charset="0"/>
                </a:rPr>
                <a:t>S</a:t>
              </a:r>
              <a:r>
                <a:rPr lang="en-US" sz="32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    </a:t>
              </a:r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   </a:t>
              </a:r>
              <a:r>
                <a:rPr lang="en-US" sz="2400" dirty="0" smtClean="0">
                  <a:latin typeface="Arial" pitchFamily="34" charset="0"/>
                  <a:cs typeface="Arial" pitchFamily="34" charset="0"/>
                </a:rPr>
                <a:t>going to </a:t>
              </a:r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…</a:t>
              </a:r>
              <a:endParaRPr lang="ru-RU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124200" y="533400"/>
              <a:ext cx="914400" cy="878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2400" dirty="0" smtClean="0"/>
                <a:t>am</a:t>
              </a:r>
            </a:p>
            <a:p>
              <a:pPr>
                <a:lnSpc>
                  <a:spcPts val="2000"/>
                </a:lnSpc>
              </a:pPr>
              <a:r>
                <a:rPr lang="en-US" sz="2400" dirty="0" smtClean="0"/>
                <a:t>is </a:t>
              </a:r>
            </a:p>
            <a:p>
              <a:pPr>
                <a:lnSpc>
                  <a:spcPts val="2000"/>
                </a:lnSpc>
              </a:pPr>
              <a:r>
                <a:rPr lang="en-US" sz="2400" dirty="0" smtClean="0"/>
                <a:t>are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221135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371600"/>
            <a:ext cx="8229600" cy="14478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rial" pitchFamily="34" charset="0"/>
                <a:cs typeface="Arial" pitchFamily="34" charset="0"/>
              </a:rPr>
              <a:t>They are horsemen.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28800" y="5486400"/>
            <a:ext cx="655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They are going to ride horses.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sport-cheval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362200"/>
            <a:ext cx="3333750" cy="3333750"/>
          </a:xfrm>
          <a:prstGeom prst="rect">
            <a:avLst/>
          </a:prstGeom>
        </p:spPr>
      </p:pic>
      <p:pic>
        <p:nvPicPr>
          <p:cNvPr id="8" name="Рисунок 7" descr="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0" y="6472518"/>
            <a:ext cx="262094" cy="254385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2971800" y="457200"/>
            <a:ext cx="5181600" cy="990600"/>
            <a:chOff x="2514600" y="457200"/>
            <a:chExt cx="5181600" cy="9906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2514600" y="457200"/>
              <a:ext cx="2819400" cy="9906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667000" y="609600"/>
              <a:ext cx="5029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smtClean="0">
                  <a:latin typeface="Arial" pitchFamily="34" charset="0"/>
                  <a:cs typeface="Arial" pitchFamily="34" charset="0"/>
                </a:rPr>
                <a:t>S</a:t>
              </a:r>
              <a:r>
                <a:rPr lang="en-US" sz="32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2800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    </a:t>
              </a:r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   </a:t>
              </a:r>
              <a:r>
                <a:rPr lang="en-US" sz="2400" dirty="0" smtClean="0">
                  <a:latin typeface="Arial" pitchFamily="34" charset="0"/>
                  <a:cs typeface="Arial" pitchFamily="34" charset="0"/>
                </a:rPr>
                <a:t>going to </a:t>
              </a:r>
              <a:r>
                <a:rPr lang="en-US" sz="2800" dirty="0" smtClean="0">
                  <a:latin typeface="Arial" pitchFamily="34" charset="0"/>
                  <a:cs typeface="Arial" pitchFamily="34" charset="0"/>
                </a:rPr>
                <a:t>…</a:t>
              </a:r>
              <a:endParaRPr lang="ru-RU" sz="2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124200" y="533400"/>
              <a:ext cx="914400" cy="878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2400" dirty="0" smtClean="0"/>
                <a:t>am</a:t>
              </a:r>
            </a:p>
            <a:p>
              <a:pPr>
                <a:lnSpc>
                  <a:spcPts val="2000"/>
                </a:lnSpc>
              </a:pPr>
              <a:r>
                <a:rPr lang="en-US" sz="2400" dirty="0" smtClean="0"/>
                <a:t>is </a:t>
              </a:r>
            </a:p>
            <a:p>
              <a:pPr>
                <a:lnSpc>
                  <a:spcPts val="2000"/>
                </a:lnSpc>
              </a:pPr>
              <a:r>
                <a:rPr lang="en-US" sz="2400" dirty="0" smtClean="0"/>
                <a:t>are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3723869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393</Words>
  <PresentationFormat>Экран (4:3)</PresentationFormat>
  <Paragraphs>134</Paragraphs>
  <Slides>14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Слайд 1</vt:lpstr>
      <vt:lpstr>Слайд 2</vt:lpstr>
      <vt:lpstr>Слайд 3</vt:lpstr>
      <vt:lpstr>Слайд 4</vt:lpstr>
      <vt:lpstr>The girl has got a new computer.</vt:lpstr>
      <vt:lpstr>These are funny pencils.</vt:lpstr>
      <vt:lpstr>Arial lives in the sea.</vt:lpstr>
      <vt:lpstr>It is hot. The sun is bright.  (to sunbathe- загорать )</vt:lpstr>
      <vt:lpstr>They are horsemen.</vt:lpstr>
      <vt:lpstr>It is night. It is time to go to bed.</vt:lpstr>
      <vt:lpstr>The man’s cats like fish.</vt:lpstr>
      <vt:lpstr>The mice have got tasty bread. They are hungry.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Оборот to be going to</dc:title>
  <dc:creator>Галкина Нина Виктровна</dc:creator>
  <cp:lastModifiedBy>Нина</cp:lastModifiedBy>
  <cp:revision>46</cp:revision>
  <dcterms:modified xsi:type="dcterms:W3CDTF">2012-02-03T14:00:58Z</dcterms:modified>
  <cp:category>грамматика</cp:category>
</cp:coreProperties>
</file>