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2" r:id="rId1"/>
  </p:sldMasterIdLst>
  <p:notesMasterIdLst>
    <p:notesMasterId r:id="rId43"/>
  </p:notesMasterIdLst>
  <p:sldIdLst>
    <p:sldId id="256" r:id="rId2"/>
    <p:sldId id="257" r:id="rId3"/>
    <p:sldId id="258" r:id="rId4"/>
    <p:sldId id="261" r:id="rId5"/>
    <p:sldId id="265" r:id="rId6"/>
    <p:sldId id="260" r:id="rId7"/>
    <p:sldId id="273" r:id="rId8"/>
    <p:sldId id="286" r:id="rId9"/>
    <p:sldId id="312" r:id="rId10"/>
    <p:sldId id="313" r:id="rId11"/>
    <p:sldId id="275" r:id="rId12"/>
    <p:sldId id="287" r:id="rId13"/>
    <p:sldId id="277" r:id="rId14"/>
    <p:sldId id="281" r:id="rId15"/>
    <p:sldId id="280" r:id="rId16"/>
    <p:sldId id="314" r:id="rId17"/>
    <p:sldId id="290" r:id="rId18"/>
    <p:sldId id="289" r:id="rId19"/>
    <p:sldId id="291" r:id="rId20"/>
    <p:sldId id="294" r:id="rId21"/>
    <p:sldId id="271" r:id="rId22"/>
    <p:sldId id="270" r:id="rId23"/>
    <p:sldId id="296" r:id="rId24"/>
    <p:sldId id="297" r:id="rId25"/>
    <p:sldId id="298" r:id="rId26"/>
    <p:sldId id="295" r:id="rId27"/>
    <p:sldId id="300" r:id="rId28"/>
    <p:sldId id="301" r:id="rId29"/>
    <p:sldId id="302" r:id="rId30"/>
    <p:sldId id="305" r:id="rId31"/>
    <p:sldId id="306" r:id="rId32"/>
    <p:sldId id="307" r:id="rId33"/>
    <p:sldId id="266" r:id="rId34"/>
    <p:sldId id="267" r:id="rId35"/>
    <p:sldId id="268" r:id="rId36"/>
    <p:sldId id="269" r:id="rId37"/>
    <p:sldId id="283" r:id="rId38"/>
    <p:sldId id="284" r:id="rId39"/>
    <p:sldId id="285" r:id="rId40"/>
    <p:sldId id="310" r:id="rId41"/>
    <p:sldId id="262"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8056" autoAdjust="0"/>
  </p:normalViewPr>
  <p:slideViewPr>
    <p:cSldViewPr>
      <p:cViewPr varScale="1">
        <p:scale>
          <a:sx n="97" d="100"/>
          <a:sy n="97" d="100"/>
        </p:scale>
        <p:origin x="-114"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9"/>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0.15615125470104621"/>
          <c:y val="2.9629422249596391E-2"/>
          <c:w val="0.80357392824147211"/>
          <c:h val="0.88547326904363732"/>
        </c:manualLayout>
      </c:layout>
      <c:bar3DChart>
        <c:barDir val="bar"/>
        <c:grouping val="clustered"/>
        <c:ser>
          <c:idx val="0"/>
          <c:order val="0"/>
          <c:dLbls>
            <c:txPr>
              <a:bodyPr/>
              <a:lstStyle/>
              <a:p>
                <a:pPr>
                  <a:defRPr sz="1200"/>
                </a:pPr>
                <a:endParaRPr lang="ru-RU"/>
              </a:p>
            </c:txPr>
            <c:showVal val="1"/>
          </c:dLbls>
          <c:cat>
            <c:strRef>
              <c:f>Лист1!$A$1:$A$8</c:f>
              <c:strCache>
                <c:ptCount val="8"/>
                <c:pt idx="0">
                  <c:v>География 6 класс</c:v>
                </c:pt>
                <c:pt idx="1">
                  <c:v>География 7 класс</c:v>
                </c:pt>
                <c:pt idx="2">
                  <c:v>География 8 класс</c:v>
                </c:pt>
                <c:pt idx="3">
                  <c:v>География 9 класс</c:v>
                </c:pt>
                <c:pt idx="4">
                  <c:v>География 10 класс</c:v>
                </c:pt>
                <c:pt idx="5">
                  <c:v>География 11 класс</c:v>
                </c:pt>
                <c:pt idx="6">
                  <c:v>ГСО</c:v>
                </c:pt>
                <c:pt idx="7">
                  <c:v>География вокруг нас</c:v>
                </c:pt>
              </c:strCache>
            </c:strRef>
          </c:cat>
          <c:val>
            <c:numRef>
              <c:f>Лист1!$B$1:$B$8</c:f>
              <c:numCache>
                <c:formatCode>0%</c:formatCode>
                <c:ptCount val="8"/>
                <c:pt idx="0">
                  <c:v>0.56999999999999995</c:v>
                </c:pt>
                <c:pt idx="1">
                  <c:v>0.67000000000000792</c:v>
                </c:pt>
                <c:pt idx="2">
                  <c:v>0.56000000000000005</c:v>
                </c:pt>
                <c:pt idx="3">
                  <c:v>0.61000000000000065</c:v>
                </c:pt>
                <c:pt idx="4">
                  <c:v>0.54</c:v>
                </c:pt>
                <c:pt idx="5">
                  <c:v>0.76000000000000689</c:v>
                </c:pt>
                <c:pt idx="6">
                  <c:v>0.69000000000000272</c:v>
                </c:pt>
                <c:pt idx="7">
                  <c:v>1</c:v>
                </c:pt>
              </c:numCache>
            </c:numRef>
          </c:val>
        </c:ser>
        <c:shape val="cylinder"/>
        <c:axId val="51617152"/>
        <c:axId val="51766400"/>
        <c:axId val="0"/>
      </c:bar3DChart>
      <c:catAx>
        <c:axId val="51617152"/>
        <c:scaling>
          <c:orientation val="minMax"/>
        </c:scaling>
        <c:delete val="1"/>
        <c:axPos val="l"/>
        <c:tickLblPos val="none"/>
        <c:crossAx val="51766400"/>
        <c:crosses val="autoZero"/>
        <c:auto val="1"/>
        <c:lblAlgn val="ctr"/>
        <c:lblOffset val="100"/>
      </c:catAx>
      <c:valAx>
        <c:axId val="51766400"/>
        <c:scaling>
          <c:orientation val="minMax"/>
        </c:scaling>
        <c:axPos val="b"/>
        <c:majorGridlines/>
        <c:numFmt formatCode="0%" sourceLinked="1"/>
        <c:tickLblPos val="nextTo"/>
        <c:crossAx val="51617152"/>
        <c:crosses val="autoZero"/>
        <c:crossBetween val="between"/>
      </c:valAx>
    </c:plotArea>
    <c:plotVisOnly val="1"/>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png"/></Relationships>
</file>

<file path=ppt/drawings/drawing1.xml><?xml version="1.0" encoding="utf-8"?>
<c:userShapes xmlns:c="http://schemas.openxmlformats.org/drawingml/2006/chart">
  <cdr:relSizeAnchor xmlns:cdr="http://schemas.openxmlformats.org/drawingml/2006/chartDrawing">
    <cdr:from>
      <cdr:x>0.01905</cdr:x>
      <cdr:y>0.12121</cdr:y>
    </cdr:from>
    <cdr:to>
      <cdr:x>0.05714</cdr:x>
      <cdr:y>0.31515</cdr:y>
    </cdr:to>
    <cdr:sp macro="" textlink="">
      <cdr:nvSpPr>
        <cdr:cNvPr id="2" name="TextBox 1"/>
        <cdr:cNvSpPr txBox="1"/>
      </cdr:nvSpPr>
      <cdr:spPr>
        <a:xfrm xmlns:a="http://schemas.openxmlformats.org/drawingml/2006/main">
          <a:off x="142876" y="571504"/>
          <a:ext cx="28575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0.01905</cdr:x>
      <cdr:y>0.07576</cdr:y>
    </cdr:from>
    <cdr:to>
      <cdr:x>0.15238</cdr:x>
      <cdr:y>0.90909</cdr:y>
    </cdr:to>
    <cdr:sp macro="" textlink="">
      <cdr:nvSpPr>
        <cdr:cNvPr id="3" name="TextBox 2"/>
        <cdr:cNvSpPr txBox="1"/>
      </cdr:nvSpPr>
      <cdr:spPr>
        <a:xfrm xmlns:a="http://schemas.openxmlformats.org/drawingml/2006/main">
          <a:off x="142876" y="357190"/>
          <a:ext cx="1000132" cy="39290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1 класс</a:t>
          </a:r>
        </a:p>
        <a:p xmlns:a="http://schemas.openxmlformats.org/drawingml/2006/main">
          <a:endParaRPr lang="ru-RU" sz="1400" b="1" dirty="0"/>
        </a:p>
        <a:p xmlns:a="http://schemas.openxmlformats.org/drawingml/2006/main">
          <a:r>
            <a:rPr lang="ru-RU" sz="1400" b="1" dirty="0" smtClean="0"/>
            <a:t>2 класс</a:t>
          </a:r>
        </a:p>
        <a:p xmlns:a="http://schemas.openxmlformats.org/drawingml/2006/main">
          <a:endParaRPr lang="ru-RU" sz="1400" b="1" dirty="0"/>
        </a:p>
        <a:p xmlns:a="http://schemas.openxmlformats.org/drawingml/2006/main">
          <a:r>
            <a:rPr lang="ru-RU" sz="1400" b="1" dirty="0" smtClean="0"/>
            <a:t>3 класс</a:t>
          </a:r>
        </a:p>
        <a:p xmlns:a="http://schemas.openxmlformats.org/drawingml/2006/main">
          <a:endParaRPr lang="ru-RU" sz="1400" b="1" dirty="0"/>
        </a:p>
        <a:p xmlns:a="http://schemas.openxmlformats.org/drawingml/2006/main">
          <a:endParaRPr lang="ru-RU" sz="1400" b="1" dirty="0" smtClean="0"/>
        </a:p>
        <a:p xmlns:a="http://schemas.openxmlformats.org/drawingml/2006/main">
          <a:r>
            <a:rPr lang="ru-RU" sz="1400" b="1" dirty="0" smtClean="0"/>
            <a:t>4 класс</a:t>
          </a:r>
        </a:p>
        <a:p xmlns:a="http://schemas.openxmlformats.org/drawingml/2006/main">
          <a:endParaRPr lang="ru-RU" sz="1400" b="1" dirty="0"/>
        </a:p>
        <a:p xmlns:a="http://schemas.openxmlformats.org/drawingml/2006/main">
          <a:r>
            <a:rPr lang="ru-RU" sz="1400" b="1" dirty="0" smtClean="0"/>
            <a:t>5 класс</a:t>
          </a:r>
        </a:p>
        <a:p xmlns:a="http://schemas.openxmlformats.org/drawingml/2006/main">
          <a:endParaRPr lang="ru-RU" sz="1400" b="1" dirty="0"/>
        </a:p>
        <a:p xmlns:a="http://schemas.openxmlformats.org/drawingml/2006/main">
          <a:r>
            <a:rPr lang="ru-RU" sz="1400" b="1" dirty="0" smtClean="0"/>
            <a:t>7 класс</a:t>
          </a:r>
        </a:p>
        <a:p xmlns:a="http://schemas.openxmlformats.org/drawingml/2006/main">
          <a:endParaRPr lang="ru-RU" sz="1400" b="1" dirty="0"/>
        </a:p>
        <a:p xmlns:a="http://schemas.openxmlformats.org/drawingml/2006/main">
          <a:endParaRPr lang="ru-RU" sz="1400" b="1" dirty="0" smtClean="0"/>
        </a:p>
        <a:p xmlns:a="http://schemas.openxmlformats.org/drawingml/2006/main">
          <a:r>
            <a:rPr lang="ru-RU" sz="1400" b="1" dirty="0" smtClean="0"/>
            <a:t>8 класс</a:t>
          </a:r>
        </a:p>
        <a:p xmlns:a="http://schemas.openxmlformats.org/drawingml/2006/main">
          <a:endParaRPr lang="ru-RU" sz="1400" b="1" dirty="0"/>
        </a:p>
        <a:p xmlns:a="http://schemas.openxmlformats.org/drawingml/2006/main">
          <a:r>
            <a:rPr lang="ru-RU" sz="1400" b="1" dirty="0" smtClean="0"/>
            <a:t>9 класс</a:t>
          </a:r>
        </a:p>
        <a:p xmlns:a="http://schemas.openxmlformats.org/drawingml/2006/main">
          <a:endParaRPr lang="ru-RU" sz="1400" b="1" dirty="0" smtClean="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C1861F7-5464-41EF-987E-E89393EFD189}" type="datetimeFigureOut">
              <a:rPr lang="ru-RU"/>
              <a:pPr>
                <a:defRPr/>
              </a:pPr>
              <a:t>09.09.2011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5DDFBFF-8F0F-4416-A56F-5F8FD91A647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532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2CC2CB-D472-4A04-8663-67B76FF895F7}" type="slidenum">
              <a:rPr lang="ru-RU" smtClean="0"/>
              <a:pPr/>
              <a:t>14</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553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D2416B-3D64-4ED2-A1CD-82A10FA80637}" type="slidenum">
              <a:rPr lang="ru-RU" smtClean="0"/>
              <a:pPr/>
              <a:t>17</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563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60FFBF-C546-4437-ADE5-F91C10914C68}" type="slidenum">
              <a:rPr lang="ru-RU" smtClean="0"/>
              <a:pPr/>
              <a:t>19</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Знание предмета</a:t>
            </a:r>
          </a:p>
        </p:txBody>
      </p:sp>
      <p:sp>
        <p:nvSpPr>
          <p:cNvPr id="573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A7CFEE-2D3B-41E6-A742-590F2D3DD00E}" type="slidenum">
              <a:rPr lang="ru-RU" smtClean="0"/>
              <a:pPr/>
              <a:t>33</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892F0952-B3B5-45FB-BEF6-8B67F1D08EF3}" type="datetimeFigureOut">
              <a:rPr lang="ru-RU"/>
              <a:pPr>
                <a:defRPr/>
              </a:pPr>
              <a:t>09.09.2011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BB8B3B6-1278-4590-9EBD-A3B5CC0574B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2DA12F7-2868-4232-8DE8-A72D2D0C141F}" type="datetimeFigureOut">
              <a:rPr lang="ru-RU"/>
              <a:pPr>
                <a:defRPr/>
              </a:pPr>
              <a:t>09.09.2011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CE1D560-0EC3-4C79-B58F-B9A2B381B4F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F23FA10-3A0A-4F8F-90FF-5ACC04B541FC}" type="datetimeFigureOut">
              <a:rPr lang="ru-RU"/>
              <a:pPr>
                <a:defRPr/>
              </a:pPr>
              <a:t>09.09.2011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298380E-4F66-4680-953C-9F914E2135E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38200" y="1905000"/>
            <a:ext cx="8007350" cy="4191000"/>
          </a:xfrm>
        </p:spPr>
        <p:txBody>
          <a:bodyPr>
            <a:normAutofit/>
          </a:bodyPr>
          <a:lstStyle/>
          <a:p>
            <a:pPr lvl="0"/>
            <a:endParaRPr lang="ru-RU" noProof="0"/>
          </a:p>
        </p:txBody>
      </p:sp>
      <p:sp>
        <p:nvSpPr>
          <p:cNvPr id="4" name="Дата 3"/>
          <p:cNvSpPr>
            <a:spLocks noGrp="1"/>
          </p:cNvSpPr>
          <p:nvPr>
            <p:ph type="dt" sz="half" idx="10"/>
          </p:nvPr>
        </p:nvSpPr>
        <p:spPr>
          <a:xfrm>
            <a:off x="838200" y="6245225"/>
            <a:ext cx="1901825"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4290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937375" y="6245225"/>
            <a:ext cx="1901825" cy="476250"/>
          </a:xfrm>
        </p:spPr>
        <p:txBody>
          <a:bodyPr/>
          <a:lstStyle>
            <a:lvl1pPr>
              <a:defRPr/>
            </a:lvl1pPr>
          </a:lstStyle>
          <a:p>
            <a:pPr>
              <a:defRPr/>
            </a:pPr>
            <a:fld id="{45F36ABE-41B9-4A63-B825-EE40F0041A66}"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4E89EA5-73F5-45E4-A7C7-7A83F1E530AB}" type="datetimeFigureOut">
              <a:rPr lang="ru-RU"/>
              <a:pPr>
                <a:defRPr/>
              </a:pPr>
              <a:t>09.09.2011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2685323-8CAE-4444-BB6C-FFA1EBC9C62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71865EFA-6120-4550-8934-6D0F5B2C9B08}" type="datetimeFigureOut">
              <a:rPr lang="ru-RU"/>
              <a:pPr>
                <a:defRPr/>
              </a:pPr>
              <a:t>09.09.2011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DC5DAD4-335C-41DC-A647-A4042E06D8F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A97001B7-1835-4EAD-977F-C44994382F3F}" type="datetimeFigureOut">
              <a:rPr lang="ru-RU"/>
              <a:pPr>
                <a:defRPr/>
              </a:pPr>
              <a:t>09.09.2011</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7CB4075-02A1-4CBD-9996-462AFD2E204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ACC5F26A-0DAD-4956-B4FD-403A0EF362C8}" type="datetimeFigureOut">
              <a:rPr lang="ru-RU"/>
              <a:pPr>
                <a:defRPr/>
              </a:pPr>
              <a:t>09.09.2011</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335DF097-13D6-431B-B32C-4195CC29E27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2AAAA9AB-D13A-4124-8D14-CD94CCDC4B5F}" type="datetimeFigureOut">
              <a:rPr lang="ru-RU"/>
              <a:pPr>
                <a:defRPr/>
              </a:pPr>
              <a:t>09.09.2011</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376C16F8-5659-4A21-AA39-5C7989CEFD1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DF3B81C4-1E33-4C06-A3C1-DCF2A74949A2}" type="datetimeFigureOut">
              <a:rPr lang="ru-RU"/>
              <a:pPr>
                <a:defRPr/>
              </a:pPr>
              <a:t>09.09.2011</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F53EA54-FEF2-4052-A00D-FF6F3CA603D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D315F2D-4EDA-42F9-BCFD-75124CBC6DFB}" type="datetimeFigureOut">
              <a:rPr lang="ru-RU"/>
              <a:pPr>
                <a:defRPr/>
              </a:pPr>
              <a:t>09.09.2011</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AB7D4A3-2815-4226-9C7E-78F9F567633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5AF58195-647D-4CEF-99C8-0A32C9CB1DAC}" type="datetimeFigureOut">
              <a:rPr lang="ru-RU"/>
              <a:pPr>
                <a:defRPr/>
              </a:pPr>
              <a:t>09.09.2011</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2165D16E-C551-45EA-A56B-97B6699DAF1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7172"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7173"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fld id="{88A15A27-4BC9-4EDB-BE45-799424BCD75B}" type="datetimeFigureOut">
              <a:rPr lang="ru-RU"/>
              <a:pPr>
                <a:defRPr/>
              </a:pPr>
              <a:t>09.09.2011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itchFamily="34" charset="0"/>
              </a:defRPr>
            </a:lvl1pPr>
          </a:lstStyle>
          <a:p>
            <a:pPr>
              <a:defRPr/>
            </a:pPr>
            <a:fld id="{27FD9F96-B9AC-44A1-8894-76454253BB54}" type="slidenum">
              <a:rPr lang="ru-RU"/>
              <a:pPr>
                <a:defRPr/>
              </a:pPr>
              <a:t>‹#›</a:t>
            </a:fld>
            <a:endParaRPr lang="ru-RU"/>
          </a:p>
        </p:txBody>
      </p:sp>
      <p:grpSp>
        <p:nvGrpSpPr>
          <p:cNvPr id="7177"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5" r:id="rId9"/>
    <p:sldLayoutId id="2147484323" r:id="rId10"/>
    <p:sldLayoutId id="2147484324" r:id="rId11"/>
    <p:sldLayoutId id="2147484326"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_____Microsoft_Office_Excel_97-20033.xls"/></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_____Microsoft_Office_Excel_97-20034.xls"/></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_____Microsoft_Office_Excel_97-20035.xls"/></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_____Microsoft_Office_Excel_97-20036.xls"/><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5816" y="476672"/>
            <a:ext cx="5981700" cy="1584176"/>
          </a:xfrm>
          <a:blipFill>
            <a:blip r:embed="rId2" cstate="print"/>
            <a:tile tx="0" ty="0" sx="100000" sy="100000" flip="none" algn="tl"/>
          </a:blipFill>
          <a:ln w="76200">
            <a:solidFill>
              <a:srgbClr val="002060"/>
            </a:solidFill>
          </a:ln>
        </p:spPr>
        <p:style>
          <a:lnRef idx="1">
            <a:schemeClr val="accent2"/>
          </a:lnRef>
          <a:fillRef idx="2">
            <a:schemeClr val="accent2"/>
          </a:fillRef>
          <a:effectRef idx="1">
            <a:schemeClr val="accent2"/>
          </a:effectRef>
          <a:fontRef idx="minor">
            <a:schemeClr val="dk1"/>
          </a:fontRef>
        </p:style>
        <p:txBody>
          <a:bodyPr rtlCol="0"/>
          <a:lstStyle/>
          <a:p>
            <a:pPr marL="484632" algn="ctr" eaLnBrk="1" fontAlgn="auto" hangingPunct="1">
              <a:spcAft>
                <a:spcPts val="0"/>
              </a:spcAft>
              <a:defRPr/>
            </a:pPr>
            <a:r>
              <a:rPr lang="ru-RU" sz="2800" b="0" dirty="0" smtClean="0">
                <a:solidFill>
                  <a:srgbClr val="002060"/>
                </a:solidFill>
                <a:effectLst/>
                <a:latin typeface="Arial Black" pitchFamily="34" charset="0"/>
              </a:rPr>
              <a:t>Победитель Всероссийского национального проекта</a:t>
            </a:r>
            <a:endParaRPr lang="ru-RU" sz="2800" b="0" dirty="0">
              <a:solidFill>
                <a:srgbClr val="002060"/>
              </a:solidFill>
              <a:effectLst/>
              <a:latin typeface="Arial Black" pitchFamily="34" charset="0"/>
            </a:endParaRPr>
          </a:p>
        </p:txBody>
      </p:sp>
      <p:sp>
        <p:nvSpPr>
          <p:cNvPr id="3" name="Подзаголовок 2"/>
          <p:cNvSpPr>
            <a:spLocks noGrp="1"/>
          </p:cNvSpPr>
          <p:nvPr>
            <p:ph type="subTitle" idx="1"/>
          </p:nvPr>
        </p:nvSpPr>
        <p:spPr>
          <a:xfrm>
            <a:off x="682625" y="3429000"/>
            <a:ext cx="4695825" cy="3095625"/>
          </a:xfrm>
          <a:blipFill>
            <a:blip r:embed="rId3" cstate="print"/>
            <a:tile tx="0" ty="0" sx="100000" sy="100000" flip="none" algn="tl"/>
          </a:blipFill>
          <a:ln w="76200">
            <a:solidFill>
              <a:srgbClr val="002060"/>
            </a:solidFill>
          </a:ln>
        </p:spPr>
        <p:style>
          <a:lnRef idx="3">
            <a:schemeClr val="lt1"/>
          </a:lnRef>
          <a:fillRef idx="1">
            <a:schemeClr val="accent1"/>
          </a:fillRef>
          <a:effectRef idx="1">
            <a:schemeClr val="accent1"/>
          </a:effectRef>
          <a:fontRef idx="minor">
            <a:schemeClr val="lt1"/>
          </a:fontRef>
        </p:style>
        <p:txBody>
          <a:bodyPr>
            <a:normAutofit/>
          </a:bodyPr>
          <a:lstStyle/>
          <a:p>
            <a:pPr marR="0" algn="ctr" eaLnBrk="1" hangingPunct="1">
              <a:defRPr/>
            </a:pPr>
            <a:r>
              <a:rPr lang="ru-RU" b="1" dirty="0" smtClean="0">
                <a:solidFill>
                  <a:srgbClr val="002060"/>
                </a:solidFill>
              </a:rPr>
              <a:t>Муниципальное</a:t>
            </a:r>
            <a:br>
              <a:rPr lang="ru-RU" b="1" dirty="0" smtClean="0">
                <a:solidFill>
                  <a:srgbClr val="002060"/>
                </a:solidFill>
              </a:rPr>
            </a:br>
            <a:r>
              <a:rPr lang="ru-RU" b="1" dirty="0" smtClean="0">
                <a:solidFill>
                  <a:srgbClr val="002060"/>
                </a:solidFill>
              </a:rPr>
              <a:t>общеобразовательное учреждение средняя общеобразовательная </a:t>
            </a:r>
            <a:br>
              <a:rPr lang="ru-RU" b="1" dirty="0" smtClean="0">
                <a:solidFill>
                  <a:srgbClr val="002060"/>
                </a:solidFill>
              </a:rPr>
            </a:br>
            <a:r>
              <a:rPr lang="ru-RU" b="1" dirty="0" smtClean="0">
                <a:solidFill>
                  <a:srgbClr val="002060"/>
                </a:solidFill>
              </a:rPr>
              <a:t>школа № 27</a:t>
            </a:r>
            <a:br>
              <a:rPr lang="ru-RU" b="1" dirty="0" smtClean="0">
                <a:solidFill>
                  <a:srgbClr val="002060"/>
                </a:solidFill>
              </a:rPr>
            </a:br>
            <a:r>
              <a:rPr lang="ru-RU" b="1" dirty="0" smtClean="0">
                <a:solidFill>
                  <a:srgbClr val="002060"/>
                </a:solidFill>
              </a:rPr>
              <a:t>города Пятигорска</a:t>
            </a:r>
          </a:p>
        </p:txBody>
      </p:sp>
      <p:pic>
        <p:nvPicPr>
          <p:cNvPr id="1026" name="Picture 2"/>
          <p:cNvPicPr>
            <a:picLocks noChangeAspect="1" noChangeArrowheads="1"/>
          </p:cNvPicPr>
          <p:nvPr/>
        </p:nvPicPr>
        <p:blipFill>
          <a:blip r:embed="rId4"/>
          <a:srcRect l="7748" r="18830"/>
          <a:stretch>
            <a:fillRect/>
          </a:stretch>
        </p:blipFill>
        <p:spPr bwMode="auto">
          <a:xfrm>
            <a:off x="285750" y="428625"/>
            <a:ext cx="2227263" cy="2428875"/>
          </a:xfrm>
          <a:prstGeom prst="rect">
            <a:avLst/>
          </a:prstGeom>
          <a:solidFill>
            <a:schemeClr val="accent5">
              <a:lumMod val="60000"/>
              <a:lumOff val="40000"/>
            </a:schemeClr>
          </a:solidFill>
          <a:ln w="76200">
            <a:solidFill>
              <a:srgbClr val="002060"/>
            </a:solidFill>
            <a:headEnd/>
            <a:tailEnd/>
          </a:ln>
        </p:spPr>
        <p:style>
          <a:lnRef idx="1">
            <a:schemeClr val="accent4"/>
          </a:lnRef>
          <a:fillRef idx="3">
            <a:schemeClr val="accent4"/>
          </a:fillRef>
          <a:effectRef idx="2">
            <a:schemeClr val="accent4"/>
          </a:effectRef>
          <a:fontRef idx="minor">
            <a:schemeClr val="lt1"/>
          </a:fontRef>
        </p:style>
      </p:pic>
      <p:pic>
        <p:nvPicPr>
          <p:cNvPr id="10245" name="Picture 5" descr="PE02282_"/>
          <p:cNvPicPr>
            <a:picLocks noChangeAspect="1" noChangeArrowheads="1"/>
          </p:cNvPicPr>
          <p:nvPr/>
        </p:nvPicPr>
        <p:blipFill>
          <a:blip r:embed="rId5"/>
          <a:srcRect/>
          <a:stretch>
            <a:fillRect/>
          </a:stretch>
        </p:blipFill>
        <p:spPr bwMode="auto">
          <a:xfrm>
            <a:off x="5580063" y="3573463"/>
            <a:ext cx="2663825" cy="2986087"/>
          </a:xfrm>
          <a:prstGeom prst="rect">
            <a:avLst/>
          </a:prstGeom>
          <a:noFill/>
          <a:ln w="9525">
            <a:noFill/>
            <a:miter lim="800000"/>
            <a:headEnd/>
            <a:tailEnd/>
          </a:ln>
        </p:spPr>
      </p:pic>
    </p:spTree>
  </p:cSld>
  <p:clrMapOvr>
    <a:masterClrMapping/>
  </p:clrMapOvr>
  <p:transition advTm="2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2535238" y="712788"/>
            <a:ext cx="5276850" cy="366712"/>
          </a:xfrm>
          <a:prstGeom prst="rect">
            <a:avLst/>
          </a:prstGeom>
          <a:noFill/>
          <a:ln w="9525">
            <a:noFill/>
            <a:miter lim="800000"/>
            <a:headEnd/>
            <a:tailEnd/>
          </a:ln>
        </p:spPr>
        <p:txBody>
          <a:bodyPr>
            <a:spAutoFit/>
          </a:bodyPr>
          <a:lstStyle/>
          <a:p>
            <a:endParaRPr lang="ru-RU">
              <a:latin typeface="Franklin Gothic Book" pitchFamily="34" charset="0"/>
            </a:endParaRPr>
          </a:p>
        </p:txBody>
      </p:sp>
      <p:sp>
        <p:nvSpPr>
          <p:cNvPr id="88071" name="Rectangle 7"/>
          <p:cNvSpPr>
            <a:spLocks noChangeArrowheads="1"/>
          </p:cNvSpPr>
          <p:nvPr/>
        </p:nvSpPr>
        <p:spPr bwMode="auto">
          <a:xfrm>
            <a:off x="214282" y="285728"/>
            <a:ext cx="8643966" cy="1569660"/>
          </a:xfrm>
          <a:prstGeom prst="rect">
            <a:avLst/>
          </a:prstGeom>
          <a:noFill/>
          <a:ln w="9525">
            <a:noFill/>
            <a:miter lim="800000"/>
            <a:headEnd/>
            <a:tailEnd/>
          </a:ln>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ct val="50000"/>
              </a:spcBef>
              <a:spcAft>
                <a:spcPts val="0"/>
              </a:spcAft>
              <a:defRPr/>
            </a:pPr>
            <a: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Уровень успеваемости </a:t>
            </a:r>
          </a:p>
          <a:p>
            <a:pPr fontAlgn="auto">
              <a:spcBef>
                <a:spcPct val="50000"/>
              </a:spcBef>
              <a:spcAft>
                <a:spcPts val="0"/>
              </a:spcAft>
              <a:defRPr/>
            </a:pPr>
            <a: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Учащихся школы по  английскому языку</a:t>
            </a:r>
          </a:p>
          <a:p>
            <a:pPr fontAlgn="auto">
              <a:spcBef>
                <a:spcPct val="50000"/>
              </a:spcBef>
              <a:spcAft>
                <a:spcPts val="0"/>
              </a:spcAft>
              <a:defRPr/>
            </a:pPr>
            <a: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По классам </a:t>
            </a:r>
          </a:p>
        </p:txBody>
      </p:sp>
      <p:pic>
        <p:nvPicPr>
          <p:cNvPr id="19460" name="Picture 14" descr="п"/>
          <p:cNvPicPr>
            <a:picLocks noChangeAspect="1" noChangeArrowheads="1"/>
          </p:cNvPicPr>
          <p:nvPr/>
        </p:nvPicPr>
        <p:blipFill>
          <a:blip r:embed="rId2"/>
          <a:srcRect/>
          <a:stretch>
            <a:fillRect/>
          </a:stretch>
        </p:blipFill>
        <p:spPr bwMode="auto">
          <a:xfrm>
            <a:off x="7812088" y="404813"/>
            <a:ext cx="1187450" cy="1217612"/>
          </a:xfrm>
          <a:prstGeom prst="rect">
            <a:avLst/>
          </a:prstGeom>
          <a:noFill/>
          <a:ln w="9525">
            <a:noFill/>
            <a:miter lim="800000"/>
            <a:headEnd/>
            <a:tailEnd/>
          </a:ln>
        </p:spPr>
      </p:pic>
      <p:graphicFrame>
        <p:nvGraphicFramePr>
          <p:cNvPr id="8" name="Диаграмма 7"/>
          <p:cNvGraphicFramePr/>
          <p:nvPr/>
        </p:nvGraphicFramePr>
        <p:xfrm>
          <a:off x="642910" y="1928802"/>
          <a:ext cx="7929618" cy="47149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4"/>
          <p:cNvSpPr>
            <a:spLocks noChangeArrowheads="1" noChangeShapeType="1" noTextEdit="1"/>
          </p:cNvSpPr>
          <p:nvPr/>
        </p:nvSpPr>
        <p:spPr bwMode="auto">
          <a:xfrm>
            <a:off x="468313" y="765175"/>
            <a:ext cx="1079500" cy="3024188"/>
          </a:xfrm>
          <a:prstGeom prst="rect">
            <a:avLst/>
          </a:prstGeom>
        </p:spPr>
        <p:txBody>
          <a:bodyPr wrap="none" fromWordArt="1">
            <a:prstTxWarp prst="textPlain">
              <a:avLst>
                <a:gd name="adj" fmla="val 50000"/>
              </a:avLst>
            </a:prstTxWarp>
          </a:bodyPr>
          <a:lstStyle/>
          <a:p>
            <a:pPr algn="ctr"/>
            <a:endParaRPr lang="ru-RU" sz="9600" u="sng" kern="10">
              <a:ln w="9525">
                <a:solidFill>
                  <a:srgbClr val="000000"/>
                </a:solidFill>
                <a:round/>
                <a:headEnd/>
                <a:tailEnd/>
              </a:ln>
              <a:solidFill>
                <a:srgbClr val="FF6600"/>
              </a:solidFill>
              <a:latin typeface="Arial"/>
              <a:cs typeface="Arial"/>
            </a:endParaRPr>
          </a:p>
        </p:txBody>
      </p:sp>
      <p:sp>
        <p:nvSpPr>
          <p:cNvPr id="133125" name="Text Box 5"/>
          <p:cNvSpPr txBox="1">
            <a:spLocks noChangeArrowheads="1"/>
          </p:cNvSpPr>
          <p:nvPr/>
        </p:nvSpPr>
        <p:spPr bwMode="auto">
          <a:xfrm>
            <a:off x="714375" y="428625"/>
            <a:ext cx="5214938" cy="3816350"/>
          </a:xfrm>
          <a:prstGeom prst="rect">
            <a:avLst/>
          </a:prstGeom>
          <a:blipFill dpi="0" rotWithShape="1">
            <a:blip r:embed="rId2"/>
            <a:srcRect/>
            <a:tile tx="0" ty="0" sx="100000" sy="100000" flip="none" algn="tl"/>
          </a:blipFill>
          <a:ln w="76200">
            <a:solidFill>
              <a:srgbClr val="002060"/>
            </a:solidFill>
            <a:miter lim="800000"/>
            <a:headEnd/>
            <a:tailEnd/>
          </a:ln>
        </p:spPr>
        <p:txBody>
          <a:bodyPr>
            <a:spAutoFit/>
          </a:bodyPr>
          <a:lstStyle/>
          <a:p>
            <a:pPr algn="ctr">
              <a:spcBef>
                <a:spcPct val="50000"/>
              </a:spcBef>
            </a:pPr>
            <a:r>
              <a:rPr lang="ru-RU" sz="4400">
                <a:solidFill>
                  <a:srgbClr val="002060"/>
                </a:solidFill>
                <a:latin typeface="Times New Roman" pitchFamily="18" charset="0"/>
                <a:cs typeface="Times New Roman" pitchFamily="18" charset="0"/>
              </a:rPr>
              <a:t>Творческая педагогическая мастерская МОУ СОШ № 27</a:t>
            </a:r>
          </a:p>
          <a:p>
            <a:pPr algn="ctr">
              <a:spcBef>
                <a:spcPct val="50000"/>
              </a:spcBef>
            </a:pPr>
            <a:r>
              <a:rPr lang="ru-RU" sz="4400">
                <a:solidFill>
                  <a:srgbClr val="002060"/>
                </a:solidFill>
                <a:latin typeface="Times New Roman" pitchFamily="18" charset="0"/>
                <a:cs typeface="Times New Roman" pitchFamily="18" charset="0"/>
              </a:rPr>
              <a:t>г. Пятигорска</a:t>
            </a:r>
          </a:p>
        </p:txBody>
      </p:sp>
      <p:pic>
        <p:nvPicPr>
          <p:cNvPr id="133128" name="Picture 8"/>
          <p:cNvPicPr>
            <a:picLocks noChangeAspect="1" noChangeArrowheads="1"/>
          </p:cNvPicPr>
          <p:nvPr/>
        </p:nvPicPr>
        <p:blipFill>
          <a:blip r:embed="rId3"/>
          <a:srcRect/>
          <a:stretch>
            <a:fillRect/>
          </a:stretch>
        </p:blipFill>
        <p:spPr bwMode="auto">
          <a:xfrm>
            <a:off x="214313" y="4500563"/>
            <a:ext cx="4181475" cy="2160587"/>
          </a:xfrm>
          <a:prstGeom prst="rect">
            <a:avLst/>
          </a:prstGeom>
          <a:noFill/>
          <a:ln w="9525">
            <a:noFill/>
            <a:miter lim="800000"/>
            <a:headEnd/>
            <a:tailEnd/>
          </a:ln>
        </p:spPr>
      </p:pic>
      <p:pic>
        <p:nvPicPr>
          <p:cNvPr id="133129" name="Picture 9"/>
          <p:cNvPicPr>
            <a:picLocks noChangeAspect="1" noChangeArrowheads="1"/>
          </p:cNvPicPr>
          <p:nvPr/>
        </p:nvPicPr>
        <p:blipFill>
          <a:blip r:embed="rId4"/>
          <a:srcRect/>
          <a:stretch>
            <a:fillRect/>
          </a:stretch>
        </p:blipFill>
        <p:spPr bwMode="auto">
          <a:xfrm>
            <a:off x="6215063" y="2571750"/>
            <a:ext cx="2809875" cy="2000250"/>
          </a:xfrm>
          <a:prstGeom prst="rect">
            <a:avLst/>
          </a:prstGeom>
          <a:noFill/>
          <a:ln w="9525">
            <a:noFill/>
            <a:miter lim="800000"/>
            <a:headEnd/>
            <a:tailEnd/>
          </a:ln>
        </p:spPr>
      </p:pic>
    </p:spTree>
  </p:cSld>
  <p:clrMapOvr>
    <a:masterClrMapping/>
  </p:clrMapOvr>
  <p:transition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323850" y="260350"/>
            <a:ext cx="8640763" cy="5970588"/>
          </a:xfrm>
          <a:prstGeom prst="rect">
            <a:avLst/>
          </a:prstGeom>
          <a:noFill/>
          <a:ln w="9525">
            <a:noFill/>
            <a:miter lim="800000"/>
            <a:headEnd/>
            <a:tailEnd/>
          </a:ln>
        </p:spPr>
        <p:txBody>
          <a:bodyPr>
            <a:spAutoFit/>
          </a:bodyPr>
          <a:lstStyle/>
          <a:p>
            <a:endParaRPr lang="ru-RU" sz="1400" b="1">
              <a:latin typeface="Times New Roman" pitchFamily="18" charset="0"/>
              <a:cs typeface="Times New Roman" pitchFamily="18" charset="0"/>
            </a:endParaRPr>
          </a:p>
          <a:p>
            <a:endParaRPr lang="ru-RU" sz="1400" b="1">
              <a:latin typeface="Times New Roman" pitchFamily="18" charset="0"/>
              <a:cs typeface="Times New Roman" pitchFamily="18" charset="0"/>
            </a:endParaRPr>
          </a:p>
          <a:p>
            <a:r>
              <a:rPr lang="ru-RU" sz="1400" b="1">
                <a:latin typeface="Times New Roman" pitchFamily="18" charset="0"/>
                <a:cs typeface="Times New Roman" pitchFamily="18" charset="0"/>
              </a:rPr>
              <a:t>В 2010- 2011 учебном году на базе МОУ СОШ №27 продолжила работу творческая педагогическая мастерская по иностранному языку. Тема «</a:t>
            </a:r>
            <a:r>
              <a:rPr lang="ru-RU" sz="1400" b="1"/>
              <a:t>Развитие коммуникативных умений на основе использования современных обучающих технологий в контексте поликультурного общения.</a:t>
            </a:r>
            <a:r>
              <a:rPr lang="ru-RU" sz="1400" b="1">
                <a:latin typeface="Times New Roman" pitchFamily="18" charset="0"/>
                <a:cs typeface="Times New Roman" pitchFamily="18" charset="0"/>
              </a:rPr>
              <a:t> </a:t>
            </a:r>
            <a:r>
              <a:rPr lang="ru-RU" sz="1600" b="1">
                <a:latin typeface="Times New Roman" pitchFamily="18" charset="0"/>
                <a:cs typeface="Times New Roman" pitchFamily="18" charset="0"/>
              </a:rPr>
              <a:t>Идеалы гражданского мира, взаимного уважения людей разных культур, патриотизма на уроках иностранного языка и во внеурочной деятельности» </a:t>
            </a:r>
            <a:r>
              <a:rPr lang="ru-RU" sz="1400" b="1">
                <a:latin typeface="Times New Roman" pitchFamily="18" charset="0"/>
                <a:cs typeface="Times New Roman" pitchFamily="18" charset="0"/>
              </a:rPr>
              <a:t/>
            </a:r>
            <a:br>
              <a:rPr lang="ru-RU" sz="1400" b="1">
                <a:latin typeface="Times New Roman" pitchFamily="18" charset="0"/>
                <a:cs typeface="Times New Roman" pitchFamily="18" charset="0"/>
              </a:rPr>
            </a:br>
            <a:r>
              <a:rPr lang="ru-RU" sz="1400" b="1">
                <a:latin typeface="Times New Roman" pitchFamily="18" charset="0"/>
                <a:cs typeface="Times New Roman" pitchFamily="18" charset="0"/>
              </a:rPr>
              <a:t>   </a:t>
            </a:r>
          </a:p>
          <a:p>
            <a:r>
              <a:rPr lang="ru-RU" sz="1400" b="1">
                <a:latin typeface="Times New Roman" pitchFamily="18" charset="0"/>
                <a:cs typeface="Times New Roman" pitchFamily="18" charset="0"/>
              </a:rPr>
              <a:t>  Цель нашей работы - развитие творческой активности учащихся по расширению языковых знаний в области краеведения; развитие у учащихся потребности пользоваться иностранным языком как средством общения, познания, самореализации и социальной адаптации; воспитание любви и патриотизма к родному краю. В данном учебном году, мы,  учителя, работающие в педагогической мастерской, избрали следующие направления своей деятельности :</a:t>
            </a:r>
            <a:br>
              <a:rPr lang="ru-RU" sz="1400" b="1">
                <a:latin typeface="Times New Roman" pitchFamily="18" charset="0"/>
                <a:cs typeface="Times New Roman" pitchFamily="18" charset="0"/>
              </a:rPr>
            </a:br>
            <a:r>
              <a:rPr lang="ru-RU" sz="1400" b="1">
                <a:latin typeface="Times New Roman" pitchFamily="18" charset="0"/>
                <a:cs typeface="Times New Roman" pitchFamily="18" charset="0"/>
              </a:rPr>
              <a:t>-проведение педагогических экспериментов по проблемам методики обучения и воспитания учащихся и внедрение их в УВП; </a:t>
            </a:r>
            <a:br>
              <a:rPr lang="ru-RU" sz="1400" b="1">
                <a:latin typeface="Times New Roman" pitchFamily="18" charset="0"/>
                <a:cs typeface="Times New Roman" pitchFamily="18" charset="0"/>
              </a:rPr>
            </a:br>
            <a:r>
              <a:rPr lang="ru-RU" sz="1400" b="1">
                <a:latin typeface="Times New Roman" pitchFamily="18" charset="0"/>
                <a:cs typeface="Times New Roman" pitchFamily="18" charset="0"/>
              </a:rPr>
              <a:t>-круглые столы, совещания, семинары по учебно-методическим вопросам, творческие отчеты учителей; </a:t>
            </a:r>
            <a:br>
              <a:rPr lang="ru-RU" sz="1400" b="1">
                <a:latin typeface="Times New Roman" pitchFamily="18" charset="0"/>
                <a:cs typeface="Times New Roman" pitchFamily="18" charset="0"/>
              </a:rPr>
            </a:br>
            <a:r>
              <a:rPr lang="ru-RU" sz="1400" b="1">
                <a:latin typeface="Times New Roman" pitchFamily="18" charset="0"/>
                <a:cs typeface="Times New Roman" pitchFamily="18" charset="0"/>
              </a:rPr>
              <a:t>-открытые уроки и внеклассные мероприятия; </a:t>
            </a:r>
            <a:br>
              <a:rPr lang="ru-RU" sz="1400" b="1">
                <a:latin typeface="Times New Roman" pitchFamily="18" charset="0"/>
                <a:cs typeface="Times New Roman" pitchFamily="18" charset="0"/>
              </a:rPr>
            </a:br>
            <a:r>
              <a:rPr lang="ru-RU" sz="1400" b="1">
                <a:latin typeface="Times New Roman" pitchFamily="18" charset="0"/>
                <a:cs typeface="Times New Roman" pitchFamily="18" charset="0"/>
              </a:rPr>
              <a:t>-лекции, доклады, совещания, дискуссии по методике обучения и воспитания, вопросам общей педагогики и психологии; </a:t>
            </a:r>
            <a:br>
              <a:rPr lang="ru-RU" sz="1400" b="1">
                <a:latin typeface="Times New Roman" pitchFamily="18" charset="0"/>
                <a:cs typeface="Times New Roman" pitchFamily="18" charset="0"/>
              </a:rPr>
            </a:br>
            <a:r>
              <a:rPr lang="ru-RU" sz="1400" b="1">
                <a:latin typeface="Times New Roman" pitchFamily="18" charset="0"/>
                <a:cs typeface="Times New Roman" pitchFamily="18" charset="0"/>
              </a:rPr>
              <a:t>-изучение и реализация в УВП требований руководящих документов, проведение предметных и методических недель, взаимопосещение уроков .</a:t>
            </a:r>
            <a:br>
              <a:rPr lang="ru-RU" sz="1400" b="1">
                <a:latin typeface="Times New Roman" pitchFamily="18" charset="0"/>
                <a:cs typeface="Times New Roman" pitchFamily="18" charset="0"/>
              </a:rPr>
            </a:br>
            <a:r>
              <a:rPr lang="ru-RU" sz="1400" b="1">
                <a:latin typeface="Times New Roman" pitchFamily="18" charset="0"/>
                <a:cs typeface="Times New Roman" pitchFamily="18" charset="0"/>
              </a:rPr>
              <a:t>    </a:t>
            </a:r>
          </a:p>
          <a:p>
            <a:r>
              <a:rPr lang="ru-RU" sz="1400" b="1">
                <a:latin typeface="Times New Roman" pitchFamily="18" charset="0"/>
                <a:cs typeface="Times New Roman" pitchFamily="18" charset="0"/>
              </a:rPr>
              <a:t>В октябре месяце был проведён городской семинар на базе нашей школы по теме </a:t>
            </a:r>
            <a:br>
              <a:rPr lang="ru-RU" sz="1400" b="1">
                <a:latin typeface="Times New Roman" pitchFamily="18" charset="0"/>
                <a:cs typeface="Times New Roman" pitchFamily="18" charset="0"/>
              </a:rPr>
            </a:br>
            <a:r>
              <a:rPr lang="ru-RU" sz="1400" b="1">
                <a:latin typeface="Times New Roman" pitchFamily="18" charset="0"/>
                <a:cs typeface="Times New Roman" pitchFamily="18" charset="0"/>
              </a:rPr>
              <a:t>«Мировые религии на уроках иностранного языка. Единство слова и веры»,где мы делились своими лучшими наработками в  этой области преподавания ИЯ.</a:t>
            </a:r>
            <a:br>
              <a:rPr lang="ru-RU" sz="1400" b="1">
                <a:latin typeface="Times New Roman" pitchFamily="18" charset="0"/>
                <a:cs typeface="Times New Roman" pitchFamily="18" charset="0"/>
              </a:rPr>
            </a:br>
            <a:endParaRPr lang="ru-RU"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785813" y="1000124"/>
            <a:ext cx="7704137" cy="4643453"/>
          </a:xfrm>
          <a:blipFill>
            <a:blip r:embed="rId2" cstate="print"/>
            <a:tile tx="0" ty="0" sx="100000" sy="100000" flip="none" algn="tl"/>
          </a:blipFill>
          <a:ln w="57150">
            <a:solidFill>
              <a:srgbClr val="002060"/>
            </a:solidFill>
          </a:ln>
          <a:effectLst>
            <a:outerShdw dist="35921" dir="2700000" algn="ctr" rotWithShape="0">
              <a:srgbClr val="000810"/>
            </a:outerShdw>
          </a:effectLst>
        </p:spPr>
        <p:txBody>
          <a:bodyPr/>
          <a:lstStyle/>
          <a:p>
            <a:pPr algn="ctr" eaLnBrk="1" fontAlgn="auto" hangingPunct="1">
              <a:spcAft>
                <a:spcPts val="0"/>
              </a:spcAft>
              <a:defRPr/>
            </a:pPr>
            <a:r>
              <a:rPr lang="ru-RU" sz="6000" dirty="0" smtClean="0">
                <a:solidFill>
                  <a:srgbClr val="002060"/>
                </a:solidFill>
                <a:latin typeface="Bookman Old Style" pitchFamily="18" charset="0"/>
              </a:rPr>
              <a:t>Интегрированное обучение - </a:t>
            </a:r>
            <a:r>
              <a:rPr lang="ru-RU" sz="4000" dirty="0" smtClean="0">
                <a:solidFill>
                  <a:srgbClr val="002060"/>
                </a:solidFill>
                <a:latin typeface="Bookman Old Style" pitchFamily="18" charset="0"/>
              </a:rPr>
              <a:t>одно из условий проектной работы на уроках английского языка</a:t>
            </a:r>
            <a:endParaRPr lang="ru-RU" sz="6000" dirty="0" smtClean="0">
              <a:solidFill>
                <a:srgbClr val="002060"/>
              </a:solidFill>
              <a:latin typeface="Bookman Old Style" pitchFamily="18" charset="0"/>
            </a:endParaRPr>
          </a:p>
        </p:txBody>
      </p:sp>
    </p:spTree>
  </p:cSld>
  <p:clrMapOvr>
    <a:masterClrMapping/>
  </p:clrMapOvr>
  <p:transition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01625" y="228600"/>
            <a:ext cx="8534400" cy="1255713"/>
          </a:xfrm>
          <a:blipFill>
            <a:blip r:embed="rId3" cstate="print"/>
            <a:tile tx="0" ty="0" sx="100000" sy="100000" flip="none" algn="tl"/>
          </a:blipFill>
          <a:ln w="57150">
            <a:solidFill>
              <a:srgbClr val="002060"/>
            </a:solidFill>
          </a:ln>
          <a:effectLst>
            <a:outerShdw dist="35921" dir="2700000" algn="ctr" rotWithShape="0">
              <a:schemeClr val="bg1"/>
            </a:outerShdw>
          </a:effectLst>
        </p:spPr>
        <p:txBody>
          <a:bodyPr>
            <a:normAutofit/>
          </a:bodyPr>
          <a:lstStyle/>
          <a:p>
            <a:pPr algn="ctr" eaLnBrk="1" fontAlgn="auto" hangingPunct="1">
              <a:spcAft>
                <a:spcPts val="0"/>
              </a:spcAft>
              <a:defRPr/>
            </a:pPr>
            <a:r>
              <a:rPr lang="ru-RU" sz="3200" b="1" dirty="0" smtClean="0">
                <a:solidFill>
                  <a:srgbClr val="002060"/>
                </a:solidFill>
                <a:latin typeface="Times New Roman" pitchFamily="18" charset="0"/>
                <a:cs typeface="Times New Roman" pitchFamily="18" charset="0"/>
              </a:rPr>
              <a:t>Интегрированный урок иностранного языка и истории</a:t>
            </a:r>
          </a:p>
        </p:txBody>
      </p:sp>
      <p:sp>
        <p:nvSpPr>
          <p:cNvPr id="163843" name="Rectangle 3"/>
          <p:cNvSpPr>
            <a:spLocks noGrp="1" noChangeArrowheads="1"/>
          </p:cNvSpPr>
          <p:nvPr>
            <p:ph idx="1"/>
          </p:nvPr>
        </p:nvSpPr>
        <p:spPr>
          <a:blipFill dpi="0" rotWithShape="1">
            <a:blip r:embed="rId4"/>
            <a:srcRect/>
            <a:tile tx="0" ty="0" sx="100000" sy="100000" flip="none" algn="tl"/>
          </a:blipFill>
          <a:ln w="38100">
            <a:solidFill>
              <a:srgbClr val="002060"/>
            </a:solidFill>
          </a:ln>
        </p:spPr>
        <p:txBody>
          <a:bodyPr/>
          <a:lstStyle/>
          <a:p>
            <a:pPr eaLnBrk="1" hangingPunct="1"/>
            <a:r>
              <a:rPr lang="ru-RU" sz="2400" b="1" smtClean="0">
                <a:solidFill>
                  <a:srgbClr val="002060"/>
                </a:solidFill>
                <a:latin typeface="Times New Roman" pitchFamily="18" charset="0"/>
                <a:cs typeface="Times New Roman" pitchFamily="18" charset="0"/>
              </a:rPr>
              <a:t>Учитель английского языка и истории Скорикова А.И.</a:t>
            </a:r>
          </a:p>
          <a:p>
            <a:pPr eaLnBrk="1" hangingPunct="1"/>
            <a:r>
              <a:rPr lang="ru-RU" sz="2400" b="1" smtClean="0">
                <a:solidFill>
                  <a:srgbClr val="002060"/>
                </a:solidFill>
                <a:latin typeface="Times New Roman" pitchFamily="18" charset="0"/>
                <a:cs typeface="Times New Roman" pitchFamily="18" charset="0"/>
              </a:rPr>
              <a:t>Тема «Россия и Англия 16 век»</a:t>
            </a:r>
          </a:p>
        </p:txBody>
      </p:sp>
      <p:pic>
        <p:nvPicPr>
          <p:cNvPr id="23556" name="Picture 5" descr="DSC00151"/>
          <p:cNvPicPr>
            <a:picLocks noChangeAspect="1" noChangeArrowheads="1"/>
          </p:cNvPicPr>
          <p:nvPr/>
        </p:nvPicPr>
        <p:blipFill>
          <a:blip r:embed="rId5"/>
          <a:srcRect/>
          <a:stretch>
            <a:fillRect/>
          </a:stretch>
        </p:blipFill>
        <p:spPr bwMode="auto">
          <a:xfrm>
            <a:off x="2428860" y="3071810"/>
            <a:ext cx="4000500" cy="3048000"/>
          </a:xfrm>
          <a:prstGeom prst="rect">
            <a:avLst/>
          </a:prstGeom>
          <a:noFill/>
          <a:ln w="38100">
            <a:solidFill>
              <a:srgbClr val="002060"/>
            </a:solidFill>
            <a:miter lim="800000"/>
            <a:headEnd/>
            <a:tailEnd/>
          </a:ln>
        </p:spPr>
      </p:pic>
    </p:spTree>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285750" y="214313"/>
            <a:ext cx="8572500" cy="1779587"/>
          </a:xfrm>
          <a:blipFill dpi="0" rotWithShape="1">
            <a:blip r:embed="rId2"/>
            <a:srcRect/>
            <a:tile tx="0" ty="0" sx="100000" sy="100000" flip="none" algn="tl"/>
          </a:blipFill>
          <a:ln w="76200">
            <a:solidFill>
              <a:srgbClr val="002060"/>
            </a:solidFill>
          </a:ln>
        </p:spPr>
        <p:txBody>
          <a:bodyPr/>
          <a:lstStyle/>
          <a:p>
            <a:pPr algn="ctr" eaLnBrk="1" hangingPunct="1"/>
            <a:r>
              <a:rPr lang="ru-RU" sz="2400" b="1" smtClean="0">
                <a:solidFill>
                  <a:srgbClr val="002060"/>
                </a:solidFill>
                <a:latin typeface="Times New Roman" pitchFamily="18" charset="0"/>
                <a:cs typeface="Times New Roman" pitchFamily="18" charset="0"/>
              </a:rPr>
              <a:t>Интегрированный урок английского языка и МХК</a:t>
            </a:r>
            <a:br>
              <a:rPr lang="ru-RU" sz="2400" b="1" smtClean="0">
                <a:solidFill>
                  <a:srgbClr val="002060"/>
                </a:solidFill>
                <a:latin typeface="Times New Roman" pitchFamily="18" charset="0"/>
                <a:cs typeface="Times New Roman" pitchFamily="18" charset="0"/>
              </a:rPr>
            </a:br>
            <a:r>
              <a:rPr lang="ru-RU" sz="2400" b="1" smtClean="0">
                <a:solidFill>
                  <a:srgbClr val="002060"/>
                </a:solidFill>
                <a:latin typeface="Times New Roman" pitchFamily="18" charset="0"/>
                <a:cs typeface="Times New Roman" pitchFamily="18" charset="0"/>
              </a:rPr>
              <a:t>с учащимися  7</a:t>
            </a:r>
            <a:r>
              <a:rPr lang="en-US" sz="2400" b="1" smtClean="0">
                <a:solidFill>
                  <a:srgbClr val="002060"/>
                </a:solidFill>
                <a:latin typeface="Times New Roman" pitchFamily="18" charset="0"/>
                <a:cs typeface="Times New Roman" pitchFamily="18" charset="0"/>
              </a:rPr>
              <a:t> </a:t>
            </a:r>
            <a:r>
              <a:rPr lang="ru-RU" sz="2400" b="1" smtClean="0">
                <a:solidFill>
                  <a:srgbClr val="002060"/>
                </a:solidFill>
                <a:latin typeface="Times New Roman" pitchFamily="18" charset="0"/>
                <a:cs typeface="Times New Roman" pitchFamily="18" charset="0"/>
              </a:rPr>
              <a:t>класса</a:t>
            </a:r>
            <a:r>
              <a:rPr lang="en-US" sz="2400" b="1" smtClean="0">
                <a:solidFill>
                  <a:srgbClr val="002060"/>
                </a:solidFill>
                <a:latin typeface="Times New Roman" pitchFamily="18" charset="0"/>
                <a:cs typeface="Times New Roman" pitchFamily="18" charset="0"/>
              </a:rPr>
              <a:t> </a:t>
            </a:r>
            <a:r>
              <a:rPr lang="ru-RU" sz="2400" b="1" smtClean="0">
                <a:solidFill>
                  <a:srgbClr val="002060"/>
                </a:solidFill>
                <a:latin typeface="Times New Roman" pitchFamily="18" charset="0"/>
                <a:cs typeface="Times New Roman" pitchFamily="18" charset="0"/>
              </a:rPr>
              <a:t/>
            </a:r>
            <a:br>
              <a:rPr lang="ru-RU" sz="2400" b="1" smtClean="0">
                <a:solidFill>
                  <a:srgbClr val="002060"/>
                </a:solidFill>
                <a:latin typeface="Times New Roman" pitchFamily="18" charset="0"/>
                <a:cs typeface="Times New Roman" pitchFamily="18" charset="0"/>
              </a:rPr>
            </a:br>
            <a:r>
              <a:rPr lang="ru-RU" sz="2400" b="1" smtClean="0">
                <a:solidFill>
                  <a:srgbClr val="002060"/>
                </a:solidFill>
                <a:latin typeface="Times New Roman" pitchFamily="18" charset="0"/>
                <a:cs typeface="Times New Roman" pitchFamily="18" charset="0"/>
              </a:rPr>
              <a:t>учитель английского языка Панасюк О. А. </a:t>
            </a:r>
            <a:br>
              <a:rPr lang="ru-RU" sz="2400" b="1" smtClean="0">
                <a:solidFill>
                  <a:srgbClr val="002060"/>
                </a:solidFill>
                <a:latin typeface="Times New Roman" pitchFamily="18" charset="0"/>
                <a:cs typeface="Times New Roman" pitchFamily="18" charset="0"/>
              </a:rPr>
            </a:br>
            <a:r>
              <a:rPr lang="ru-RU" sz="2400" b="1" smtClean="0">
                <a:solidFill>
                  <a:srgbClr val="002060"/>
                </a:solidFill>
                <a:latin typeface="Times New Roman" pitchFamily="18" charset="0"/>
                <a:cs typeface="Times New Roman" pitchFamily="18" charset="0"/>
              </a:rPr>
              <a:t>Учитель МХК Нисар Мухамедова Н.Б. </a:t>
            </a:r>
          </a:p>
        </p:txBody>
      </p:sp>
      <p:pic>
        <p:nvPicPr>
          <p:cNvPr id="27651" name="Picture 2" descr="C:\Users\Супер\фото открыт. урок\P5290001.JPG"/>
          <p:cNvPicPr>
            <a:picLocks noChangeAspect="1" noChangeArrowheads="1"/>
          </p:cNvPicPr>
          <p:nvPr/>
        </p:nvPicPr>
        <p:blipFill>
          <a:blip r:embed="rId3"/>
          <a:srcRect/>
          <a:stretch>
            <a:fillRect/>
          </a:stretch>
        </p:blipFill>
        <p:spPr bwMode="auto">
          <a:xfrm>
            <a:off x="2500298" y="2285992"/>
            <a:ext cx="4324350" cy="3805238"/>
          </a:xfrm>
          <a:prstGeom prst="rect">
            <a:avLst/>
          </a:prstGeom>
          <a:noFill/>
          <a:ln w="57150">
            <a:solidFill>
              <a:srgbClr val="002060"/>
            </a:solidFill>
            <a:miter lim="800000"/>
            <a:headEnd/>
            <a:tailEnd/>
          </a:ln>
        </p:spPr>
      </p:pic>
    </p:spTree>
  </p:cSld>
  <p:clrMapOvr>
    <a:masterClrMapping/>
  </p:clrMapOvr>
  <p:transition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lang="ru-RU" sz="2000" b="1" smtClean="0">
                <a:solidFill>
                  <a:schemeClr val="tx1"/>
                </a:solidFill>
                <a:latin typeface="Times New Roman" pitchFamily="18" charset="0"/>
                <a:cs typeface="Times New Roman" pitchFamily="18" charset="0"/>
              </a:rPr>
              <a:t>Интегрированный урок английского языка и информатики </a:t>
            </a:r>
            <a:br>
              <a:rPr lang="ru-RU" sz="2000" b="1" smtClean="0">
                <a:solidFill>
                  <a:schemeClr val="tx1"/>
                </a:solidFill>
                <a:latin typeface="Times New Roman" pitchFamily="18" charset="0"/>
                <a:cs typeface="Times New Roman" pitchFamily="18" charset="0"/>
              </a:rPr>
            </a:br>
            <a:r>
              <a:rPr lang="ru-RU" sz="2000" b="1" smtClean="0">
                <a:solidFill>
                  <a:schemeClr val="tx1"/>
                </a:solidFill>
                <a:latin typeface="Times New Roman" pitchFamily="18" charset="0"/>
                <a:cs typeface="Times New Roman" pitchFamily="18" charset="0"/>
              </a:rPr>
              <a:t>«Добро пожаловать в Россию»в 9 классе </a:t>
            </a:r>
            <a:r>
              <a:rPr lang="ru-RU" sz="1400" smtClean="0">
                <a:solidFill>
                  <a:schemeClr val="tx1"/>
                </a:solidFill>
                <a:latin typeface="Times New Roman" pitchFamily="18" charset="0"/>
                <a:cs typeface="Times New Roman" pitchFamily="18" charset="0"/>
              </a:rPr>
              <a:t>(учитель английского языка,учитель высшей квалификационной категории Линёва О.П. и учитель информатики,</a:t>
            </a:r>
            <a:br>
              <a:rPr lang="ru-RU" sz="1400" smtClean="0">
                <a:solidFill>
                  <a:schemeClr val="tx1"/>
                </a:solidFill>
                <a:latin typeface="Times New Roman" pitchFamily="18" charset="0"/>
                <a:cs typeface="Times New Roman" pitchFamily="18" charset="0"/>
              </a:rPr>
            </a:br>
            <a:r>
              <a:rPr lang="ru-RU" sz="1400" smtClean="0">
                <a:solidFill>
                  <a:schemeClr val="tx1"/>
                </a:solidFill>
                <a:latin typeface="Times New Roman" pitchFamily="18" charset="0"/>
                <a:cs typeface="Times New Roman" pitchFamily="18" charset="0"/>
              </a:rPr>
              <a:t> учитель высей квалификационной категории Коновалова Л.М.)</a:t>
            </a:r>
            <a:endParaRPr lang="ru-RU" sz="2000" b="1" smtClean="0">
              <a:solidFill>
                <a:schemeClr val="tx1"/>
              </a:solidFill>
              <a:latin typeface="Times New Roman" pitchFamily="18" charset="0"/>
              <a:cs typeface="Times New Roman" pitchFamily="18" charset="0"/>
            </a:endParaRPr>
          </a:p>
        </p:txBody>
      </p:sp>
      <p:pic>
        <p:nvPicPr>
          <p:cNvPr id="25604" name="Рисунок 5" descr="C:\Documents and Settings\Алла\Рабочий стол\презентации\Россия\россия-фотографии\P2270174.JPG"/>
          <p:cNvPicPr>
            <a:picLocks noChangeAspect="1" noChangeArrowheads="1"/>
          </p:cNvPicPr>
          <p:nvPr/>
        </p:nvPicPr>
        <p:blipFill>
          <a:blip r:embed="rId2"/>
          <a:srcRect/>
          <a:stretch>
            <a:fillRect/>
          </a:stretch>
        </p:blipFill>
        <p:spPr bwMode="auto">
          <a:xfrm>
            <a:off x="6429388" y="1760538"/>
            <a:ext cx="2519350" cy="3240098"/>
          </a:xfrm>
          <a:prstGeom prst="rect">
            <a:avLst/>
          </a:prstGeom>
          <a:noFill/>
          <a:ln w="9525">
            <a:solidFill>
              <a:schemeClr val="accent1"/>
            </a:solidFill>
            <a:miter lim="800000"/>
            <a:headEnd/>
            <a:tailEnd/>
          </a:ln>
        </p:spPr>
      </p:pic>
      <p:pic>
        <p:nvPicPr>
          <p:cNvPr id="25605" name="Рисунок 6"/>
          <p:cNvPicPr>
            <a:picLocks noChangeAspect="1" noChangeArrowheads="1"/>
          </p:cNvPicPr>
          <p:nvPr/>
        </p:nvPicPr>
        <p:blipFill>
          <a:blip r:embed="rId3"/>
          <a:srcRect/>
          <a:stretch>
            <a:fillRect/>
          </a:stretch>
        </p:blipFill>
        <p:spPr bwMode="auto">
          <a:xfrm>
            <a:off x="785786" y="2786058"/>
            <a:ext cx="2611445" cy="3286148"/>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74638"/>
            <a:ext cx="8353425" cy="1143000"/>
          </a:xfrm>
          <a:solidFill>
            <a:schemeClr val="bg1"/>
          </a:solidFill>
          <a:ln w="57150">
            <a:solidFill>
              <a:srgbClr val="C00000"/>
            </a:solidFill>
          </a:ln>
        </p:spPr>
        <p:txBody>
          <a:bodyPr>
            <a:normAutofit fontScale="90000"/>
          </a:bodyPr>
          <a:lstStyle/>
          <a:p>
            <a:pPr>
              <a:defRPr/>
            </a:pPr>
            <a:r>
              <a:rPr lang="ru-RU" sz="1600" b="1" dirty="0" smtClean="0">
                <a:solidFill>
                  <a:schemeClr val="tx1"/>
                </a:solidFill>
                <a:latin typeface="Times New Roman" pitchFamily="18" charset="0"/>
                <a:cs typeface="Times New Roman" pitchFamily="18" charset="0"/>
              </a:rPr>
              <a:t>Краеведческий клуб «</a:t>
            </a:r>
            <a:r>
              <a:rPr lang="en-US" sz="1600" b="1" dirty="0" smtClean="0">
                <a:solidFill>
                  <a:schemeClr val="tx1"/>
                </a:solidFill>
                <a:latin typeface="Times New Roman" pitchFamily="18" charset="0"/>
                <a:cs typeface="Times New Roman" pitchFamily="18" charset="0"/>
              </a:rPr>
              <a:t>Glimpses of the North Caucasus</a:t>
            </a:r>
            <a:r>
              <a:rPr lang="ru-RU" sz="1600" b="1" dirty="0" smtClean="0">
                <a:solidFill>
                  <a:schemeClr val="tx1"/>
                </a:solidFill>
                <a:latin typeface="Times New Roman" pitchFamily="18" charset="0"/>
                <a:cs typeface="Times New Roman" pitchFamily="18" charset="0"/>
              </a:rPr>
              <a:t>»   </a:t>
            </a:r>
            <a:br>
              <a:rPr lang="ru-RU" sz="1600" b="1" dirty="0" smtClean="0">
                <a:solidFill>
                  <a:schemeClr val="tx1"/>
                </a:solidFill>
                <a:latin typeface="Times New Roman" pitchFamily="18" charset="0"/>
                <a:cs typeface="Times New Roman" pitchFamily="18" charset="0"/>
              </a:rPr>
            </a:br>
            <a:r>
              <a:rPr lang="ru-RU" sz="1600" b="1" dirty="0" smtClean="0">
                <a:solidFill>
                  <a:schemeClr val="tx1"/>
                </a:solidFill>
                <a:latin typeface="Times New Roman" pitchFamily="18" charset="0"/>
                <a:cs typeface="Times New Roman" pitchFamily="18" charset="0"/>
              </a:rPr>
              <a:t>Продолжил  свою работу краеведческий клуб «</a:t>
            </a:r>
            <a:r>
              <a:rPr lang="en-US" sz="1600" b="1" dirty="0" smtClean="0">
                <a:solidFill>
                  <a:schemeClr val="tx1"/>
                </a:solidFill>
                <a:latin typeface="Times New Roman" pitchFamily="18" charset="0"/>
                <a:cs typeface="Times New Roman" pitchFamily="18" charset="0"/>
              </a:rPr>
              <a:t>Glimpses of the North Caucasus</a:t>
            </a:r>
            <a:r>
              <a:rPr lang="ru-RU" sz="1600" b="1" dirty="0" smtClean="0">
                <a:solidFill>
                  <a:schemeClr val="tx1"/>
                </a:solidFill>
                <a:latin typeface="Times New Roman" pitchFamily="18" charset="0"/>
                <a:cs typeface="Times New Roman" pitchFamily="18" charset="0"/>
              </a:rPr>
              <a:t>».   Заседания клуба позволяют учащимся познакомиться с историей и достопримечательностями родного края и расширить свои знания иностранного языка за счет овладения лексикой по краеведению. </a:t>
            </a:r>
            <a:endParaRPr lang="ru-RU" sz="1600" b="1" dirty="0">
              <a:solidFill>
                <a:schemeClr val="tx1"/>
              </a:solidFill>
              <a:latin typeface="Times New Roman" pitchFamily="18" charset="0"/>
              <a:cs typeface="Times New Roman" pitchFamily="18" charset="0"/>
            </a:endParaRPr>
          </a:p>
        </p:txBody>
      </p:sp>
      <p:pic>
        <p:nvPicPr>
          <p:cNvPr id="27651" name="Picture 2"/>
          <p:cNvPicPr>
            <a:picLocks noGrp="1" noChangeAspect="1" noChangeArrowheads="1"/>
          </p:cNvPicPr>
          <p:nvPr>
            <p:ph idx="1"/>
          </p:nvPr>
        </p:nvPicPr>
        <p:blipFill>
          <a:blip r:embed="rId3"/>
          <a:srcRect/>
          <a:stretch>
            <a:fillRect/>
          </a:stretch>
        </p:blipFill>
        <p:spPr>
          <a:xfrm>
            <a:off x="395288" y="1557338"/>
            <a:ext cx="3659546" cy="3514736"/>
          </a:xfrm>
          <a:ln w="38100">
            <a:solidFill>
              <a:srgbClr val="C00000"/>
            </a:solidFill>
          </a:ln>
        </p:spPr>
      </p:pic>
      <p:pic>
        <p:nvPicPr>
          <p:cNvPr id="27656" name="Рисунок 8" descr="d:\Documents and Settings\Алла\Мои документы\мамина школа\кл ч. ПРАВА\P9010562.JPG"/>
          <p:cNvPicPr>
            <a:picLocks noChangeAspect="1" noChangeArrowheads="1"/>
          </p:cNvPicPr>
          <p:nvPr/>
        </p:nvPicPr>
        <p:blipFill>
          <a:blip r:embed="rId4"/>
          <a:srcRect/>
          <a:stretch>
            <a:fillRect/>
          </a:stretch>
        </p:blipFill>
        <p:spPr bwMode="auto">
          <a:xfrm>
            <a:off x="4836170" y="2214554"/>
            <a:ext cx="3683953" cy="3643338"/>
          </a:xfrm>
          <a:prstGeom prst="rect">
            <a:avLst/>
          </a:prstGeom>
          <a:noFill/>
          <a:ln w="38100">
            <a:solidFill>
              <a:srgbClr val="C000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171450"/>
            <a:ext cx="7859713" cy="3168650"/>
          </a:xfrm>
          <a:ln w="38100">
            <a:solidFill>
              <a:srgbClr val="C00000"/>
            </a:solidFill>
          </a:ln>
        </p:spPr>
        <p:txBody>
          <a:bodyPr>
            <a:normAutofit fontScale="90000"/>
          </a:bodyPr>
          <a:lstStyle/>
          <a:p>
            <a:pPr>
              <a:defRPr/>
            </a:pP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
            </a:r>
            <a:br>
              <a:rPr lang="en-US" sz="4000" b="1" dirty="0" smtClean="0">
                <a:solidFill>
                  <a:srgbClr val="C00000"/>
                </a:solidFill>
              </a:rPr>
            </a:br>
            <a:r>
              <a:rPr lang="ru-RU" sz="4000" b="1" dirty="0" smtClean="0">
                <a:solidFill>
                  <a:srgbClr val="C00000"/>
                </a:solidFill>
              </a:rPr>
              <a:t/>
            </a:r>
            <a:br>
              <a:rPr lang="ru-RU" sz="4000" b="1" dirty="0" smtClean="0">
                <a:solidFill>
                  <a:srgbClr val="C00000"/>
                </a:solidFill>
              </a:rPr>
            </a:br>
            <a:r>
              <a:rPr lang="ru-RU" sz="4000" b="1" dirty="0" smtClean="0">
                <a:solidFill>
                  <a:srgbClr val="C00000"/>
                </a:solidFill>
              </a:rPr>
              <a:t>     </a:t>
            </a:r>
            <a:r>
              <a:rPr lang="en-US" sz="3100" b="1" dirty="0" smtClean="0">
                <a:solidFill>
                  <a:srgbClr val="C00000"/>
                </a:solidFill>
                <a:latin typeface="Times New Roman" pitchFamily="18" charset="0"/>
                <a:cs typeface="Times New Roman" pitchFamily="18" charset="0"/>
              </a:rPr>
              <a:t>We  are glad to see you at our museum!</a:t>
            </a:r>
            <a:r>
              <a:rPr lang="ru-RU" sz="4000" b="1" dirty="0" smtClean="0">
                <a:solidFill>
                  <a:srgbClr val="C00000"/>
                </a:solidFill>
                <a:latin typeface="Times New Roman" pitchFamily="18" charset="0"/>
                <a:cs typeface="Times New Roman" pitchFamily="18" charset="0"/>
              </a:rPr>
              <a:t/>
            </a:r>
            <a:br>
              <a:rPr lang="ru-RU" sz="4000" b="1" dirty="0" smtClean="0">
                <a:solidFill>
                  <a:srgbClr val="C00000"/>
                </a:solidFill>
                <a:latin typeface="Times New Roman" pitchFamily="18" charset="0"/>
                <a:cs typeface="Times New Roman" pitchFamily="18" charset="0"/>
              </a:rPr>
            </a:br>
            <a:r>
              <a:rPr lang="en-US" sz="2200" b="1" dirty="0" smtClean="0">
                <a:latin typeface="Times New Roman" pitchFamily="18" charset="0"/>
                <a:cs typeface="Times New Roman" pitchFamily="18" charset="0"/>
              </a:rPr>
              <a:t>Our school museum was founded in 2000.Every museum small or big is a part of our country Russia. Some part of our museum is connected  with the religion. World religions  have a great history in the North Caucasus. We are between Islam republics. The relations of Orthodox Church and Islam in Russia are very </a:t>
            </a:r>
            <a:r>
              <a:rPr lang="en-US" sz="2200" b="1" dirty="0" err="1" smtClean="0">
                <a:latin typeface="Times New Roman" pitchFamily="18" charset="0"/>
                <a:cs typeface="Times New Roman" pitchFamily="18" charset="0"/>
              </a:rPr>
              <a:t>controversal</a:t>
            </a:r>
            <a:r>
              <a:rPr lang="en-US" sz="2200" b="1" dirty="0" smtClean="0">
                <a:latin typeface="Times New Roman" pitchFamily="18" charset="0"/>
                <a:cs typeface="Times New Roman" pitchFamily="18" charset="0"/>
              </a:rPr>
              <a:t>. Islam is the second widely spread religion in Russia. Muslim communities are concentrated among nationalities between the Black sea and the Caspian sea. </a:t>
            </a: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dirty="0" smtClean="0"/>
              <a:t/>
            </a:r>
            <a:br>
              <a:rPr lang="ru-RU" sz="2200" dirty="0" smtClean="0"/>
            </a:br>
            <a:endParaRPr lang="ru-RU" sz="2200" dirty="0"/>
          </a:p>
        </p:txBody>
      </p:sp>
      <p:pic>
        <p:nvPicPr>
          <p:cNvPr id="28675" name="Picture 2"/>
          <p:cNvPicPr>
            <a:picLocks noGrp="1" noChangeAspect="1" noChangeArrowheads="1"/>
          </p:cNvPicPr>
          <p:nvPr>
            <p:ph idx="1"/>
          </p:nvPr>
        </p:nvPicPr>
        <p:blipFill>
          <a:blip r:embed="rId2"/>
          <a:srcRect/>
          <a:stretch>
            <a:fillRect/>
          </a:stretch>
        </p:blipFill>
        <p:spPr>
          <a:xfrm>
            <a:off x="827088" y="3068638"/>
            <a:ext cx="3529012" cy="3273425"/>
          </a:xfrm>
          <a:ln w="38100">
            <a:solidFill>
              <a:srgbClr val="C00000"/>
            </a:solidFill>
          </a:ln>
        </p:spPr>
      </p:pic>
      <p:pic>
        <p:nvPicPr>
          <p:cNvPr id="28676" name="Picture 3"/>
          <p:cNvPicPr>
            <a:picLocks noChangeAspect="1" noChangeArrowheads="1"/>
          </p:cNvPicPr>
          <p:nvPr/>
        </p:nvPicPr>
        <p:blipFill>
          <a:blip r:embed="rId3"/>
          <a:srcRect/>
          <a:stretch>
            <a:fillRect/>
          </a:stretch>
        </p:blipFill>
        <p:spPr bwMode="auto">
          <a:xfrm>
            <a:off x="5003800" y="3068638"/>
            <a:ext cx="3419475" cy="3313112"/>
          </a:xfrm>
          <a:prstGeom prst="rect">
            <a:avLst/>
          </a:prstGeom>
          <a:noFill/>
          <a:ln w="38100">
            <a:solidFill>
              <a:srgbClr val="C0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684213" y="274638"/>
            <a:ext cx="8002587" cy="1143000"/>
          </a:xfrm>
          <a:ln w="57150">
            <a:solidFill>
              <a:srgbClr val="C00000"/>
            </a:solidFill>
          </a:ln>
        </p:spPr>
        <p:txBody>
          <a:bodyPr/>
          <a:lstStyle/>
          <a:p>
            <a:r>
              <a:rPr lang="ru-RU" sz="2800" b="1" smtClean="0">
                <a:solidFill>
                  <a:srgbClr val="C00000"/>
                </a:solidFill>
                <a:latin typeface="Times New Roman" pitchFamily="18" charset="0"/>
                <a:cs typeface="Times New Roman" pitchFamily="18" charset="0"/>
              </a:rPr>
              <a:t>Конкурсы, творческие вечера, семинары …</a:t>
            </a:r>
            <a:br>
              <a:rPr lang="ru-RU" sz="2800" b="1" smtClean="0">
                <a:solidFill>
                  <a:srgbClr val="C00000"/>
                </a:solidFill>
                <a:latin typeface="Times New Roman" pitchFamily="18" charset="0"/>
                <a:cs typeface="Times New Roman" pitchFamily="18" charset="0"/>
              </a:rPr>
            </a:br>
            <a:r>
              <a:rPr lang="ru-RU" sz="2800" b="1" smtClean="0">
                <a:solidFill>
                  <a:srgbClr val="C00000"/>
                </a:solidFill>
                <a:latin typeface="Times New Roman" pitchFamily="18" charset="0"/>
                <a:cs typeface="Times New Roman" pitchFamily="18" charset="0"/>
              </a:rPr>
              <a:t>Служба в школьной домовой церкви</a:t>
            </a:r>
          </a:p>
        </p:txBody>
      </p:sp>
      <p:pic>
        <p:nvPicPr>
          <p:cNvPr id="29702" name="Picture 5"/>
          <p:cNvPicPr>
            <a:picLocks noChangeAspect="1" noChangeArrowheads="1"/>
          </p:cNvPicPr>
          <p:nvPr/>
        </p:nvPicPr>
        <p:blipFill>
          <a:blip r:embed="rId3"/>
          <a:srcRect/>
          <a:stretch>
            <a:fillRect/>
          </a:stretch>
        </p:blipFill>
        <p:spPr bwMode="auto">
          <a:xfrm>
            <a:off x="3000364" y="3214686"/>
            <a:ext cx="3457575" cy="3438525"/>
          </a:xfrm>
          <a:prstGeom prst="rect">
            <a:avLst/>
          </a:prstGeom>
          <a:noFill/>
          <a:ln w="9525">
            <a:solidFill>
              <a:srgbClr val="C00000"/>
            </a:solidFill>
            <a:miter lim="800000"/>
            <a:headEnd/>
            <a:tailEnd/>
          </a:ln>
        </p:spPr>
      </p:pic>
      <p:pic>
        <p:nvPicPr>
          <p:cNvPr id="29703" name="Рисунок 7" descr="Рисунок1"/>
          <p:cNvPicPr>
            <a:picLocks noChangeAspect="1" noChangeArrowheads="1"/>
          </p:cNvPicPr>
          <p:nvPr/>
        </p:nvPicPr>
        <p:blipFill>
          <a:blip r:embed="rId4"/>
          <a:srcRect/>
          <a:stretch>
            <a:fillRect/>
          </a:stretch>
        </p:blipFill>
        <p:spPr bwMode="auto">
          <a:xfrm>
            <a:off x="142844" y="2143116"/>
            <a:ext cx="3167063" cy="2019300"/>
          </a:xfrm>
          <a:prstGeom prst="rect">
            <a:avLst/>
          </a:prstGeom>
          <a:noFill/>
          <a:ln w="9525">
            <a:solidFill>
              <a:srgbClr val="C00000"/>
            </a:solidFill>
            <a:miter lim="800000"/>
            <a:headEnd/>
            <a:tailEnd/>
          </a:ln>
        </p:spPr>
      </p:pic>
      <p:pic>
        <p:nvPicPr>
          <p:cNvPr id="29704" name="Рисунок 9" descr="d:\Documents and Settings\Алла\Мои документы\мамина школа\Школа моей мечты\SSL21031.JPG"/>
          <p:cNvPicPr>
            <a:picLocks noChangeAspect="1" noChangeArrowheads="1"/>
          </p:cNvPicPr>
          <p:nvPr/>
        </p:nvPicPr>
        <p:blipFill>
          <a:blip r:embed="rId5"/>
          <a:srcRect/>
          <a:stretch>
            <a:fillRect/>
          </a:stretch>
        </p:blipFill>
        <p:spPr bwMode="auto">
          <a:xfrm>
            <a:off x="6715140" y="1643050"/>
            <a:ext cx="2555875" cy="2595563"/>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14313"/>
            <a:ext cx="8297862" cy="2000250"/>
          </a:xfrm>
          <a:solidFill>
            <a:schemeClr val="accent5">
              <a:lumMod val="40000"/>
              <a:lumOff val="60000"/>
            </a:schemeClr>
          </a:solidFill>
          <a:ln w="38100">
            <a:solidFill>
              <a:schemeClr val="accent1">
                <a:lumMod val="75000"/>
              </a:schemeClr>
            </a:solidFill>
          </a:ln>
        </p:spPr>
        <p:txBody>
          <a:bodyPr rtlCol="0">
            <a:normAutofit/>
          </a:bodyPr>
          <a:lstStyle/>
          <a:p>
            <a:pPr marL="484632" algn="ctr" eaLnBrk="1" fontAlgn="auto" hangingPunct="1">
              <a:spcAft>
                <a:spcPts val="0"/>
              </a:spcAft>
              <a:defRPr/>
            </a:pPr>
            <a:r>
              <a:rPr lang="ru-RU" sz="3200" b="1" i="1" dirty="0" smtClean="0">
                <a:solidFill>
                  <a:srgbClr val="002060"/>
                </a:solidFill>
                <a:latin typeface="+mn-lt"/>
              </a:rPr>
              <a:t>ШМО учителей иностранного языка </a:t>
            </a:r>
            <a:br>
              <a:rPr lang="ru-RU" sz="3200" b="1" i="1" dirty="0" smtClean="0">
                <a:solidFill>
                  <a:srgbClr val="002060"/>
                </a:solidFill>
                <a:latin typeface="+mn-lt"/>
              </a:rPr>
            </a:br>
            <a:r>
              <a:rPr lang="ru-RU" sz="3200" b="1" i="1" dirty="0" smtClean="0">
                <a:solidFill>
                  <a:srgbClr val="002060"/>
                </a:solidFill>
                <a:latin typeface="+mn-lt"/>
              </a:rPr>
              <a:t> МОУ СОШ № 27 г.Пятигорска</a:t>
            </a:r>
            <a:r>
              <a:rPr lang="ru-RU" b="1" dirty="0" smtClean="0">
                <a:solidFill>
                  <a:schemeClr val="accent3">
                    <a:lumMod val="75000"/>
                  </a:schemeClr>
                </a:solidFill>
              </a:rPr>
              <a:t/>
            </a:r>
            <a:br>
              <a:rPr lang="ru-RU" b="1" dirty="0" smtClean="0">
                <a:solidFill>
                  <a:schemeClr val="accent3">
                    <a:lumMod val="75000"/>
                  </a:schemeClr>
                </a:solidFill>
              </a:rPr>
            </a:br>
            <a:endParaRPr lang="ru-RU" b="1" i="1" dirty="0">
              <a:solidFill>
                <a:schemeClr val="accent3">
                  <a:lumMod val="75000"/>
                </a:schemeClr>
              </a:solidFill>
            </a:endParaRPr>
          </a:p>
        </p:txBody>
      </p:sp>
      <p:sp>
        <p:nvSpPr>
          <p:cNvPr id="3" name="Содержимое 2"/>
          <p:cNvSpPr>
            <a:spLocks noGrp="1"/>
          </p:cNvSpPr>
          <p:nvPr>
            <p:ph idx="1"/>
          </p:nvPr>
        </p:nvSpPr>
        <p:spPr>
          <a:xfrm>
            <a:off x="357188" y="2357438"/>
            <a:ext cx="8286750" cy="4311650"/>
          </a:xfrm>
          <a:blipFill>
            <a:blip r:embed="rId2" cstate="print"/>
            <a:tile tx="0" ty="0" sx="100000" sy="100000" flip="none" algn="tl"/>
          </a:blipFill>
        </p:spPr>
        <p:txBody>
          <a:bodyPr rtlCol="0">
            <a:normAutofit/>
          </a:bodyPr>
          <a:lstStyle/>
          <a:p>
            <a:pPr marL="448056" indent="-384048" eaLnBrk="1" fontAlgn="auto" hangingPunct="1">
              <a:spcAft>
                <a:spcPts val="0"/>
              </a:spcAft>
              <a:buClr>
                <a:schemeClr val="accent3"/>
              </a:buClr>
              <a:buFont typeface="Wingdings 2"/>
              <a:buChar char=""/>
              <a:defRPr/>
            </a:pPr>
            <a:endParaRPr lang="ru-RU" dirty="0" smtClean="0"/>
          </a:p>
          <a:p>
            <a:pPr marL="448056" indent="-384048" eaLnBrk="1" fontAlgn="auto" hangingPunct="1">
              <a:spcAft>
                <a:spcPts val="0"/>
              </a:spcAft>
              <a:buClr>
                <a:schemeClr val="accent3"/>
              </a:buClr>
              <a:buFont typeface="Wingdings 2"/>
              <a:buNone/>
              <a:defRPr/>
            </a:pPr>
            <a:r>
              <a:rPr lang="ru-RU" dirty="0" smtClean="0"/>
              <a:t> </a:t>
            </a:r>
          </a:p>
          <a:p>
            <a:pPr marL="448056" indent="-384048" eaLnBrk="1" fontAlgn="auto" hangingPunct="1">
              <a:spcAft>
                <a:spcPts val="0"/>
              </a:spcAft>
              <a:buClr>
                <a:schemeClr val="accent3"/>
              </a:buClr>
              <a:buFont typeface="Wingdings 2"/>
              <a:buChar char=""/>
              <a:defRPr/>
            </a:pPr>
            <a:endParaRPr lang="ru-RU" dirty="0" smtClean="0"/>
          </a:p>
          <a:p>
            <a:pPr marL="448056" indent="-384048" eaLnBrk="1" fontAlgn="auto" hangingPunct="1">
              <a:spcAft>
                <a:spcPts val="0"/>
              </a:spcAft>
              <a:buClr>
                <a:schemeClr val="accent3"/>
              </a:buClr>
              <a:buFont typeface="Wingdings 2" pitchFamily="18" charset="2"/>
              <a:buNone/>
              <a:defRPr/>
            </a:pPr>
            <a:endParaRPr lang="ru-RU" b="1" i="1" dirty="0" smtClean="0">
              <a:solidFill>
                <a:schemeClr val="tx1">
                  <a:lumMod val="95000"/>
                </a:schemeClr>
              </a:solidFill>
            </a:endParaRPr>
          </a:p>
          <a:p>
            <a:pPr marL="448056" indent="-384048" eaLnBrk="1" fontAlgn="auto" hangingPunct="1">
              <a:spcAft>
                <a:spcPts val="0"/>
              </a:spcAft>
              <a:buClr>
                <a:schemeClr val="accent3"/>
              </a:buClr>
              <a:buFont typeface="Wingdings 2"/>
              <a:buChar char=""/>
              <a:defRPr/>
            </a:pPr>
            <a:endParaRPr lang="ru-RU" sz="2800" b="1" i="1" dirty="0" smtClean="0">
              <a:solidFill>
                <a:schemeClr val="tx1">
                  <a:lumMod val="95000"/>
                </a:schemeClr>
              </a:solidFill>
            </a:endParaRPr>
          </a:p>
          <a:p>
            <a:pPr marL="448056" indent="-384048" eaLnBrk="1" fontAlgn="auto" hangingPunct="1">
              <a:spcAft>
                <a:spcPts val="0"/>
              </a:spcAft>
              <a:buClr>
                <a:schemeClr val="accent3"/>
              </a:buClr>
              <a:buFont typeface="Wingdings 2"/>
              <a:buChar char=""/>
              <a:defRPr/>
            </a:pPr>
            <a:endParaRPr lang="ru-RU" sz="2800" b="1" i="1" dirty="0" smtClean="0">
              <a:solidFill>
                <a:schemeClr val="tx1">
                  <a:lumMod val="95000"/>
                </a:schemeClr>
              </a:solidFill>
            </a:endParaRPr>
          </a:p>
          <a:p>
            <a:pPr marL="448056" indent="-384048" algn="ctr" eaLnBrk="1" fontAlgn="auto" hangingPunct="1">
              <a:spcAft>
                <a:spcPts val="0"/>
              </a:spcAft>
              <a:buClr>
                <a:schemeClr val="accent3"/>
              </a:buClr>
              <a:buFont typeface="Wingdings 2" pitchFamily="18" charset="2"/>
              <a:buNone/>
              <a:defRPr/>
            </a:pPr>
            <a:r>
              <a:rPr lang="ru-RU" sz="2800" b="1" i="1" dirty="0" smtClean="0">
                <a:solidFill>
                  <a:srgbClr val="002060"/>
                </a:solidFill>
              </a:rPr>
              <a:t>Наше кредо: «Всего сильней - огонь души, </a:t>
            </a:r>
          </a:p>
          <a:p>
            <a:pPr marL="448056" indent="-384048" algn="ctr" eaLnBrk="1" fontAlgn="auto" hangingPunct="1">
              <a:spcAft>
                <a:spcPts val="0"/>
              </a:spcAft>
              <a:buClr>
                <a:schemeClr val="accent3"/>
              </a:buClr>
              <a:buFont typeface="Wingdings 2"/>
              <a:buNone/>
              <a:defRPr/>
            </a:pPr>
            <a:r>
              <a:rPr lang="ru-RU" sz="2800" b="1" i="1" dirty="0" smtClean="0">
                <a:solidFill>
                  <a:srgbClr val="002060"/>
                </a:solidFill>
              </a:rPr>
              <a:t>    зажечь в себе его спеши!»</a:t>
            </a:r>
            <a:endParaRPr lang="ru-RU" b="1" i="1" dirty="0"/>
          </a:p>
        </p:txBody>
      </p:sp>
    </p:spTree>
  </p:cSld>
  <p:clrMapOvr>
    <a:masterClrMapping/>
  </p:clrMapOvr>
  <p:transition advTm="2000">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684213" y="274638"/>
            <a:ext cx="8002587" cy="1143000"/>
          </a:xfrm>
          <a:ln w="57150">
            <a:solidFill>
              <a:srgbClr val="C00000"/>
            </a:solidFill>
          </a:ln>
        </p:spPr>
        <p:txBody>
          <a:bodyPr/>
          <a:lstStyle/>
          <a:p>
            <a:r>
              <a:rPr lang="ru-RU" sz="2400" b="1" smtClean="0">
                <a:solidFill>
                  <a:srgbClr val="C00000"/>
                </a:solidFill>
              </a:rPr>
              <a:t>Воспитание справедливости, милосердии, честности, порядочности, любви на уроках ИЯ и во внеурочное время</a:t>
            </a:r>
          </a:p>
        </p:txBody>
      </p:sp>
      <p:sp>
        <p:nvSpPr>
          <p:cNvPr id="3" name="Содержимое 2"/>
          <p:cNvSpPr>
            <a:spLocks noGrp="1"/>
          </p:cNvSpPr>
          <p:nvPr>
            <p:ph idx="1"/>
          </p:nvPr>
        </p:nvSpPr>
        <p:spPr>
          <a:xfrm>
            <a:off x="684213" y="1600200"/>
            <a:ext cx="8002587" cy="4525963"/>
          </a:xfrm>
          <a:ln w="57150">
            <a:solidFill>
              <a:srgbClr val="C00000"/>
            </a:solidFill>
          </a:ln>
        </p:spPr>
        <p:txBody>
          <a:bodyPr>
            <a:normAutofit fontScale="85000" lnSpcReduction="20000"/>
          </a:bodyPr>
          <a:lstStyle/>
          <a:p>
            <a:pPr>
              <a:buFont typeface="Wingdings 2" pitchFamily="18" charset="2"/>
              <a:buNone/>
              <a:defRPr/>
            </a:pPr>
            <a:r>
              <a:rPr lang="ru-RU" dirty="0" smtClean="0"/>
              <a:t>     Сказка как литературный жанр близка и  понятна школьникам. Дети знают много разных сказок, помнят много сказочных героев и верят в правильность их поступков. Каждая сказка несёт в себе определённую мораль: о справедливости, милосердии, честности, порядочности, любви. Именно поэтому учитель считает, что  использование сказки в воспитательных целях не вызывает никаких сомнений. Знакомство со сказками народов мира на английском  языке  расширяет мировоззрение школьников и обогащает их воображение и память.</a:t>
            </a:r>
          </a:p>
          <a:p>
            <a:pPr>
              <a:buFont typeface="Wingdings 2" pitchFamily="18" charset="2"/>
              <a:buNone/>
              <a:defRPr/>
            </a:pPr>
            <a:r>
              <a:rPr lang="ru-RU" dirty="0" smtClean="0"/>
              <a:t>	Путешествуя в мир сказки, школьники могут не только попробовать инсценировать сказки ( вот пример ролевой игры), но и рассказать сказку, иллюстрируя её собственными рисунками. Учащиеся в состоянии самостоятельно изготовить маски и костюмы.</a:t>
            </a:r>
          </a:p>
          <a:p>
            <a:pPr>
              <a:defRPr/>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pPr eaLnBrk="1" hangingPunct="1"/>
            <a:r>
              <a:rPr lang="ru-RU" sz="3200" b="1" smtClean="0">
                <a:solidFill>
                  <a:schemeClr val="tx1"/>
                </a:solidFill>
              </a:rPr>
              <a:t>Городское методическое объединение учителей ИЯ у нас в гостях на мастер-классе</a:t>
            </a:r>
          </a:p>
        </p:txBody>
      </p:sp>
      <p:pic>
        <p:nvPicPr>
          <p:cNvPr id="31748" name="Picture 2" descr="d:\Documents and Settings\Алла\Мои документы\мамина школа\Новая папка (2)\PA270995.JPG"/>
          <p:cNvPicPr>
            <a:picLocks noChangeAspect="1" noChangeArrowheads="1"/>
          </p:cNvPicPr>
          <p:nvPr/>
        </p:nvPicPr>
        <p:blipFill>
          <a:blip r:embed="rId2"/>
          <a:srcRect/>
          <a:stretch>
            <a:fillRect/>
          </a:stretch>
        </p:blipFill>
        <p:spPr bwMode="auto">
          <a:xfrm>
            <a:off x="5357818" y="2071678"/>
            <a:ext cx="3384550" cy="3313113"/>
          </a:xfrm>
          <a:prstGeom prst="rect">
            <a:avLst/>
          </a:prstGeom>
          <a:noFill/>
          <a:ln w="9525">
            <a:noFill/>
            <a:miter lim="800000"/>
            <a:headEnd/>
            <a:tailEnd/>
          </a:ln>
        </p:spPr>
      </p:pic>
      <p:pic>
        <p:nvPicPr>
          <p:cNvPr id="32773" name="Picture 7" descr="d:\Documents and Settings\Алла\Мои документы\мамина школа\Новая папка (2)\PA270992.JPG"/>
          <p:cNvPicPr>
            <a:picLocks noChangeAspect="1" noChangeArrowheads="1"/>
          </p:cNvPicPr>
          <p:nvPr/>
        </p:nvPicPr>
        <p:blipFill>
          <a:blip r:embed="rId3"/>
          <a:srcRect/>
          <a:stretch>
            <a:fillRect/>
          </a:stretch>
        </p:blipFill>
        <p:spPr bwMode="auto">
          <a:xfrm>
            <a:off x="285720" y="3786190"/>
            <a:ext cx="2879725" cy="2781300"/>
          </a:xfrm>
          <a:prstGeom prst="rect">
            <a:avLst/>
          </a:prstGeom>
          <a:noFill/>
          <a:ln w="9525">
            <a:noFill/>
            <a:miter lim="800000"/>
            <a:headEnd/>
            <a:tailEnd/>
          </a:ln>
        </p:spPr>
      </p:pic>
    </p:spTree>
  </p:cSld>
  <p:clrMapOvr>
    <a:masterClrMapping/>
  </p:clrMapOvr>
  <p:transition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75"/>
            <a:ext cx="9144000" cy="1357313"/>
          </a:xfrm>
          <a:blipFill>
            <a:blip r:embed="rId2" cstate="print"/>
            <a:tile tx="0" ty="0" sx="100000" sy="100000" flip="none" algn="tl"/>
          </a:blipFill>
          <a:ln w="28575">
            <a:solidFill>
              <a:srgbClr val="002060"/>
            </a:solidFill>
          </a:ln>
        </p:spPr>
        <p:txBody>
          <a:bodyPr>
            <a:normAutofit/>
          </a:bodyPr>
          <a:lstStyle/>
          <a:p>
            <a:pPr algn="ctr" eaLnBrk="1" fontAlgn="auto" hangingPunct="1">
              <a:spcAft>
                <a:spcPts val="0"/>
              </a:spcAft>
              <a:defRPr/>
            </a:pPr>
            <a:r>
              <a:rPr lang="ru-RU" sz="2800" b="1" dirty="0" smtClean="0">
                <a:solidFill>
                  <a:schemeClr val="tx2">
                    <a:satMod val="130000"/>
                  </a:schemeClr>
                </a:solidFill>
                <a:latin typeface="Times New Roman" pitchFamily="18" charset="0"/>
                <a:cs typeface="Times New Roman" pitchFamily="18" charset="0"/>
              </a:rPr>
              <a:t> </a:t>
            </a:r>
            <a:r>
              <a:rPr lang="ru-RU" sz="2800" b="1" dirty="0" smtClean="0">
                <a:solidFill>
                  <a:srgbClr val="002060"/>
                </a:solidFill>
                <a:latin typeface="Times New Roman" pitchFamily="18" charset="0"/>
                <a:cs typeface="Times New Roman" pitchFamily="18" charset="0"/>
              </a:rPr>
              <a:t>Городской семинар на базе нашей школы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Мировые религии на уроках ИЯ.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Единство слова и веры»</a:t>
            </a:r>
            <a:endParaRPr lang="ru-RU" sz="2800" b="1" dirty="0">
              <a:solidFill>
                <a:srgbClr val="002060"/>
              </a:solidFill>
              <a:latin typeface="Times New Roman" pitchFamily="18" charset="0"/>
              <a:cs typeface="Times New Roman" pitchFamily="18" charset="0"/>
            </a:endParaRPr>
          </a:p>
        </p:txBody>
      </p:sp>
      <p:pic>
        <p:nvPicPr>
          <p:cNvPr id="32774" name="Picture 5"/>
          <p:cNvPicPr>
            <a:picLocks noChangeAspect="1" noChangeArrowheads="1"/>
          </p:cNvPicPr>
          <p:nvPr/>
        </p:nvPicPr>
        <p:blipFill>
          <a:blip r:embed="rId3"/>
          <a:srcRect/>
          <a:stretch>
            <a:fillRect/>
          </a:stretch>
        </p:blipFill>
        <p:spPr bwMode="auto">
          <a:xfrm>
            <a:off x="6357950" y="2143116"/>
            <a:ext cx="2500313" cy="2422525"/>
          </a:xfrm>
          <a:prstGeom prst="rect">
            <a:avLst/>
          </a:prstGeom>
          <a:noFill/>
          <a:ln w="9525">
            <a:noFill/>
            <a:miter lim="800000"/>
            <a:headEnd/>
            <a:tailEnd/>
          </a:ln>
        </p:spPr>
      </p:pic>
      <p:pic>
        <p:nvPicPr>
          <p:cNvPr id="32775" name="Picture 7"/>
          <p:cNvPicPr>
            <a:picLocks noChangeAspect="1" noChangeArrowheads="1"/>
          </p:cNvPicPr>
          <p:nvPr/>
        </p:nvPicPr>
        <p:blipFill>
          <a:blip r:embed="rId4"/>
          <a:srcRect/>
          <a:stretch>
            <a:fillRect/>
          </a:stretch>
        </p:blipFill>
        <p:spPr bwMode="auto">
          <a:xfrm>
            <a:off x="2428875" y="4000500"/>
            <a:ext cx="3714750" cy="2714625"/>
          </a:xfrm>
          <a:prstGeom prst="rect">
            <a:avLst/>
          </a:prstGeom>
          <a:noFill/>
          <a:ln w="9525">
            <a:noFill/>
            <a:miter lim="800000"/>
            <a:headEnd/>
            <a:tailEnd/>
          </a:ln>
        </p:spPr>
      </p:pic>
      <p:pic>
        <p:nvPicPr>
          <p:cNvPr id="32776" name="Picture 8" descr="d:\Documents and Settings\Алла\Мои документы\фото во что верит человек\DSC00851.JPG"/>
          <p:cNvPicPr>
            <a:picLocks noChangeAspect="1" noChangeArrowheads="1"/>
          </p:cNvPicPr>
          <p:nvPr/>
        </p:nvPicPr>
        <p:blipFill>
          <a:blip r:embed="rId5"/>
          <a:srcRect/>
          <a:stretch>
            <a:fillRect/>
          </a:stretch>
        </p:blipFill>
        <p:spPr bwMode="auto">
          <a:xfrm>
            <a:off x="714348" y="1428736"/>
            <a:ext cx="3571875" cy="2500312"/>
          </a:xfrm>
          <a:prstGeom prst="rect">
            <a:avLst/>
          </a:prstGeom>
          <a:noFill/>
          <a:ln w="9525">
            <a:noFill/>
            <a:miter lim="800000"/>
            <a:headEnd/>
            <a:tailEnd/>
          </a:ln>
        </p:spPr>
      </p:pic>
      <p:sp>
        <p:nvSpPr>
          <p:cNvPr id="9" name="Содержимое 8"/>
          <p:cNvSpPr>
            <a:spLocks noGrp="1"/>
          </p:cNvSpPr>
          <p:nvPr>
            <p:ph idx="1"/>
          </p:nvPr>
        </p:nvSpPr>
        <p:spPr/>
        <p:txBody>
          <a:bodyPr/>
          <a:lstStyle/>
          <a:p>
            <a:endParaRPr lang="ru-RU" dirty="0"/>
          </a:p>
        </p:txBody>
      </p:sp>
    </p:spTree>
  </p:cSld>
  <p:clrMapOvr>
    <a:masterClrMapping/>
  </p:clrMapOvr>
  <p:transition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611188" y="274638"/>
            <a:ext cx="8075612" cy="1143000"/>
          </a:xfrm>
          <a:ln w="57150">
            <a:solidFill>
              <a:srgbClr val="C00000"/>
            </a:solidFill>
          </a:ln>
        </p:spPr>
        <p:txBody>
          <a:bodyPr/>
          <a:lstStyle/>
          <a:p>
            <a:r>
              <a:rPr lang="ru-RU" sz="2400" b="1" smtClean="0">
                <a:solidFill>
                  <a:srgbClr val="C00000"/>
                </a:solidFill>
                <a:latin typeface="Times New Roman" pitchFamily="18" charset="0"/>
                <a:cs typeface="Times New Roman" pitchFamily="18" charset="0"/>
              </a:rPr>
              <a:t>     Городской семинар«Мировые религии на уроках иностранного языка. Единство слова и веры."</a:t>
            </a:r>
          </a:p>
        </p:txBody>
      </p:sp>
      <p:sp>
        <p:nvSpPr>
          <p:cNvPr id="3" name="Содержимое 2"/>
          <p:cNvSpPr>
            <a:spLocks noGrp="1"/>
          </p:cNvSpPr>
          <p:nvPr>
            <p:ph idx="1"/>
          </p:nvPr>
        </p:nvSpPr>
        <p:spPr>
          <a:xfrm>
            <a:off x="611188" y="1600200"/>
            <a:ext cx="8075612" cy="4525963"/>
          </a:xfrm>
          <a:ln w="57150">
            <a:solidFill>
              <a:srgbClr val="C00000"/>
            </a:solidFill>
          </a:ln>
        </p:spPr>
        <p:txBody>
          <a:bodyPr>
            <a:normAutofit fontScale="85000" lnSpcReduction="20000"/>
          </a:bodyPr>
          <a:lstStyle/>
          <a:p>
            <a:pPr>
              <a:buFont typeface="Wingdings 2" pitchFamily="18" charset="2"/>
              <a:buNone/>
              <a:defRPr/>
            </a:pPr>
            <a:r>
              <a:rPr lang="ru-RU" dirty="0" smtClean="0">
                <a:latin typeface="Times New Roman" pitchFamily="18" charset="0"/>
                <a:cs typeface="Times New Roman" pitchFamily="18" charset="0"/>
              </a:rPr>
              <a:t>     Каждый человек во что-то верит. Наша вера во многом зависит от нашего характера, мировоззрения и опыта. Огромное количество людей в мире  придерживаются определённой религии. Таким образом , тема «Во что мы верим» (“</a:t>
            </a:r>
            <a:r>
              <a:rPr lang="en-US" dirty="0" smtClean="0">
                <a:latin typeface="Times New Roman" pitchFamily="18" charset="0"/>
                <a:cs typeface="Times New Roman" pitchFamily="18" charset="0"/>
              </a:rPr>
              <a:t>Man the Believer</a:t>
            </a:r>
            <a:r>
              <a:rPr lang="ru-RU" dirty="0" smtClean="0">
                <a:latin typeface="Times New Roman" pitchFamily="18" charset="0"/>
                <a:cs typeface="Times New Roman" pitchFamily="18" charset="0"/>
              </a:rPr>
              <a:t>”) традиционно должна входить в тематику, используемую для обсуждения на уроках английского языка. Понятно, однако, что  обсуждать её совсем не просто, так как она затрагивает глубоко личные сферы человеческой души и характера. Поэтому нам , учителям, нужно быть в высшей степени корректными и осмотрительными , поднимая в классе вопросы как религии, так и  того, во что мы верим или не верим в нашей повседневной жизни. Представляется, что данную тему  легче и правильнее обсуждать в целом, в плане обмена информацией, а не пытаться добиться от учеников откровенности в столь интимном вопросе , как вера. </a:t>
            </a:r>
          </a:p>
          <a:p>
            <a:pPr>
              <a:defRPr/>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476250"/>
            <a:ext cx="8229600" cy="1296988"/>
          </a:xfrm>
          <a:ln w="57150">
            <a:solidFill>
              <a:srgbClr val="C00000"/>
            </a:solidFill>
          </a:ln>
        </p:spPr>
        <p:txBody>
          <a:bodyPr>
            <a:normAutofit fontScale="90000"/>
          </a:bodyPr>
          <a:lstStyle/>
          <a:p>
            <a:pPr marL="484188">
              <a:defRPr/>
            </a:pP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latin typeface="Times New Roman" pitchFamily="18" charset="0"/>
                <a:cs typeface="Times New Roman" pitchFamily="18" charset="0"/>
              </a:rPr>
              <a:t>Святейший  Патриарх:</a:t>
            </a:r>
            <a:br>
              <a:rPr lang="ru-RU" b="1" dirty="0" smtClean="0">
                <a:solidFill>
                  <a:srgbClr val="C00000"/>
                </a:solidFill>
                <a:latin typeface="Times New Roman" pitchFamily="18" charset="0"/>
                <a:cs typeface="Times New Roman" pitchFamily="18" charset="0"/>
              </a:rPr>
            </a:br>
            <a:endParaRPr lang="ru-RU" b="1" i="1" u="sng" dirty="0" smtClean="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916113"/>
            <a:ext cx="8229600" cy="4608512"/>
          </a:xfrm>
          <a:ln w="76200">
            <a:solidFill>
              <a:srgbClr val="C00000"/>
            </a:solidFill>
          </a:ln>
        </p:spPr>
        <p:txBody>
          <a:bodyPr rtlCol="0">
            <a:normAutofit fontScale="47500" lnSpcReduction="20000"/>
          </a:bodyPr>
          <a:lstStyle/>
          <a:p>
            <a:pPr marL="448056" indent="-384048" eaLnBrk="1" fontAlgn="auto" hangingPunct="1">
              <a:spcAft>
                <a:spcPts val="0"/>
              </a:spcAft>
              <a:buFont typeface="Wingdings 2"/>
              <a:buNone/>
              <a:defRPr/>
            </a:pPr>
            <a:r>
              <a:rPr lang="ru-RU" b="1" dirty="0" smtClean="0">
                <a:solidFill>
                  <a:schemeClr val="accent1">
                    <a:lumMod val="60000"/>
                    <a:lumOff val="40000"/>
                  </a:schemeClr>
                </a:solidFill>
              </a:rPr>
              <a:t>	</a:t>
            </a:r>
          </a:p>
          <a:p>
            <a:pPr marL="448056" indent="-384048" eaLnBrk="1" fontAlgn="auto" hangingPunct="1">
              <a:spcAft>
                <a:spcPts val="0"/>
              </a:spcAft>
              <a:buFont typeface="Wingdings 2"/>
              <a:buNone/>
              <a:defRPr/>
            </a:pPr>
            <a:r>
              <a:rPr lang="ru-RU" sz="6700" b="1" dirty="0" smtClean="0">
                <a:solidFill>
                  <a:srgbClr val="C00000"/>
                </a:solidFill>
              </a:rPr>
              <a:t>	</a:t>
            </a:r>
            <a:endParaRPr lang="ru-RU" sz="6700" b="1" dirty="0" smtClean="0"/>
          </a:p>
          <a:p>
            <a:pPr marL="448056" indent="-384048" eaLnBrk="1" fontAlgn="auto" hangingPunct="1">
              <a:spcAft>
                <a:spcPts val="0"/>
              </a:spcAft>
              <a:buFont typeface="Wingdings 2"/>
              <a:buNone/>
              <a:defRPr/>
            </a:pPr>
            <a:r>
              <a:rPr lang="ru-RU" sz="5100" dirty="0" smtClean="0"/>
              <a:t>	</a:t>
            </a:r>
            <a:r>
              <a:rPr lang="ru-RU" sz="5100" dirty="0" smtClean="0">
                <a:latin typeface="Times New Roman" pitchFamily="18" charset="0"/>
                <a:cs typeface="Times New Roman" pitchFamily="18" charset="0"/>
              </a:rPr>
              <a:t>«Судьба России, ее будущее — в руках </a:t>
            </a:r>
          </a:p>
          <a:p>
            <a:pPr marL="448056" indent="-384048" eaLnBrk="1" fontAlgn="auto" hangingPunct="1">
              <a:spcAft>
                <a:spcPts val="0"/>
              </a:spcAft>
              <a:buFont typeface="Wingdings 2"/>
              <a:buNone/>
              <a:defRPr/>
            </a:pPr>
            <a:r>
              <a:rPr lang="ru-RU" sz="5100" dirty="0" smtClean="0">
                <a:latin typeface="Times New Roman" pitchFamily="18" charset="0"/>
                <a:cs typeface="Times New Roman" pitchFamily="18" charset="0"/>
              </a:rPr>
              <a:t>	педагогов, воспитателей, учителей. Нам нужно увидеть и понять: школа станет мертвенной, а труд ее безотрадным, если она будет передавать некую сумму знаний. Нет, и не может быть школы без воспитания, без стремления помочь ребенку стать личностью нравственной, самостоятельной, одухотворенной, способной отдавать себя другим людям, народу, Отечеству».</a:t>
            </a:r>
            <a:br>
              <a:rPr lang="ru-RU" sz="5100" dirty="0" smtClean="0">
                <a:latin typeface="Times New Roman" pitchFamily="18" charset="0"/>
                <a:cs typeface="Times New Roman" pitchFamily="18" charset="0"/>
              </a:rPr>
            </a:br>
            <a:r>
              <a:rPr lang="ru-RU" sz="5100" dirty="0" smtClean="0">
                <a:latin typeface="Times New Roman" pitchFamily="18" charset="0"/>
                <a:cs typeface="Times New Roman" pitchFamily="18" charset="0"/>
              </a:rPr>
              <a:t> </a:t>
            </a:r>
            <a:r>
              <a:rPr lang="ru-RU" b="1" dirty="0" smtClean="0"/>
              <a:t/>
            </a:r>
            <a:br>
              <a:rPr lang="ru-RU" b="1" dirty="0" smtClean="0"/>
            </a:b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0"/>
            <a:ext cx="7354888" cy="2019300"/>
          </a:xfrm>
          <a:ln w="57150">
            <a:solidFill>
              <a:srgbClr val="C00000"/>
            </a:solidFill>
          </a:ln>
        </p:spPr>
        <p:txBody>
          <a:bodyPr>
            <a:normAutofit fontScale="90000"/>
          </a:bodyPr>
          <a:lstStyle/>
          <a:p>
            <a:pPr>
              <a:defRPr/>
            </a:pPr>
            <a:r>
              <a:rPr lang="ru-RU" sz="2700" b="1" u="sng" dirty="0" smtClean="0"/>
              <a:t/>
            </a:r>
            <a:br>
              <a:rPr lang="ru-RU" sz="2700" b="1" u="sng" dirty="0" smtClean="0"/>
            </a:br>
            <a:r>
              <a:rPr lang="ru-RU" sz="2700" b="1" u="sng" dirty="0" smtClean="0"/>
              <a:t/>
            </a:r>
            <a:br>
              <a:rPr lang="ru-RU" sz="2700" b="1" u="sng" dirty="0" smtClean="0"/>
            </a:br>
            <a:r>
              <a:rPr lang="ru-RU" sz="2700" b="1" u="sng" dirty="0" smtClean="0"/>
              <a:t/>
            </a:r>
            <a:br>
              <a:rPr lang="ru-RU" sz="2700" b="1" u="sng" dirty="0" smtClean="0"/>
            </a:br>
            <a:r>
              <a:rPr lang="ru-RU" sz="2700" dirty="0" smtClean="0"/>
              <a:t>    </a:t>
            </a:r>
            <a:r>
              <a:rPr lang="ru-RU" sz="2700" b="1" dirty="0" smtClean="0">
                <a:solidFill>
                  <a:schemeClr val="tx1"/>
                </a:solidFill>
                <a:latin typeface="Times New Roman" pitchFamily="18" charset="0"/>
                <a:cs typeface="Times New Roman" pitchFamily="18" charset="0"/>
              </a:rPr>
              <a:t>Тема:</a:t>
            </a:r>
            <a:r>
              <a:rPr lang="ru-RU" sz="2700" dirty="0" smtClean="0">
                <a:solidFill>
                  <a:schemeClr val="tx1"/>
                </a:solidFill>
                <a:latin typeface="Times New Roman" pitchFamily="18" charset="0"/>
                <a:cs typeface="Times New Roman" pitchFamily="18" charset="0"/>
              </a:rPr>
              <a:t> </a:t>
            </a:r>
            <a:r>
              <a:rPr lang="ru-RU" sz="2700" b="1" i="1" dirty="0" smtClean="0">
                <a:solidFill>
                  <a:schemeClr val="tx1"/>
                </a:solidFill>
                <a:latin typeface="Times New Roman" pitchFamily="18" charset="0"/>
                <a:cs typeface="Times New Roman" pitchFamily="18" charset="0"/>
              </a:rPr>
              <a:t>« Мировые религии на уроках иностранного    		языка.  Единство слова и веры».</a:t>
            </a:r>
            <a:r>
              <a:rPr lang="ru-RU" sz="2700" dirty="0" smtClean="0">
                <a:solidFill>
                  <a:schemeClr val="tx1"/>
                </a:solidFill>
                <a:latin typeface="Times New Roman" pitchFamily="18" charset="0"/>
                <a:cs typeface="Times New Roman" pitchFamily="18" charset="0"/>
              </a:rPr>
              <a:t/>
            </a:r>
            <a:br>
              <a:rPr lang="ru-RU" sz="2700" dirty="0" smtClean="0">
                <a:solidFill>
                  <a:schemeClr val="tx1"/>
                </a:solidFill>
                <a:latin typeface="Times New Roman" pitchFamily="18" charset="0"/>
                <a:cs typeface="Times New Roman" pitchFamily="18" charset="0"/>
              </a:rPr>
            </a:br>
            <a:r>
              <a:rPr lang="ru-RU" sz="2700" b="1" i="1" dirty="0" smtClean="0">
                <a:solidFill>
                  <a:schemeClr val="tx1"/>
                </a:solidFill>
                <a:latin typeface="Times New Roman" pitchFamily="18" charset="0"/>
                <a:cs typeface="Times New Roman" pitchFamily="18" charset="0"/>
              </a:rPr>
              <a:t> </a:t>
            </a:r>
            <a:r>
              <a:rPr lang="ru-RU" dirty="0" smtClean="0">
                <a:solidFill>
                  <a:schemeClr val="tx1"/>
                </a:solidFill>
              </a:rPr>
              <a:t/>
            </a:r>
            <a:br>
              <a:rPr lang="ru-RU" dirty="0" smtClean="0">
                <a:solidFill>
                  <a:schemeClr val="tx1"/>
                </a:solidFill>
              </a:rPr>
            </a:br>
            <a:endParaRPr lang="ru-RU" dirty="0">
              <a:solidFill>
                <a:schemeClr val="tx1"/>
              </a:solidFill>
            </a:endParaRPr>
          </a:p>
        </p:txBody>
      </p:sp>
      <p:pic>
        <p:nvPicPr>
          <p:cNvPr id="36867" name="Picture 2"/>
          <p:cNvPicPr>
            <a:picLocks noGrp="1" noChangeAspect="1" noChangeArrowheads="1"/>
          </p:cNvPicPr>
          <p:nvPr>
            <p:ph idx="1"/>
          </p:nvPr>
        </p:nvPicPr>
        <p:blipFill>
          <a:blip r:embed="rId2"/>
          <a:srcRect/>
          <a:stretch>
            <a:fillRect/>
          </a:stretch>
        </p:blipFill>
        <p:spPr>
          <a:xfrm>
            <a:off x="1547813" y="2060575"/>
            <a:ext cx="6034087" cy="4525963"/>
          </a:xfrm>
          <a:ln w="57150">
            <a:solidFill>
              <a:srgbClr val="C0000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endParaRPr lang="ru-RU" smtClean="0"/>
          </a:p>
        </p:txBody>
      </p:sp>
      <p:pic>
        <p:nvPicPr>
          <p:cNvPr id="4" name="Picture 3" descr="cmweagle"/>
          <p:cNvPicPr>
            <a:picLocks noGrp="1" noChangeAspect="1" noChangeArrowheads="1"/>
          </p:cNvPicPr>
          <p:nvPr>
            <p:ph idx="1"/>
          </p:nvPr>
        </p:nvPicPr>
        <p:blipFill>
          <a:blip r:embed="rId2"/>
          <a:srcRect/>
          <a:stretch>
            <a:fillRect/>
          </a:stretch>
        </p:blipFill>
        <p:spPr>
          <a:xfrm>
            <a:off x="4067175" y="981075"/>
            <a:ext cx="762000" cy="809625"/>
          </a:xfrm>
        </p:spPr>
      </p:pic>
      <p:sp>
        <p:nvSpPr>
          <p:cNvPr id="37892" name="Прямоугольник 4"/>
          <p:cNvSpPr>
            <a:spLocks noChangeArrowheads="1"/>
          </p:cNvSpPr>
          <p:nvPr/>
        </p:nvSpPr>
        <p:spPr bwMode="auto">
          <a:xfrm>
            <a:off x="539750" y="2413000"/>
            <a:ext cx="8135938" cy="4678363"/>
          </a:xfrm>
          <a:prstGeom prst="rect">
            <a:avLst/>
          </a:prstGeom>
          <a:noFill/>
          <a:ln w="9525">
            <a:noFill/>
            <a:miter lim="800000"/>
            <a:headEnd/>
            <a:tailEnd/>
          </a:ln>
        </p:spPr>
        <p:txBody>
          <a:bodyPr>
            <a:spAutoFit/>
          </a:bodyPr>
          <a:lstStyle/>
          <a:p>
            <a:r>
              <a:rPr lang="ru-RU" sz="4000" b="1" i="1">
                <a:solidFill>
                  <a:srgbClr val="C00000"/>
                </a:solidFill>
                <a:latin typeface="Times New Roman" pitchFamily="18" charset="0"/>
                <a:cs typeface="Times New Roman" pitchFamily="18" charset="0"/>
              </a:rPr>
              <a:t>Мастер-класс учителя английского языка, учителя высшей квалификационной категории</a:t>
            </a:r>
            <a:br>
              <a:rPr lang="ru-RU" sz="4000" b="1" i="1">
                <a:solidFill>
                  <a:srgbClr val="C00000"/>
                </a:solidFill>
                <a:latin typeface="Times New Roman" pitchFamily="18" charset="0"/>
                <a:cs typeface="Times New Roman" pitchFamily="18" charset="0"/>
              </a:rPr>
            </a:br>
            <a:r>
              <a:rPr lang="ru-RU" sz="4000" b="1" i="1">
                <a:solidFill>
                  <a:srgbClr val="C00000"/>
                </a:solidFill>
                <a:latin typeface="Times New Roman" pitchFamily="18" charset="0"/>
                <a:cs typeface="Times New Roman" pitchFamily="18" charset="0"/>
              </a:rPr>
              <a:t>Линёвой О.П.</a:t>
            </a:r>
            <a:br>
              <a:rPr lang="ru-RU" sz="4000" b="1" i="1">
                <a:solidFill>
                  <a:srgbClr val="C00000"/>
                </a:solidFill>
                <a:latin typeface="Times New Roman" pitchFamily="18" charset="0"/>
                <a:cs typeface="Times New Roman" pitchFamily="18" charset="0"/>
              </a:rPr>
            </a:br>
            <a:r>
              <a:rPr lang="ru-RU" sz="4000" b="1" i="1">
                <a:solidFill>
                  <a:srgbClr val="C00000"/>
                </a:solidFill>
                <a:latin typeface="Times New Roman" pitchFamily="18" charset="0"/>
                <a:cs typeface="Times New Roman" pitchFamily="18" charset="0"/>
              </a:rPr>
              <a:t>Тема </a:t>
            </a:r>
            <a:r>
              <a:rPr lang="en-US" sz="4000" b="1" i="1">
                <a:solidFill>
                  <a:srgbClr val="C00000"/>
                </a:solidFill>
                <a:latin typeface="Times New Roman" pitchFamily="18" charset="0"/>
                <a:cs typeface="Times New Roman" pitchFamily="18" charset="0"/>
              </a:rPr>
              <a:t>“Man The Believer” </a:t>
            </a:r>
            <a:r>
              <a:rPr lang="ru-RU" sz="4000" b="1" i="1">
                <a:solidFill>
                  <a:srgbClr val="C00000"/>
                </a:solidFill>
                <a:latin typeface="Times New Roman" pitchFamily="18" charset="0"/>
                <a:cs typeface="Times New Roman" pitchFamily="18" charset="0"/>
              </a:rPr>
              <a:t> на уроках английского языка</a:t>
            </a:r>
            <a:r>
              <a:rPr lang="ru-RU" i="1">
                <a:solidFill>
                  <a:srgbClr val="C00000"/>
                </a:solidFill>
                <a:latin typeface="Times New Roman" pitchFamily="18" charset="0"/>
                <a:cs typeface="Times New Roman" pitchFamily="18" charset="0"/>
              </a:rPr>
              <a:t/>
            </a:r>
            <a:br>
              <a:rPr lang="ru-RU" i="1">
                <a:solidFill>
                  <a:srgbClr val="C00000"/>
                </a:solidFill>
                <a:latin typeface="Times New Roman" pitchFamily="18" charset="0"/>
                <a:cs typeface="Times New Roman" pitchFamily="18" charset="0"/>
              </a:rPr>
            </a:b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755650" y="115888"/>
            <a:ext cx="7993063" cy="1368425"/>
          </a:xfrm>
          <a:ln w="57150">
            <a:solidFill>
              <a:srgbClr val="C00000"/>
            </a:solidFill>
          </a:ln>
        </p:spPr>
        <p:txBody>
          <a:bodyPr>
            <a:normAutofit fontScale="90000"/>
          </a:bodyPr>
          <a:lstStyle/>
          <a:p>
            <a:pPr>
              <a:defRPr/>
            </a:pPr>
            <a:r>
              <a:rPr lang="ru-RU" sz="2400" b="1" i="1" dirty="0" smtClean="0">
                <a:solidFill>
                  <a:srgbClr val="C00000"/>
                </a:solidFill>
                <a:latin typeface="Times New Roman" pitchFamily="18" charset="0"/>
                <a:cs typeface="Times New Roman" pitchFamily="18" charset="0"/>
              </a:rPr>
              <a:t>Председатель попечительского совета целевой комплексной программы «Духовно-нравственная культура подрастающего поколения» Светлана Медведева:</a:t>
            </a:r>
            <a:r>
              <a:rPr lang="ru-RU" sz="2400" b="1" dirty="0" smtClean="0">
                <a:solidFill>
                  <a:srgbClr val="C00000"/>
                </a:solidFill>
                <a:latin typeface="Times New Roman" pitchFamily="18" charset="0"/>
                <a:cs typeface="Times New Roman" pitchFamily="18" charset="0"/>
              </a:rPr>
              <a:t/>
            </a:r>
            <a:br>
              <a:rPr lang="ru-RU" sz="2400" b="1" dirty="0" smtClean="0">
                <a:solidFill>
                  <a:srgbClr val="C00000"/>
                </a:solidFill>
                <a:latin typeface="Times New Roman" pitchFamily="18" charset="0"/>
                <a:cs typeface="Times New Roman" pitchFamily="18" charset="0"/>
              </a:rPr>
            </a:br>
            <a:endParaRPr lang="ru-RU" sz="2400" b="1" dirty="0" smtClean="0">
              <a:solidFill>
                <a:srgbClr val="C00000"/>
              </a:solidFill>
              <a:latin typeface="Times New Roman" pitchFamily="18" charset="0"/>
              <a:cs typeface="Times New Roman" pitchFamily="18" charset="0"/>
            </a:endParaRPr>
          </a:p>
        </p:txBody>
      </p:sp>
      <p:sp>
        <p:nvSpPr>
          <p:cNvPr id="38915" name="Содержимое 2"/>
          <p:cNvSpPr>
            <a:spLocks noGrp="1"/>
          </p:cNvSpPr>
          <p:nvPr>
            <p:ph idx="1"/>
          </p:nvPr>
        </p:nvSpPr>
        <p:spPr>
          <a:xfrm>
            <a:off x="755650" y="1600200"/>
            <a:ext cx="7931150" cy="4525963"/>
          </a:xfrm>
          <a:ln w="76200">
            <a:solidFill>
              <a:srgbClr val="C00000"/>
            </a:solidFill>
          </a:ln>
        </p:spPr>
        <p:txBody>
          <a:bodyPr/>
          <a:lstStyle/>
          <a:p>
            <a:pPr>
              <a:buFont typeface="Wingdings 2" pitchFamily="18" charset="2"/>
              <a:buNone/>
            </a:pPr>
            <a:r>
              <a:rPr lang="ru-RU" sz="2400" i="1" smtClean="0">
                <a:latin typeface="Times New Roman" pitchFamily="18" charset="0"/>
                <a:cs typeface="Times New Roman" pitchFamily="18" charset="0"/>
              </a:rPr>
              <a:t>    «</a:t>
            </a:r>
            <a:r>
              <a:rPr lang="ru-RU" sz="2400" smtClean="0">
                <a:latin typeface="Times New Roman" pitchFamily="18" charset="0"/>
                <a:cs typeface="Times New Roman" pitchFamily="18" charset="0"/>
              </a:rPr>
              <a:t>Сегодня, в эпоху глобальных изменений, происходящих в нашем сложном взаимозависимом мире, очень важно воспитывать у молодёжи любовь и уважение к родной культуре, ответственное отношение к историческому наследию своей страны. Эта задача требует деятельного участия всех заинтересованных кругов общества: государственных структур, деловых кругов, религиозных и общественных объединений, и, конечно, учебных заведений. Только так, совместными усилиями, мы сможем сохранить наши национальные традиции, обеспечить непрерывную передачу богатейшего историко-духовного опыта от поколения к поколению».</a:t>
            </a:r>
          </a:p>
          <a:p>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0" y="-458788"/>
            <a:ext cx="9144000" cy="1655763"/>
          </a:xfrm>
          <a:solidFill>
            <a:schemeClr val="bg1"/>
          </a:solidFill>
          <a:ln w="57150">
            <a:solidFill>
              <a:srgbClr val="C00000"/>
            </a:solidFill>
          </a:ln>
        </p:spPr>
        <p:txBody>
          <a:bodyPr/>
          <a:lstStyle/>
          <a:p>
            <a:pPr algn="ctr"/>
            <a:r>
              <a:rPr lang="ru-RU" sz="4000" i="1" smtClean="0">
                <a:solidFill>
                  <a:srgbClr val="FF0000"/>
                </a:solidFill>
              </a:rPr>
              <a:t>   </a:t>
            </a:r>
            <a:r>
              <a:rPr lang="ru-RU" sz="3600" b="1" i="1" smtClean="0">
                <a:solidFill>
                  <a:srgbClr val="FF0000"/>
                </a:solidFill>
              </a:rPr>
              <a:t>Тема </a:t>
            </a:r>
            <a:r>
              <a:rPr lang="en-US" sz="3600" b="1" i="1" smtClean="0">
                <a:solidFill>
                  <a:srgbClr val="FF0000"/>
                </a:solidFill>
              </a:rPr>
              <a:t>“Man The Believer” </a:t>
            </a:r>
            <a:r>
              <a:rPr lang="ru-RU" sz="3600" b="1" i="1" smtClean="0">
                <a:solidFill>
                  <a:srgbClr val="FF0000"/>
                </a:solidFill>
              </a:rPr>
              <a:t> на уроках                                      английского языка</a:t>
            </a:r>
            <a:endParaRPr lang="ru-RU" sz="3600" b="1" smtClean="0"/>
          </a:p>
        </p:txBody>
      </p:sp>
      <p:sp>
        <p:nvSpPr>
          <p:cNvPr id="39939" name="Содержимое 2"/>
          <p:cNvSpPr>
            <a:spLocks noGrp="1"/>
          </p:cNvSpPr>
          <p:nvPr>
            <p:ph idx="1"/>
          </p:nvPr>
        </p:nvSpPr>
        <p:spPr>
          <a:xfrm>
            <a:off x="0" y="1196975"/>
            <a:ext cx="9144000" cy="5549900"/>
          </a:xfrm>
          <a:ln w="57150">
            <a:solidFill>
              <a:srgbClr val="C00000"/>
            </a:solidFill>
          </a:ln>
        </p:spPr>
        <p:txBody>
          <a:bodyPr/>
          <a:lstStyle/>
          <a:p>
            <a:pPr>
              <a:buFont typeface="Wingdings 2" pitchFamily="18" charset="2"/>
              <a:buNone/>
            </a:pPr>
            <a:r>
              <a:rPr lang="ru-RU" sz="2000" smtClean="0"/>
              <a:t>     </a:t>
            </a:r>
          </a:p>
          <a:p>
            <a:pPr>
              <a:buFont typeface="Wingdings 2" pitchFamily="18" charset="2"/>
              <a:buNone/>
            </a:pPr>
            <a:endParaRPr lang="ru-RU" sz="2000" smtClean="0"/>
          </a:p>
          <a:p>
            <a:pPr>
              <a:buFont typeface="Wingdings 2" pitchFamily="18" charset="2"/>
              <a:buNone/>
            </a:pPr>
            <a:r>
              <a:rPr lang="ru-RU" sz="2000" smtClean="0"/>
              <a:t>	 Анализируя данный мастер-класс можно с уверенностью сказать, что Ольга Петровна старается  проводить свои уроки так, чтобы её дети и она  в процессе обучения получали наслаждение , и думается, это нормальное состояние души каждого учителя. </a:t>
            </a:r>
          </a:p>
          <a:p>
            <a:pPr>
              <a:buFont typeface="Wingdings 2" pitchFamily="18" charset="2"/>
              <a:buNone/>
            </a:pPr>
            <a:r>
              <a:rPr lang="ru-RU" sz="2000" smtClean="0"/>
              <a:t>      Совокупность оригинальных, </a:t>
            </a:r>
          </a:p>
          <a:p>
            <a:pPr>
              <a:buFont typeface="Wingdings 2" pitchFamily="18" charset="2"/>
              <a:buNone/>
            </a:pPr>
            <a:r>
              <a:rPr lang="ru-RU" sz="2000" smtClean="0"/>
              <a:t>      неординарных обучающих действий </a:t>
            </a:r>
          </a:p>
          <a:p>
            <a:pPr>
              <a:buFont typeface="Wingdings 2" pitchFamily="18" charset="2"/>
              <a:buNone/>
            </a:pPr>
            <a:r>
              <a:rPr lang="ru-RU" sz="2000" smtClean="0"/>
              <a:t>      и свой педагогический опыт </a:t>
            </a:r>
          </a:p>
          <a:p>
            <a:pPr>
              <a:buFont typeface="Wingdings 2" pitchFamily="18" charset="2"/>
              <a:buNone/>
            </a:pPr>
            <a:r>
              <a:rPr lang="ru-RU" sz="2000" smtClean="0"/>
              <a:t>      она  постаралась  передать учителям </a:t>
            </a:r>
          </a:p>
          <a:p>
            <a:pPr>
              <a:buFont typeface="Wingdings 2" pitchFamily="18" charset="2"/>
              <a:buNone/>
            </a:pPr>
            <a:r>
              <a:rPr lang="ru-RU" sz="2000" smtClean="0"/>
              <a:t>      города, присутствующим </a:t>
            </a:r>
          </a:p>
          <a:p>
            <a:pPr>
              <a:buFont typeface="Wingdings 2" pitchFamily="18" charset="2"/>
              <a:buNone/>
            </a:pPr>
            <a:r>
              <a:rPr lang="ru-RU" sz="2000" smtClean="0"/>
              <a:t>      на данном мастер-классе.</a:t>
            </a:r>
          </a:p>
          <a:p>
            <a:endParaRPr lang="ru-RU"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ln w="38100">
            <a:solidFill>
              <a:srgbClr val="C00000"/>
            </a:solidFill>
          </a:ln>
        </p:spPr>
        <p:txBody>
          <a:bodyPr/>
          <a:lstStyle/>
          <a:p>
            <a:pPr algn="ctr"/>
            <a:r>
              <a:rPr lang="ru-RU" sz="4000" b="1" smtClean="0">
                <a:solidFill>
                  <a:srgbClr val="C00000"/>
                </a:solidFill>
                <a:latin typeface="Times New Roman" pitchFamily="18" charset="0"/>
                <a:cs typeface="Times New Roman" pitchFamily="18" charset="0"/>
              </a:rPr>
              <a:t>Научное общество учащихся</a:t>
            </a:r>
          </a:p>
        </p:txBody>
      </p:sp>
      <p:sp>
        <p:nvSpPr>
          <p:cNvPr id="40963" name="Содержимое 2"/>
          <p:cNvSpPr>
            <a:spLocks noGrp="1"/>
          </p:cNvSpPr>
          <p:nvPr>
            <p:ph idx="1"/>
          </p:nvPr>
        </p:nvSpPr>
        <p:spPr>
          <a:ln w="57150">
            <a:solidFill>
              <a:srgbClr val="C00000"/>
            </a:solidFill>
          </a:ln>
        </p:spPr>
        <p:txBody>
          <a:bodyPr/>
          <a:lstStyle/>
          <a:p>
            <a:pPr>
              <a:buFont typeface="Wingdings 2" pitchFamily="18" charset="2"/>
              <a:buNone/>
            </a:pPr>
            <a:r>
              <a:rPr lang="ru-RU" sz="1400" smtClean="0">
                <a:latin typeface="Times New Roman" pitchFamily="18" charset="0"/>
                <a:cs typeface="Times New Roman" pitchFamily="18" charset="0"/>
              </a:rPr>
              <a:t>        Два года назад в нашей школе было создано научное общество учащихся, членами которого являются учащиеся 7-10 классов. В копилке НОУ дипломы, сертификаты победителей и лауреатов различных интеллектуальных конкурсов, конференций. Исследовательская работа «Происхождение английских и осетинских фамилий» учениц 10 класса Батищевой Любови и Чулковой Ларисы</a:t>
            </a:r>
          </a:p>
          <a:p>
            <a:pPr>
              <a:buFont typeface="Wingdings 2" pitchFamily="18" charset="2"/>
              <a:buNone/>
            </a:pPr>
            <a:r>
              <a:rPr lang="ru-RU" sz="1400" smtClean="0">
                <a:latin typeface="Times New Roman" pitchFamily="18" charset="0"/>
                <a:cs typeface="Times New Roman" pitchFamily="18" charset="0"/>
              </a:rPr>
              <a:t>       ( научный руководитель – Панасюк О.А.) прошла отборочный тур Всероссийской конференции </a:t>
            </a:r>
          </a:p>
          <a:p>
            <a:pPr>
              <a:buFont typeface="Wingdings 2" pitchFamily="18" charset="2"/>
              <a:buNone/>
            </a:pPr>
            <a:r>
              <a:rPr lang="ru-RU" sz="1400" smtClean="0">
                <a:latin typeface="Times New Roman" pitchFamily="18" charset="0"/>
                <a:cs typeface="Times New Roman" pitchFamily="18" charset="0"/>
              </a:rPr>
              <a:t>	« Открытие», была успешно защищена нашими ученицами в ходе работы тематических секций конференции в Ярославле. Научный руководитель и учащиеся были награждены дипломами и сертификатами.</a:t>
            </a:r>
          </a:p>
          <a:p>
            <a:pPr>
              <a:buFont typeface="Wingdings 2" pitchFamily="18" charset="2"/>
              <a:buNone/>
            </a:pPr>
            <a:r>
              <a:rPr lang="ru-RU" sz="1400" smtClean="0">
                <a:latin typeface="Times New Roman" pitchFamily="18" charset="0"/>
                <a:cs typeface="Times New Roman" pitchFamily="18" charset="0"/>
              </a:rPr>
              <a:t>       Научно – исследовательская работа  «</a:t>
            </a:r>
            <a:r>
              <a:rPr lang="ru-RU" sz="1400" smtClean="0"/>
              <a:t>Сравнительная характеристика русских и английских   сказок» учениц 10 класса Бабенковой Ксении и  Потеряхиной Ангелины</a:t>
            </a:r>
            <a:r>
              <a:rPr lang="ru-RU" sz="1400" smtClean="0">
                <a:latin typeface="Times New Roman" pitchFamily="18" charset="0"/>
                <a:cs typeface="Times New Roman" pitchFamily="18" charset="0"/>
              </a:rPr>
              <a:t> ( научный руководитель – Линёва О.П.) была отослана на  </a:t>
            </a:r>
            <a:r>
              <a:rPr lang="ru-RU" sz="1400" smtClean="0"/>
              <a:t>региональную научно-практическую конференцию « В науку первые шаги». </a:t>
            </a:r>
            <a:r>
              <a:rPr lang="ru-RU" sz="1400" smtClean="0">
                <a:latin typeface="Times New Roman" pitchFamily="18" charset="0"/>
                <a:cs typeface="Times New Roman" pitchFamily="18" charset="0"/>
              </a:rPr>
              <a:t> </a:t>
            </a:r>
            <a:r>
              <a:rPr lang="ru-RU" sz="1400" smtClean="0"/>
              <a:t>Выбор темы и материала исследования  вызваны актуальностью изучения  особенностей, традиций народов мира в связи с важностью проблемы межкультурного диалога в современной жизни, а также малоизученностью этой  проблемы, как в отечественной, так и зарубежной культурологии. </a:t>
            </a:r>
          </a:p>
          <a:p>
            <a:pPr>
              <a:buFont typeface="Wingdings 2" pitchFamily="18" charset="2"/>
              <a:buNone/>
            </a:pPr>
            <a:endParaRPr lang="ru-RU" sz="1400" smtClean="0">
              <a:latin typeface="Times New Roman" pitchFamily="18" charset="0"/>
              <a:cs typeface="Times New Roman" pitchFamily="18" charset="0"/>
            </a:endParaRPr>
          </a:p>
          <a:p>
            <a:pPr>
              <a:buFont typeface="Wingdings 2" pitchFamily="18" charset="2"/>
              <a:buNone/>
            </a:pPr>
            <a:r>
              <a:rPr lang="ru-RU" sz="140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idx="1"/>
          </p:nvPr>
        </p:nvSpPr>
        <p:spPr>
          <a:xfrm>
            <a:off x="214313" y="1285875"/>
            <a:ext cx="8786812" cy="5286375"/>
          </a:xfrm>
          <a:blipFill dpi="0" rotWithShape="1">
            <a:blip r:embed="rId2"/>
            <a:srcRect/>
            <a:tile tx="0" ty="0" sx="100000" sy="100000" flip="none" algn="tl"/>
          </a:blipFill>
          <a:ln w="76200">
            <a:solidFill>
              <a:srgbClr val="002060"/>
            </a:solidFill>
          </a:ln>
        </p:spPr>
        <p:txBody>
          <a:bodyPr/>
          <a:lstStyle/>
          <a:p>
            <a:pPr marL="447675" indent="-382588" algn="ctr" eaLnBrk="1" hangingPunct="1">
              <a:buFont typeface="Wingdings 2" pitchFamily="18" charset="2"/>
              <a:buNone/>
            </a:pPr>
            <a:r>
              <a:rPr lang="ru-RU" sz="2400" b="1" smtClean="0"/>
              <a:t>       </a:t>
            </a:r>
            <a:r>
              <a:rPr lang="ru-RU" sz="2800" b="1" smtClean="0">
                <a:solidFill>
                  <a:srgbClr val="002060"/>
                </a:solidFill>
                <a:latin typeface="Times New Roman" pitchFamily="18" charset="0"/>
                <a:cs typeface="Times New Roman" pitchFamily="18" charset="0"/>
              </a:rPr>
              <a:t>Для работы есть мотив-это дружный коллектив</a:t>
            </a:r>
          </a:p>
          <a:p>
            <a:pPr marL="447675" indent="-382588" algn="ctr" eaLnBrk="1" hangingPunct="1">
              <a:buFont typeface="Wingdings 2" pitchFamily="18" charset="2"/>
              <a:buNone/>
            </a:pPr>
            <a:r>
              <a:rPr lang="ru-RU" sz="2800" b="1" smtClean="0">
                <a:solidFill>
                  <a:srgbClr val="002060"/>
                </a:solidFill>
                <a:latin typeface="Times New Roman" pitchFamily="18" charset="0"/>
                <a:cs typeface="Times New Roman" pitchFamily="18" charset="0"/>
              </a:rPr>
              <a:t>И на отдых, и на труд сообща они идут.</a:t>
            </a:r>
          </a:p>
          <a:p>
            <a:pPr marL="447675" indent="-382588" algn="ctr" eaLnBrk="1" hangingPunct="1">
              <a:buFont typeface="Wingdings 2" pitchFamily="18" charset="2"/>
              <a:buNone/>
            </a:pPr>
            <a:r>
              <a:rPr lang="ru-RU" sz="2800" b="1" smtClean="0">
                <a:solidFill>
                  <a:srgbClr val="002060"/>
                </a:solidFill>
                <a:latin typeface="Times New Roman" pitchFamily="18" charset="0"/>
                <a:cs typeface="Times New Roman" pitchFamily="18" charset="0"/>
              </a:rPr>
              <a:t>А когда бывает туго , помогаем все друг другу.</a:t>
            </a:r>
          </a:p>
          <a:p>
            <a:pPr marL="447675" indent="-382588" algn="ctr" eaLnBrk="1" hangingPunct="1">
              <a:buFont typeface="Wingdings 2" pitchFamily="18" charset="2"/>
              <a:buNone/>
            </a:pPr>
            <a:r>
              <a:rPr lang="ru-RU" sz="2800" b="1" smtClean="0">
                <a:solidFill>
                  <a:srgbClr val="002060"/>
                </a:solidFill>
                <a:latin typeface="Times New Roman" pitchFamily="18" charset="0"/>
                <a:cs typeface="Times New Roman" pitchFamily="18" charset="0"/>
              </a:rPr>
              <a:t>Научить детей суметь иностранным овладеть</a:t>
            </a:r>
          </a:p>
          <a:p>
            <a:pPr marL="447675" indent="-382588" algn="ctr" eaLnBrk="1" hangingPunct="1">
              <a:buFont typeface="Wingdings 2" pitchFamily="18" charset="2"/>
              <a:buNone/>
            </a:pPr>
            <a:r>
              <a:rPr lang="ru-RU" sz="2800" b="1" smtClean="0">
                <a:solidFill>
                  <a:srgbClr val="002060"/>
                </a:solidFill>
                <a:latin typeface="Times New Roman" pitchFamily="18" charset="0"/>
                <a:cs typeface="Times New Roman" pitchFamily="18" charset="0"/>
              </a:rPr>
              <a:t>Это сложная задача -  ёмкий труд, а не удача.</a:t>
            </a:r>
          </a:p>
          <a:p>
            <a:pPr marL="447675" indent="-382588" algn="ctr" eaLnBrk="1" hangingPunct="1">
              <a:buFont typeface="Wingdings 2" pitchFamily="18" charset="2"/>
              <a:buNone/>
            </a:pPr>
            <a:r>
              <a:rPr lang="ru-RU" sz="2800" b="1" smtClean="0">
                <a:solidFill>
                  <a:srgbClr val="002060"/>
                </a:solidFill>
                <a:latin typeface="Times New Roman" pitchFamily="18" charset="0"/>
                <a:cs typeface="Times New Roman" pitchFamily="18" charset="0"/>
              </a:rPr>
              <a:t>	Но в своём любимом деле иностранцы преуспели</a:t>
            </a:r>
          </a:p>
          <a:p>
            <a:pPr marL="447675" indent="-382588" algn="ctr" eaLnBrk="1" hangingPunct="1">
              <a:buFont typeface="Wingdings 2" pitchFamily="18" charset="2"/>
              <a:buNone/>
            </a:pPr>
            <a:r>
              <a:rPr lang="ru-RU" sz="2800" b="1" smtClean="0">
                <a:solidFill>
                  <a:srgbClr val="002060"/>
                </a:solidFill>
                <a:latin typeface="Times New Roman" pitchFamily="18" charset="0"/>
                <a:cs typeface="Times New Roman" pitchFamily="18" charset="0"/>
              </a:rPr>
              <a:t>	Это творческий подход нам к успеху шанс даёт.</a:t>
            </a:r>
          </a:p>
          <a:p>
            <a:pPr marL="447675" indent="-382588" algn="ctr" eaLnBrk="1" hangingPunct="1">
              <a:buFont typeface="Wingdings 2" pitchFamily="18" charset="2"/>
              <a:buNone/>
            </a:pPr>
            <a:r>
              <a:rPr lang="ru-RU" sz="2800" b="1" smtClean="0">
                <a:solidFill>
                  <a:srgbClr val="002060"/>
                </a:solidFill>
                <a:latin typeface="Times New Roman" pitchFamily="18" charset="0"/>
                <a:cs typeface="Times New Roman" pitchFamily="18" charset="0"/>
              </a:rPr>
              <a:t>    Заявляем  без прикрас: каждый в чём-то просто ас!</a:t>
            </a:r>
          </a:p>
        </p:txBody>
      </p:sp>
    </p:spTree>
  </p:cSld>
  <p:clrMapOvr>
    <a:masterClrMapping/>
  </p:clrMapOvr>
  <p:transition advTm="2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395288" y="274638"/>
            <a:ext cx="8064500" cy="1143000"/>
          </a:xfrm>
          <a:ln w="38100">
            <a:solidFill>
              <a:srgbClr val="C00000"/>
            </a:solidFill>
          </a:ln>
        </p:spPr>
        <p:txBody>
          <a:bodyPr/>
          <a:lstStyle/>
          <a:p>
            <a:pPr algn="ctr"/>
            <a:r>
              <a:rPr lang="ru-RU" sz="4400" b="1" smtClean="0">
                <a:solidFill>
                  <a:srgbClr val="C00000"/>
                </a:solidFill>
              </a:rPr>
              <a:t>Защита исследовательской работы</a:t>
            </a:r>
            <a:r>
              <a:rPr lang="en-US" sz="4400" b="1" smtClean="0">
                <a:solidFill>
                  <a:srgbClr val="C00000"/>
                </a:solidFill>
              </a:rPr>
              <a:t> </a:t>
            </a:r>
            <a:endParaRPr lang="ru-RU" sz="4400" b="1" smtClean="0">
              <a:solidFill>
                <a:srgbClr val="C00000"/>
              </a:solidFill>
            </a:endParaRPr>
          </a:p>
        </p:txBody>
      </p:sp>
      <p:pic>
        <p:nvPicPr>
          <p:cNvPr id="44035" name="Picture 2"/>
          <p:cNvPicPr>
            <a:picLocks noGrp="1" noChangeAspect="1" noChangeArrowheads="1"/>
          </p:cNvPicPr>
          <p:nvPr>
            <p:ph idx="1"/>
          </p:nvPr>
        </p:nvPicPr>
        <p:blipFill>
          <a:blip r:embed="rId2"/>
          <a:srcRect/>
          <a:stretch>
            <a:fillRect/>
          </a:stretch>
        </p:blipFill>
        <p:spPr>
          <a:xfrm>
            <a:off x="1554163" y="1600200"/>
            <a:ext cx="6035675" cy="4525963"/>
          </a:xfrm>
          <a:ln w="57150">
            <a:solidFill>
              <a:srgbClr val="C0000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900113" y="274638"/>
            <a:ext cx="8135937" cy="1930400"/>
          </a:xfrm>
          <a:ln w="38100">
            <a:solidFill>
              <a:srgbClr val="C00000"/>
            </a:solidFill>
          </a:ln>
        </p:spPr>
        <p:txBody>
          <a:bodyPr/>
          <a:lstStyle/>
          <a:p>
            <a:pPr algn="ctr"/>
            <a:r>
              <a:rPr lang="ru-RU" sz="1600" b="1" smtClean="0">
                <a:solidFill>
                  <a:srgbClr val="C00000"/>
                </a:solidFill>
                <a:latin typeface="Times New Roman" pitchFamily="18" charset="0"/>
                <a:cs typeface="Times New Roman" pitchFamily="18" charset="0"/>
              </a:rPr>
              <a:t>Сценка на английском языке в рамках эстетического ресурсного центра</a:t>
            </a:r>
            <a:br>
              <a:rPr lang="ru-RU" sz="1600" b="1" smtClean="0">
                <a:solidFill>
                  <a:srgbClr val="C00000"/>
                </a:solidFill>
                <a:latin typeface="Times New Roman" pitchFamily="18" charset="0"/>
                <a:cs typeface="Times New Roman" pitchFamily="18" charset="0"/>
              </a:rPr>
            </a:br>
            <a:r>
              <a:rPr lang="ru-RU" sz="1600" b="1" smtClean="0">
                <a:solidFill>
                  <a:srgbClr val="C00000"/>
                </a:solidFill>
                <a:latin typeface="Times New Roman" pitchFamily="18" charset="0"/>
                <a:cs typeface="Times New Roman" pitchFamily="18" charset="0"/>
              </a:rPr>
              <a:t>«Интеграция основного и дополнительного образования на уроках иностранного языка»</a:t>
            </a:r>
            <a:br>
              <a:rPr lang="ru-RU" sz="1600" b="1" smtClean="0">
                <a:solidFill>
                  <a:srgbClr val="C00000"/>
                </a:solidFill>
                <a:latin typeface="Times New Roman" pitchFamily="18" charset="0"/>
                <a:cs typeface="Times New Roman" pitchFamily="18" charset="0"/>
              </a:rPr>
            </a:br>
            <a:r>
              <a:rPr lang="ru-RU" sz="1600" b="1" smtClean="0">
                <a:solidFill>
                  <a:srgbClr val="C00000"/>
                </a:solidFill>
                <a:latin typeface="Times New Roman" pitchFamily="18" charset="0"/>
                <a:cs typeface="Times New Roman" pitchFamily="18" charset="0"/>
              </a:rPr>
              <a:t>в исполнении учащихся студии « Зелёная карета»</a:t>
            </a:r>
            <a:br>
              <a:rPr lang="ru-RU" sz="1600" b="1" smtClean="0">
                <a:solidFill>
                  <a:srgbClr val="C00000"/>
                </a:solidFill>
                <a:latin typeface="Times New Roman" pitchFamily="18" charset="0"/>
                <a:cs typeface="Times New Roman" pitchFamily="18" charset="0"/>
              </a:rPr>
            </a:br>
            <a:r>
              <a:rPr lang="ru-RU" sz="1600" b="1" smtClean="0">
                <a:solidFill>
                  <a:srgbClr val="C00000"/>
                </a:solidFill>
                <a:latin typeface="Times New Roman" pitchFamily="18" charset="0"/>
                <a:cs typeface="Times New Roman" pitchFamily="18" charset="0"/>
              </a:rPr>
              <a:t> (учитель  английского языка учитель </a:t>
            </a:r>
            <a:r>
              <a:rPr lang="en-US" sz="1600" b="1" smtClean="0">
                <a:solidFill>
                  <a:srgbClr val="C00000"/>
                </a:solidFill>
                <a:latin typeface="Times New Roman" pitchFamily="18" charset="0"/>
                <a:cs typeface="Times New Roman" pitchFamily="18" charset="0"/>
              </a:rPr>
              <a:t>II</a:t>
            </a:r>
            <a:r>
              <a:rPr lang="ru-RU" sz="1600" b="1" smtClean="0">
                <a:solidFill>
                  <a:srgbClr val="C00000"/>
                </a:solidFill>
                <a:latin typeface="Times New Roman" pitchFamily="18" charset="0"/>
                <a:cs typeface="Times New Roman" pitchFamily="18" charset="0"/>
              </a:rPr>
              <a:t> квалификационной категории Берёза А.В. и </a:t>
            </a:r>
            <a:r>
              <a:rPr lang="ru-RU" sz="1400" b="1" smtClean="0">
                <a:solidFill>
                  <a:srgbClr val="C00000"/>
                </a:solidFill>
                <a:latin typeface="Times New Roman" pitchFamily="18" charset="0"/>
                <a:cs typeface="Times New Roman" pitchFamily="18" charset="0"/>
              </a:rPr>
              <a:t>руководитель театральной студии учитель </a:t>
            </a:r>
            <a:r>
              <a:rPr lang="en-US" sz="1400" b="1" smtClean="0">
                <a:solidFill>
                  <a:srgbClr val="C00000"/>
                </a:solidFill>
                <a:latin typeface="Times New Roman" pitchFamily="18" charset="0"/>
                <a:cs typeface="Times New Roman" pitchFamily="18" charset="0"/>
              </a:rPr>
              <a:t>I </a:t>
            </a:r>
            <a:r>
              <a:rPr lang="ru-RU" sz="1400" b="1" smtClean="0">
                <a:solidFill>
                  <a:srgbClr val="C00000"/>
                </a:solidFill>
                <a:latin typeface="Times New Roman" pitchFamily="18" charset="0"/>
                <a:cs typeface="Times New Roman" pitchFamily="18" charset="0"/>
              </a:rPr>
              <a:t>квалификационной категории Уноньянц Л.Н.)</a:t>
            </a:r>
            <a:r>
              <a:rPr lang="ru-RU" sz="1600" b="1" smtClean="0">
                <a:solidFill>
                  <a:srgbClr val="C00000"/>
                </a:solidFill>
                <a:latin typeface="Times New Roman" pitchFamily="18" charset="0"/>
                <a:cs typeface="Times New Roman" pitchFamily="18" charset="0"/>
              </a:rPr>
              <a:t/>
            </a:r>
            <a:br>
              <a:rPr lang="ru-RU" sz="1600" b="1" smtClean="0">
                <a:solidFill>
                  <a:srgbClr val="C00000"/>
                </a:solidFill>
                <a:latin typeface="Times New Roman" pitchFamily="18" charset="0"/>
                <a:cs typeface="Times New Roman" pitchFamily="18" charset="0"/>
              </a:rPr>
            </a:br>
            <a:r>
              <a:rPr lang="ru-RU" sz="1600" b="1" smtClean="0">
                <a:solidFill>
                  <a:srgbClr val="C00000"/>
                </a:solidFill>
                <a:latin typeface="Times New Roman" pitchFamily="18" charset="0"/>
                <a:cs typeface="Times New Roman" pitchFamily="18" charset="0"/>
              </a:rPr>
              <a:t>спектакль на английском языке</a:t>
            </a:r>
            <a:r>
              <a:rPr lang="en-US" sz="1600" b="1" smtClean="0">
                <a:solidFill>
                  <a:srgbClr val="C00000"/>
                </a:solidFill>
                <a:latin typeface="Times New Roman" pitchFamily="18" charset="0"/>
                <a:cs typeface="Times New Roman" pitchFamily="18" charset="0"/>
              </a:rPr>
              <a:t> “ Vanya’s Dream"</a:t>
            </a:r>
            <a:endParaRPr lang="ru-RU" sz="1600" b="1" smtClean="0">
              <a:solidFill>
                <a:srgbClr val="C00000"/>
              </a:solidFill>
              <a:latin typeface="Times New Roman" pitchFamily="18" charset="0"/>
              <a:cs typeface="Times New Roman" pitchFamily="18" charset="0"/>
            </a:endParaRPr>
          </a:p>
        </p:txBody>
      </p:sp>
      <p:pic>
        <p:nvPicPr>
          <p:cNvPr id="45060" name="Picture 3"/>
          <p:cNvPicPr>
            <a:picLocks noChangeAspect="1" noChangeArrowheads="1"/>
          </p:cNvPicPr>
          <p:nvPr/>
        </p:nvPicPr>
        <p:blipFill>
          <a:blip r:embed="rId2"/>
          <a:srcRect t="4791" r="18987"/>
          <a:stretch>
            <a:fillRect/>
          </a:stretch>
        </p:blipFill>
        <p:spPr bwMode="auto">
          <a:xfrm>
            <a:off x="2285984" y="2357430"/>
            <a:ext cx="4608512" cy="4292600"/>
          </a:xfrm>
          <a:prstGeom prst="rect">
            <a:avLst/>
          </a:prstGeom>
          <a:noFill/>
          <a:ln w="38100">
            <a:solidFill>
              <a:srgbClr val="C00000"/>
            </a:solidFill>
            <a:miter lim="800000"/>
            <a:headEnd/>
            <a:tailEnd/>
          </a:ln>
        </p:spPr>
      </p:pic>
      <p:sp>
        <p:nvSpPr>
          <p:cNvPr id="6" name="Содержимое 5"/>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611188" y="274638"/>
            <a:ext cx="8075612" cy="1143000"/>
          </a:xfrm>
          <a:ln w="38100">
            <a:solidFill>
              <a:srgbClr val="C00000"/>
            </a:solidFill>
          </a:ln>
        </p:spPr>
        <p:txBody>
          <a:bodyPr/>
          <a:lstStyle/>
          <a:p>
            <a:r>
              <a:rPr lang="ru-RU" smtClean="0">
                <a:solidFill>
                  <a:srgbClr val="C00000"/>
                </a:solidFill>
              </a:rPr>
              <a:t>Неделя иностранного языка</a:t>
            </a:r>
          </a:p>
        </p:txBody>
      </p:sp>
      <p:sp>
        <p:nvSpPr>
          <p:cNvPr id="46083" name="Содержимое 2"/>
          <p:cNvSpPr>
            <a:spLocks noGrp="1"/>
          </p:cNvSpPr>
          <p:nvPr>
            <p:ph idx="1"/>
          </p:nvPr>
        </p:nvSpPr>
        <p:spPr>
          <a:xfrm>
            <a:off x="611188" y="1600200"/>
            <a:ext cx="8075612" cy="4525963"/>
          </a:xfrm>
          <a:ln w="57150">
            <a:solidFill>
              <a:srgbClr val="C00000"/>
            </a:solidFill>
          </a:ln>
        </p:spPr>
        <p:txBody>
          <a:bodyPr/>
          <a:lstStyle/>
          <a:p>
            <a:pPr>
              <a:buFont typeface="Wingdings 2" pitchFamily="18" charset="2"/>
              <a:buNone/>
            </a:pPr>
            <a:r>
              <a:rPr lang="ru-RU" sz="1600" smtClean="0"/>
              <a:t>        В октябре в школе проводилась неделя иностранного языка. Отрыл ее традиционный конкурс стенгазет.    В этом году он был посвящен теме </a:t>
            </a:r>
            <a:r>
              <a:rPr lang="en-US" sz="1600" smtClean="0"/>
              <a:t>“ Man the Believer”.</a:t>
            </a:r>
            <a:r>
              <a:rPr lang="ru-RU" sz="1600" smtClean="0"/>
              <a:t>Состоялся творческий вечер для учащихся старших классов</a:t>
            </a:r>
            <a:r>
              <a:rPr lang="en-US" sz="1600" smtClean="0"/>
              <a:t>”</a:t>
            </a:r>
            <a:r>
              <a:rPr lang="en-US" sz="1600" b="1" smtClean="0"/>
              <a:t> Poem Day”</a:t>
            </a:r>
            <a:endParaRPr lang="ru-RU" sz="1600" smtClean="0"/>
          </a:p>
          <a:p>
            <a:pPr>
              <a:buFont typeface="Wingdings 2" pitchFamily="18" charset="2"/>
              <a:buNone/>
            </a:pPr>
            <a:r>
              <a:rPr lang="ru-RU" sz="1600" smtClean="0"/>
              <a:t>        План проведения  предметной недели иностранного языка:</a:t>
            </a:r>
          </a:p>
          <a:p>
            <a:r>
              <a:rPr lang="ru-RU" sz="1400" smtClean="0">
                <a:latin typeface="Times New Roman" pitchFamily="18" charset="0"/>
                <a:cs typeface="Times New Roman" pitchFamily="18" charset="0"/>
              </a:rPr>
              <a:t>-</a:t>
            </a:r>
            <a:r>
              <a:rPr lang="ru-RU" sz="1400" b="1" smtClean="0">
                <a:latin typeface="Times New Roman" pitchFamily="18" charset="0"/>
                <a:cs typeface="Times New Roman" pitchFamily="18" charset="0"/>
              </a:rPr>
              <a:t>25 октября    </a:t>
            </a:r>
            <a:r>
              <a:rPr lang="en-US" sz="1400" b="1" smtClean="0">
                <a:latin typeface="Times New Roman" pitchFamily="18" charset="0"/>
                <a:cs typeface="Times New Roman" pitchFamily="18" charset="0"/>
              </a:rPr>
              <a:t>Mr</a:t>
            </a:r>
            <a:r>
              <a:rPr lang="ru-RU" sz="1400" b="1" smtClean="0">
                <a:latin typeface="Times New Roman" pitchFamily="18" charset="0"/>
                <a:cs typeface="Times New Roman" pitchFamily="18" charset="0"/>
              </a:rPr>
              <a:t>. </a:t>
            </a:r>
            <a:r>
              <a:rPr lang="en-US" sz="1400" b="1" smtClean="0">
                <a:latin typeface="Times New Roman" pitchFamily="18" charset="0"/>
                <a:cs typeface="Times New Roman" pitchFamily="18" charset="0"/>
              </a:rPr>
              <a:t>Know</a:t>
            </a:r>
            <a:r>
              <a:rPr lang="ru-RU" sz="1400" b="1" smtClean="0">
                <a:latin typeface="Times New Roman" pitchFamily="18" charset="0"/>
                <a:cs typeface="Times New Roman" pitchFamily="18" charset="0"/>
              </a:rPr>
              <a:t> – </a:t>
            </a:r>
            <a:r>
              <a:rPr lang="en-US" sz="1400" b="1" smtClean="0">
                <a:latin typeface="Times New Roman" pitchFamily="18" charset="0"/>
                <a:cs typeface="Times New Roman" pitchFamily="18" charset="0"/>
              </a:rPr>
              <a:t>All Day</a:t>
            </a:r>
            <a:endParaRPr lang="ru-RU" sz="1400" smtClean="0">
              <a:latin typeface="Times New Roman" pitchFamily="18" charset="0"/>
              <a:cs typeface="Times New Roman" pitchFamily="18" charset="0"/>
            </a:endParaRPr>
          </a:p>
          <a:p>
            <a:pPr>
              <a:buFont typeface="Wingdings 2" pitchFamily="18" charset="2"/>
              <a:buNone/>
            </a:pPr>
            <a:r>
              <a:rPr lang="ru-RU" sz="1400" smtClean="0">
                <a:latin typeface="Times New Roman" pitchFamily="18" charset="0"/>
                <a:cs typeface="Times New Roman" pitchFamily="18" charset="0"/>
              </a:rPr>
              <a:t>		           День викторин,ребусов.</a:t>
            </a:r>
          </a:p>
          <a:p>
            <a:r>
              <a:rPr lang="ru-RU" sz="1400" b="1" smtClean="0">
                <a:latin typeface="Times New Roman" pitchFamily="18" charset="0"/>
                <a:cs typeface="Times New Roman" pitchFamily="18" charset="0"/>
              </a:rPr>
              <a:t>-26 октября   Городской семинар на базе школы </a:t>
            </a:r>
            <a:endParaRPr lang="ru-RU" sz="1400" smtClean="0">
              <a:latin typeface="Times New Roman" pitchFamily="18" charset="0"/>
              <a:cs typeface="Times New Roman" pitchFamily="18" charset="0"/>
            </a:endParaRPr>
          </a:p>
          <a:p>
            <a:pPr>
              <a:buFont typeface="Wingdings 2" pitchFamily="18" charset="2"/>
              <a:buNone/>
            </a:pPr>
            <a:r>
              <a:rPr lang="ru-RU" sz="1400" smtClean="0">
                <a:latin typeface="Times New Roman" pitchFamily="18" charset="0"/>
                <a:cs typeface="Times New Roman" pitchFamily="18" charset="0"/>
              </a:rPr>
              <a:t>        « Мировые религии на уроках  иностранного языка. Единство слова и веры».</a:t>
            </a:r>
          </a:p>
          <a:p>
            <a:r>
              <a:rPr lang="ru-RU" sz="1400" b="1" smtClean="0">
                <a:latin typeface="Times New Roman" pitchFamily="18" charset="0"/>
                <a:cs typeface="Times New Roman" pitchFamily="18" charset="0"/>
              </a:rPr>
              <a:t> - 27 октября  Защита учащимися проектов:</a:t>
            </a:r>
            <a:endParaRPr lang="ru-RU" sz="1400" smtClean="0">
              <a:latin typeface="Times New Roman" pitchFamily="18" charset="0"/>
              <a:cs typeface="Times New Roman" pitchFamily="18" charset="0"/>
            </a:endParaRPr>
          </a:p>
          <a:p>
            <a:pPr>
              <a:buFont typeface="Wingdings 2" pitchFamily="18" charset="2"/>
              <a:buNone/>
            </a:pPr>
            <a:r>
              <a:rPr lang="ru-RU" sz="1400" smtClean="0">
                <a:latin typeface="Times New Roman" pitchFamily="18" charset="0"/>
                <a:cs typeface="Times New Roman" pitchFamily="18" charset="0"/>
              </a:rPr>
              <a:t>      			  </a:t>
            </a:r>
            <a:r>
              <a:rPr lang="en-US" sz="1400" smtClean="0">
                <a:latin typeface="Times New Roman" pitchFamily="18" charset="0"/>
                <a:cs typeface="Times New Roman" pitchFamily="18" charset="0"/>
              </a:rPr>
              <a:t>*Greek and Roman mythology</a:t>
            </a:r>
            <a:endParaRPr lang="ru-RU" sz="1400" smtClean="0">
              <a:latin typeface="Times New Roman" pitchFamily="18" charset="0"/>
              <a:cs typeface="Times New Roman" pitchFamily="18" charset="0"/>
            </a:endParaRPr>
          </a:p>
          <a:p>
            <a:pPr>
              <a:buFont typeface="Wingdings 2" pitchFamily="18" charset="2"/>
              <a:buNone/>
            </a:pPr>
            <a:r>
              <a:rPr lang="en-US" sz="1400" smtClean="0">
                <a:latin typeface="Times New Roman" pitchFamily="18" charset="0"/>
                <a:cs typeface="Times New Roman" pitchFamily="18" charset="0"/>
              </a:rPr>
              <a:t>			  *Religions of China and Japan</a:t>
            </a:r>
            <a:endParaRPr lang="ru-RU" sz="1400" smtClean="0">
              <a:latin typeface="Times New Roman" pitchFamily="18" charset="0"/>
              <a:cs typeface="Times New Roman" pitchFamily="18" charset="0"/>
            </a:endParaRPr>
          </a:p>
          <a:p>
            <a:pPr>
              <a:buFont typeface="Wingdings 2" pitchFamily="18" charset="2"/>
              <a:buNone/>
            </a:pPr>
            <a:r>
              <a:rPr lang="en-US" sz="1400" smtClean="0">
                <a:latin typeface="Times New Roman" pitchFamily="18" charset="0"/>
                <a:cs typeface="Times New Roman" pitchFamily="18" charset="0"/>
              </a:rPr>
              <a:t>			  </a:t>
            </a:r>
            <a:r>
              <a:rPr lang="ru-RU" sz="1400" smtClean="0">
                <a:latin typeface="Times New Roman" pitchFamily="18" charset="0"/>
                <a:cs typeface="Times New Roman" pitchFamily="18" charset="0"/>
              </a:rPr>
              <a:t>*</a:t>
            </a:r>
            <a:r>
              <a:rPr lang="en-US" sz="1400" smtClean="0">
                <a:latin typeface="Times New Roman" pitchFamily="18" charset="0"/>
                <a:cs typeface="Times New Roman" pitchFamily="18" charset="0"/>
              </a:rPr>
              <a:t>Religious Holidays</a:t>
            </a:r>
            <a:endParaRPr lang="ru-RU" sz="1400" smtClean="0">
              <a:latin typeface="Times New Roman" pitchFamily="18" charset="0"/>
              <a:cs typeface="Times New Roman" pitchFamily="18" charset="0"/>
            </a:endParaRPr>
          </a:p>
          <a:p>
            <a:r>
              <a:rPr lang="ru-RU" sz="1400" b="1" smtClean="0">
                <a:latin typeface="Times New Roman" pitchFamily="18" charset="0"/>
                <a:cs typeface="Times New Roman" pitchFamily="18" charset="0"/>
              </a:rPr>
              <a:t> - 28 октября  </a:t>
            </a:r>
            <a:r>
              <a:rPr lang="en-US" sz="1400" b="1" smtClean="0">
                <a:latin typeface="Times New Roman" pitchFamily="18" charset="0"/>
                <a:cs typeface="Times New Roman" pitchFamily="18" charset="0"/>
              </a:rPr>
              <a:t>Poem Day</a:t>
            </a:r>
            <a:endParaRPr lang="ru-RU" sz="1400" smtClean="0">
              <a:latin typeface="Times New Roman" pitchFamily="18" charset="0"/>
              <a:cs typeface="Times New Roman" pitchFamily="18" charset="0"/>
            </a:endParaRPr>
          </a:p>
          <a:p>
            <a:pPr>
              <a:buFont typeface="Wingdings 2" pitchFamily="18" charset="2"/>
              <a:buNone/>
            </a:pPr>
            <a:r>
              <a:rPr lang="ru-RU" sz="1400" smtClean="0">
                <a:latin typeface="Times New Roman" pitchFamily="18" charset="0"/>
                <a:cs typeface="Times New Roman" pitchFamily="18" charset="0"/>
              </a:rPr>
              <a:t>  	  Конкурс на лучший перевод англоязычных стихотворений , посвящённых британским и     американским  религиозным праздникам.</a:t>
            </a:r>
          </a:p>
          <a:p>
            <a:r>
              <a:rPr lang="ru-RU" sz="1400" smtClean="0">
                <a:latin typeface="Times New Roman" pitchFamily="18" charset="0"/>
                <a:cs typeface="Times New Roman" pitchFamily="18" charset="0"/>
              </a:rPr>
              <a:t>-</a:t>
            </a:r>
            <a:r>
              <a:rPr lang="ru-RU" sz="1400" b="1" smtClean="0">
                <a:latin typeface="Times New Roman" pitchFamily="18" charset="0"/>
                <a:cs typeface="Times New Roman" pitchFamily="18" charset="0"/>
              </a:rPr>
              <a:t>29 октября  Конкурс тематических стенных газет</a:t>
            </a:r>
          </a:p>
          <a:p>
            <a:pPr>
              <a:buFont typeface="Wingdings 2" pitchFamily="18" charset="2"/>
              <a:buNone/>
            </a:pPr>
            <a:r>
              <a:rPr lang="ru-RU" sz="1400" smtClean="0">
                <a:latin typeface="Times New Roman" pitchFamily="18" charset="0"/>
                <a:cs typeface="Times New Roman" pitchFamily="18" charset="0"/>
              </a:rPr>
              <a:t>        Подведение итогов</a:t>
            </a:r>
          </a:p>
          <a:p>
            <a:endParaRPr lang="ru-RU" sz="16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0"/>
            <a:ext cx="8572500" cy="1571625"/>
          </a:xfrm>
          <a:blipFill>
            <a:blip r:embed="rId4" cstate="print"/>
            <a:tile tx="0" ty="0" sx="100000" sy="100000" flip="none" algn="tl"/>
          </a:blipFill>
          <a:ln w="28575">
            <a:solidFill>
              <a:srgbClr val="002060"/>
            </a:solidFill>
          </a:ln>
        </p:spPr>
        <p:txBody>
          <a:bodyPr>
            <a:noAutofit/>
          </a:bodyPr>
          <a:lstStyle/>
          <a:p>
            <a:pPr algn="ctr" eaLnBrk="1" fontAlgn="auto" hangingPunct="1">
              <a:spcAft>
                <a:spcPts val="0"/>
              </a:spcAft>
              <a:defRPr/>
            </a:pPr>
            <a:r>
              <a:rPr lang="ru-RU" sz="1600" b="1" cap="all" dirty="0" smtClean="0">
                <a:solidFill>
                  <a:srgbClr val="002060"/>
                </a:solidFill>
                <a:latin typeface="Times New Roman" pitchFamily="18" charset="0"/>
                <a:cs typeface="Times New Roman" pitchFamily="18" charset="0"/>
              </a:rPr>
              <a:t>Диаграммы</a:t>
            </a:r>
            <a:r>
              <a:rPr lang="ru-RU" sz="1600" b="1" dirty="0" smtClean="0">
                <a:solidFill>
                  <a:srgbClr val="002060"/>
                </a:solidFill>
                <a:latin typeface="Times New Roman" pitchFamily="18" charset="0"/>
                <a:cs typeface="Times New Roman" pitchFamily="18" charset="0"/>
              </a:rPr>
              <a:t/>
            </a:r>
            <a:br>
              <a:rPr lang="ru-RU" sz="1600" b="1" dirty="0" smtClean="0">
                <a:solidFill>
                  <a:srgbClr val="002060"/>
                </a:solidFill>
                <a:latin typeface="Times New Roman" pitchFamily="18" charset="0"/>
                <a:cs typeface="Times New Roman" pitchFamily="18" charset="0"/>
              </a:rPr>
            </a:br>
            <a:r>
              <a:rPr lang="ru-RU" sz="1600" b="1" dirty="0" smtClean="0">
                <a:solidFill>
                  <a:srgbClr val="002060"/>
                </a:solidFill>
                <a:latin typeface="Times New Roman" pitchFamily="18" charset="0"/>
                <a:cs typeface="Times New Roman" pitchFamily="18" charset="0"/>
              </a:rPr>
              <a:t>изучения спроса и потребностей учителей иностранного языка</a:t>
            </a:r>
            <a:br>
              <a:rPr lang="ru-RU" sz="1600" b="1" dirty="0" smtClean="0">
                <a:solidFill>
                  <a:srgbClr val="002060"/>
                </a:solidFill>
                <a:latin typeface="Times New Roman" pitchFamily="18" charset="0"/>
                <a:cs typeface="Times New Roman" pitchFamily="18" charset="0"/>
              </a:rPr>
            </a:br>
            <a:r>
              <a:rPr lang="ru-RU" sz="1600" b="1" dirty="0" smtClean="0">
                <a:solidFill>
                  <a:srgbClr val="002060"/>
                </a:solidFill>
                <a:latin typeface="Times New Roman" pitchFamily="18" charset="0"/>
                <a:cs typeface="Times New Roman" pitchFamily="18" charset="0"/>
              </a:rPr>
              <a:t>в 2009-2010 учебном году</a:t>
            </a:r>
            <a:br>
              <a:rPr lang="ru-RU" sz="1600" b="1" dirty="0" smtClean="0">
                <a:solidFill>
                  <a:srgbClr val="002060"/>
                </a:solidFill>
                <a:latin typeface="Times New Roman" pitchFamily="18" charset="0"/>
                <a:cs typeface="Times New Roman" pitchFamily="18" charset="0"/>
              </a:rPr>
            </a:br>
            <a:r>
              <a:rPr lang="ru-RU" sz="1600" b="1" dirty="0" smtClean="0">
                <a:solidFill>
                  <a:srgbClr val="002060"/>
                </a:solidFill>
                <a:latin typeface="Times New Roman" pitchFamily="18" charset="0"/>
                <a:cs typeface="Times New Roman" pitchFamily="18" charset="0"/>
              </a:rPr>
              <a:t>В анкетировании приняли участие учителя иностранного языка  МОУ СОШ №27</a:t>
            </a:r>
            <a:r>
              <a:rPr lang="ru-RU" sz="1200" dirty="0" smtClean="0">
                <a:solidFill>
                  <a:schemeClr val="tx2">
                    <a:satMod val="130000"/>
                  </a:schemeClr>
                </a:solidFill>
              </a:rPr>
              <a:t/>
            </a:r>
            <a:br>
              <a:rPr lang="ru-RU" sz="1200" dirty="0" smtClean="0">
                <a:solidFill>
                  <a:schemeClr val="tx2">
                    <a:satMod val="130000"/>
                  </a:schemeClr>
                </a:solidFill>
              </a:rPr>
            </a:br>
            <a:r>
              <a:rPr lang="ru-RU" sz="1200" dirty="0" smtClean="0">
                <a:solidFill>
                  <a:schemeClr val="tx2">
                    <a:satMod val="130000"/>
                  </a:schemeClr>
                </a:solidFill>
              </a:rPr>
              <a:t/>
            </a:r>
            <a:br>
              <a:rPr lang="ru-RU" sz="1200" dirty="0" smtClean="0">
                <a:solidFill>
                  <a:schemeClr val="tx2">
                    <a:satMod val="130000"/>
                  </a:schemeClr>
                </a:solidFill>
              </a:rPr>
            </a:br>
            <a:endParaRPr lang="ru-RU" sz="1200" dirty="0">
              <a:solidFill>
                <a:schemeClr val="tx2">
                  <a:satMod val="130000"/>
                </a:schemeClr>
              </a:solidFill>
            </a:endParaRPr>
          </a:p>
        </p:txBody>
      </p:sp>
      <p:graphicFrame>
        <p:nvGraphicFramePr>
          <p:cNvPr id="1026" name="Объект 1"/>
          <p:cNvGraphicFramePr>
            <a:graphicFrameLocks noGrp="1"/>
          </p:cNvGraphicFramePr>
          <p:nvPr>
            <p:ph idx="1"/>
          </p:nvPr>
        </p:nvGraphicFramePr>
        <p:xfrm>
          <a:off x="395288" y="2060575"/>
          <a:ext cx="8229600" cy="4194175"/>
        </p:xfrm>
        <a:graphic>
          <a:graphicData uri="http://schemas.openxmlformats.org/presentationml/2006/ole">
            <p:oleObj spid="_x0000_s1026" name="Диаграмма" r:id="rId5" imgW="8915355" imgH="4543371" progId="Excel.Sheet.8">
              <p:embed/>
            </p:oleObj>
          </a:graphicData>
        </a:graphic>
      </p:graphicFrame>
    </p:spTree>
  </p:cSld>
  <p:clrMapOvr>
    <a:masterClrMapping/>
  </p:clrMapOvr>
  <p:transition advTm="2000">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Заголовок 1"/>
          <p:cNvSpPr>
            <a:spLocks noGrp="1"/>
          </p:cNvSpPr>
          <p:nvPr>
            <p:ph type="title"/>
          </p:nvPr>
        </p:nvSpPr>
        <p:spPr>
          <a:xfrm>
            <a:off x="301625" y="188913"/>
            <a:ext cx="8534400" cy="1239837"/>
          </a:xfrm>
          <a:blipFill dpi="0" rotWithShape="1">
            <a:blip r:embed="rId3"/>
            <a:srcRect/>
            <a:tile tx="0" ty="0" sx="100000" sy="100000" flip="none" algn="tl"/>
          </a:blipFill>
          <a:ln w="28575">
            <a:solidFill>
              <a:srgbClr val="002060"/>
            </a:solidFill>
          </a:ln>
        </p:spPr>
        <p:txBody>
          <a:bodyPr/>
          <a:lstStyle/>
          <a:p>
            <a:pPr algn="ctr" eaLnBrk="1" hangingPunct="1"/>
            <a:r>
              <a:rPr lang="ru-RU" sz="3600" b="1" smtClean="0">
                <a:solidFill>
                  <a:srgbClr val="002060"/>
                </a:solidFill>
                <a:latin typeface="Times New Roman" pitchFamily="18" charset="0"/>
                <a:cs typeface="Times New Roman" pitchFamily="18" charset="0"/>
              </a:rPr>
              <a:t/>
            </a:r>
            <a:br>
              <a:rPr lang="ru-RU" sz="3600" b="1" smtClean="0">
                <a:solidFill>
                  <a:srgbClr val="002060"/>
                </a:solidFill>
                <a:latin typeface="Times New Roman" pitchFamily="18" charset="0"/>
                <a:cs typeface="Times New Roman" pitchFamily="18" charset="0"/>
              </a:rPr>
            </a:br>
            <a:r>
              <a:rPr lang="ru-RU" sz="3600" b="1" smtClean="0">
                <a:solidFill>
                  <a:srgbClr val="002060"/>
                </a:solidFill>
                <a:latin typeface="Times New Roman" pitchFamily="18" charset="0"/>
                <a:cs typeface="Times New Roman" pitchFamily="18" charset="0"/>
              </a:rPr>
              <a:t>Владею методикой преподавания:</a:t>
            </a:r>
            <a:br>
              <a:rPr lang="ru-RU" sz="3600" b="1" smtClean="0">
                <a:solidFill>
                  <a:srgbClr val="002060"/>
                </a:solidFill>
                <a:latin typeface="Times New Roman" pitchFamily="18" charset="0"/>
                <a:cs typeface="Times New Roman" pitchFamily="18" charset="0"/>
              </a:rPr>
            </a:br>
            <a:endParaRPr lang="ru-RU" sz="3600" b="1" smtClean="0">
              <a:solidFill>
                <a:srgbClr val="002060"/>
              </a:solidFill>
              <a:latin typeface="Times New Roman" pitchFamily="18" charset="0"/>
              <a:cs typeface="Times New Roman" pitchFamily="18" charset="0"/>
            </a:endParaRPr>
          </a:p>
        </p:txBody>
      </p:sp>
      <p:graphicFrame>
        <p:nvGraphicFramePr>
          <p:cNvPr id="2050" name="Объект 2"/>
          <p:cNvGraphicFramePr>
            <a:graphicFrameLocks noGrp="1"/>
          </p:cNvGraphicFramePr>
          <p:nvPr>
            <p:ph idx="1"/>
          </p:nvPr>
        </p:nvGraphicFramePr>
        <p:xfrm>
          <a:off x="487363" y="1935163"/>
          <a:ext cx="8169275" cy="4387850"/>
        </p:xfrm>
        <a:graphic>
          <a:graphicData uri="http://schemas.openxmlformats.org/presentationml/2006/ole">
            <p:oleObj spid="_x0000_s2050" r:id="rId4" imgW="8169348" imgH="4389500" progId="Excel.Sheet.8">
              <p:embed/>
            </p:oleObj>
          </a:graphicData>
        </a:graphic>
      </p:graphicFrame>
    </p:spTree>
  </p:cSld>
  <p:clrMapOvr>
    <a:masterClrMapping/>
  </p:clrMapOvr>
  <p:transition advTm="2000">
    <p:split orient="ver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Заголовок 1"/>
          <p:cNvSpPr>
            <a:spLocks noGrp="1"/>
          </p:cNvSpPr>
          <p:nvPr>
            <p:ph type="title"/>
          </p:nvPr>
        </p:nvSpPr>
        <p:spPr>
          <a:xfrm>
            <a:off x="357188" y="214313"/>
            <a:ext cx="8534400" cy="1039812"/>
          </a:xfrm>
          <a:blipFill dpi="0" rotWithShape="1">
            <a:blip r:embed="rId3"/>
            <a:srcRect/>
            <a:tile tx="0" ty="0" sx="100000" sy="100000" flip="none" algn="tl"/>
          </a:blipFill>
          <a:ln w="28575">
            <a:solidFill>
              <a:srgbClr val="002060"/>
            </a:solidFill>
          </a:ln>
        </p:spPr>
        <p:txBody>
          <a:bodyPr/>
          <a:lstStyle/>
          <a:p>
            <a:pPr algn="ctr" eaLnBrk="1" hangingPunct="1"/>
            <a:r>
              <a:rPr lang="ru-RU" sz="2800" b="1" smtClean="0">
                <a:solidFill>
                  <a:srgbClr val="002060"/>
                </a:solidFill>
                <a:latin typeface="Times New Roman" pitchFamily="18" charset="0"/>
                <a:cs typeface="Times New Roman" pitchFamily="18" charset="0"/>
              </a:rPr>
              <a:t>Знание психологических особенностей учащихся:</a:t>
            </a:r>
            <a:r>
              <a:rPr lang="ru-RU" sz="2800" smtClean="0">
                <a:solidFill>
                  <a:srgbClr val="AB2627"/>
                </a:solidFill>
              </a:rPr>
              <a:t/>
            </a:r>
            <a:br>
              <a:rPr lang="ru-RU" sz="2800" smtClean="0">
                <a:solidFill>
                  <a:srgbClr val="AB2627"/>
                </a:solidFill>
              </a:rPr>
            </a:br>
            <a:endParaRPr lang="ru-RU" sz="2800" smtClean="0">
              <a:solidFill>
                <a:srgbClr val="AB2627"/>
              </a:solidFill>
            </a:endParaRPr>
          </a:p>
        </p:txBody>
      </p:sp>
      <p:graphicFrame>
        <p:nvGraphicFramePr>
          <p:cNvPr id="3074" name="Объект 3"/>
          <p:cNvGraphicFramePr>
            <a:graphicFrameLocks noGrp="1"/>
          </p:cNvGraphicFramePr>
          <p:nvPr>
            <p:ph idx="1"/>
          </p:nvPr>
        </p:nvGraphicFramePr>
        <p:xfrm>
          <a:off x="357188" y="1500188"/>
          <a:ext cx="8504237" cy="4830762"/>
        </p:xfrm>
        <a:graphic>
          <a:graphicData uri="http://schemas.openxmlformats.org/presentationml/2006/ole">
            <p:oleObj spid="_x0000_s3074" r:id="rId4" imgW="8510754" imgH="4834547" progId="Excel.Sheet.8">
              <p:embed/>
            </p:oleObj>
          </a:graphicData>
        </a:graphic>
      </p:graphicFrame>
    </p:spTree>
  </p:cSld>
  <p:clrMapOvr>
    <a:masterClrMapping/>
  </p:clrMapOvr>
  <p:transition advTm="2000">
    <p:cover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285750"/>
            <a:ext cx="8605838" cy="1214438"/>
          </a:xfrm>
          <a:blipFill>
            <a:blip r:embed="rId3" cstate="print"/>
            <a:tile tx="0" ty="0" sx="100000" sy="100000" flip="none" algn="tl"/>
          </a:blipFill>
          <a:ln w="28575">
            <a:solidFill>
              <a:srgbClr val="002060"/>
            </a:solidFill>
          </a:ln>
        </p:spPr>
        <p:txBody>
          <a:bodyPr>
            <a:normAutofit fontScale="90000"/>
          </a:bodyPr>
          <a:lstStyle/>
          <a:p>
            <a:pPr algn="ctr" eaLnBrk="1" fontAlgn="auto" hangingPunct="1">
              <a:spcAft>
                <a:spcPts val="0"/>
              </a:spcAft>
              <a:defRPr/>
            </a:pPr>
            <a:r>
              <a:rPr lang="ru-RU" sz="4000" b="1" dirty="0" smtClean="0">
                <a:solidFill>
                  <a:srgbClr val="002060"/>
                </a:solidFill>
                <a:latin typeface="Times New Roman" pitchFamily="18" charset="0"/>
                <a:cs typeface="Times New Roman" pitchFamily="18" charset="0"/>
              </a:rPr>
              <a:t>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400" b="1" dirty="0" smtClean="0">
                <a:solidFill>
                  <a:srgbClr val="002060"/>
                </a:solidFill>
                <a:latin typeface="Times New Roman" pitchFamily="18" charset="0"/>
                <a:cs typeface="Times New Roman" pitchFamily="18" charset="0"/>
              </a:rPr>
              <a:t>Знание педагогических технологий:</a:t>
            </a:r>
            <a:r>
              <a:rPr lang="ru-RU" dirty="0" smtClean="0">
                <a:solidFill>
                  <a:schemeClr val="tx2">
                    <a:satMod val="130000"/>
                  </a:schemeClr>
                </a:solidFill>
              </a:rPr>
              <a:t/>
            </a:r>
            <a:br>
              <a:rPr lang="ru-RU" dirty="0" smtClean="0">
                <a:solidFill>
                  <a:schemeClr val="tx2">
                    <a:satMod val="130000"/>
                  </a:schemeClr>
                </a:solidFill>
              </a:rPr>
            </a:br>
            <a:endParaRPr lang="ru-RU" dirty="0">
              <a:solidFill>
                <a:schemeClr val="tx2">
                  <a:satMod val="130000"/>
                </a:schemeClr>
              </a:solidFill>
            </a:endParaRPr>
          </a:p>
        </p:txBody>
      </p:sp>
      <p:graphicFrame>
        <p:nvGraphicFramePr>
          <p:cNvPr id="4098" name="Объект 5"/>
          <p:cNvGraphicFramePr>
            <a:graphicFrameLocks noGrp="1"/>
          </p:cNvGraphicFramePr>
          <p:nvPr>
            <p:ph idx="1"/>
          </p:nvPr>
        </p:nvGraphicFramePr>
        <p:xfrm>
          <a:off x="285750" y="1643063"/>
          <a:ext cx="8502650" cy="4902200"/>
        </p:xfrm>
        <a:graphic>
          <a:graphicData uri="http://schemas.openxmlformats.org/presentationml/2006/ole">
            <p:oleObj spid="_x0000_s4098" r:id="rId4" imgW="8510754" imgH="4907705" progId="Excel.Sheet.8">
              <p:embed/>
            </p:oleObj>
          </a:graphicData>
        </a:graphic>
      </p:graphicFrame>
    </p:spTree>
  </p:cSld>
  <p:clrMapOvr>
    <a:masterClrMapping/>
  </p:clrMapOvr>
  <p:transition advTm="2000">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Заголовок 1"/>
          <p:cNvSpPr>
            <a:spLocks noGrp="1"/>
          </p:cNvSpPr>
          <p:nvPr>
            <p:ph type="title"/>
          </p:nvPr>
        </p:nvSpPr>
        <p:spPr>
          <a:xfrm>
            <a:off x="357188" y="214313"/>
            <a:ext cx="8534400" cy="1295400"/>
          </a:xfrm>
          <a:blipFill dpi="0" rotWithShape="1">
            <a:blip r:embed="rId3"/>
            <a:srcRect/>
            <a:tile tx="0" ty="0" sx="100000" sy="100000" flip="none" algn="tl"/>
          </a:blipFill>
          <a:ln w="57150">
            <a:solidFill>
              <a:srgbClr val="002060"/>
            </a:solidFill>
          </a:ln>
        </p:spPr>
        <p:txBody>
          <a:bodyPr/>
          <a:lstStyle/>
          <a:p>
            <a:pPr algn="ctr" eaLnBrk="1" hangingPunct="1"/>
            <a:r>
              <a:rPr lang="ru-RU" sz="4000" b="1" smtClean="0">
                <a:solidFill>
                  <a:srgbClr val="002060"/>
                </a:solidFill>
                <a:latin typeface="Times New Roman" pitchFamily="18" charset="0"/>
                <a:cs typeface="Times New Roman" pitchFamily="18" charset="0"/>
              </a:rPr>
              <a:t>Качественная успеваемость в школе  </a:t>
            </a:r>
            <a:r>
              <a:rPr lang="ru-RU" sz="2800" b="1" smtClean="0">
                <a:solidFill>
                  <a:srgbClr val="002060"/>
                </a:solidFill>
                <a:latin typeface="Times New Roman" pitchFamily="18" charset="0"/>
                <a:cs typeface="Times New Roman" pitchFamily="18" charset="0"/>
              </a:rPr>
              <a:t>2008-2009,2009-2010,2010-2011 учебный год</a:t>
            </a:r>
          </a:p>
        </p:txBody>
      </p:sp>
      <p:graphicFrame>
        <p:nvGraphicFramePr>
          <p:cNvPr id="5122" name="Объект 5"/>
          <p:cNvGraphicFramePr>
            <a:graphicFrameLocks noGrp="1"/>
          </p:cNvGraphicFramePr>
          <p:nvPr>
            <p:ph idx="1"/>
          </p:nvPr>
        </p:nvGraphicFramePr>
        <p:xfrm>
          <a:off x="487363" y="1935163"/>
          <a:ext cx="8169275" cy="4387850"/>
        </p:xfrm>
        <a:graphic>
          <a:graphicData uri="http://schemas.openxmlformats.org/presentationml/2006/ole">
            <p:oleObj spid="_x0000_s5122" r:id="rId4" imgW="8169348" imgH="4389500" progId="Excel.Sheet.8">
              <p:embed/>
            </p:oleObj>
          </a:graphicData>
        </a:graphic>
      </p:graphicFrame>
    </p:spTree>
  </p:cSld>
  <p:clrMapOvr>
    <a:masterClrMapping/>
  </p:clrMapOvr>
  <p:transition advTm="2000">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188913"/>
            <a:ext cx="8785225" cy="1439862"/>
          </a:xfrm>
          <a:blipFill dpi="0" rotWithShape="1">
            <a:blip r:embed="rId2" cstate="print"/>
            <a:srcRect/>
            <a:tile tx="0" ty="0" sx="100000" sy="100000" flip="none" algn="tl"/>
          </a:blipFill>
          <a:ln w="28575">
            <a:solidFill>
              <a:srgbClr val="002060"/>
            </a:solidFill>
          </a:ln>
        </p:spPr>
        <p:txBody>
          <a:bodyPr>
            <a:normAutofit fontScale="90000"/>
          </a:bodyPr>
          <a:lstStyle/>
          <a:p>
            <a:pPr algn="ctr" eaLnBrk="1" fontAlgn="auto" hangingPunct="1">
              <a:spcAft>
                <a:spcPts val="0"/>
              </a:spcAft>
              <a:defRPr/>
            </a:pPr>
            <a:r>
              <a:rPr lang="ru-RU" sz="3600" b="1" dirty="0" smtClean="0">
                <a:solidFill>
                  <a:srgbClr val="00B050"/>
                </a:solidFill>
                <a:ea typeface="Calibri" pitchFamily="34" charset="0"/>
                <a:cs typeface="Times New Roman" pitchFamily="18" charset="0"/>
              </a:rPr>
              <a:t/>
            </a:r>
            <a:br>
              <a:rPr lang="ru-RU" sz="3600" b="1" dirty="0" smtClean="0">
                <a:solidFill>
                  <a:srgbClr val="00B050"/>
                </a:solidFill>
                <a:ea typeface="Calibri" pitchFamily="34" charset="0"/>
                <a:cs typeface="Times New Roman" pitchFamily="18" charset="0"/>
              </a:rPr>
            </a:br>
            <a:r>
              <a:rPr lang="ru-RU" sz="3600" b="1" dirty="0" smtClean="0">
                <a:solidFill>
                  <a:srgbClr val="00B050"/>
                </a:solidFill>
                <a:ea typeface="Calibri" pitchFamily="34" charset="0"/>
                <a:cs typeface="Times New Roman" pitchFamily="18" charset="0"/>
              </a:rPr>
              <a:t/>
            </a:r>
            <a:br>
              <a:rPr lang="ru-RU" sz="3600" b="1" dirty="0" smtClean="0">
                <a:solidFill>
                  <a:srgbClr val="00B050"/>
                </a:solidFill>
                <a:ea typeface="Calibri" pitchFamily="34" charset="0"/>
                <a:cs typeface="Times New Roman" pitchFamily="18" charset="0"/>
              </a:rPr>
            </a:br>
            <a:r>
              <a:rPr lang="ru-RU" sz="3600" b="1" dirty="0" smtClean="0">
                <a:solidFill>
                  <a:srgbClr val="00B050"/>
                </a:solidFill>
                <a:ea typeface="Calibri" pitchFamily="34" charset="0"/>
                <a:cs typeface="Times New Roman" pitchFamily="18" charset="0"/>
              </a:rPr>
              <a:t/>
            </a:r>
            <a:br>
              <a:rPr lang="ru-RU" sz="3600" b="1" dirty="0" smtClean="0">
                <a:solidFill>
                  <a:srgbClr val="00B050"/>
                </a:solidFill>
                <a:ea typeface="Calibri" pitchFamily="34" charset="0"/>
                <a:cs typeface="Times New Roman" pitchFamily="18" charset="0"/>
              </a:rPr>
            </a:br>
            <a:r>
              <a:rPr lang="ru-RU" sz="3600" b="1" dirty="0" smtClean="0">
                <a:solidFill>
                  <a:srgbClr val="00B050"/>
                </a:solidFill>
                <a:ea typeface="Calibri" pitchFamily="34" charset="0"/>
                <a:cs typeface="Times New Roman" pitchFamily="18" charset="0"/>
              </a:rPr>
              <a:t/>
            </a:r>
            <a:br>
              <a:rPr lang="ru-RU" sz="3600" b="1" dirty="0" smtClean="0">
                <a:solidFill>
                  <a:srgbClr val="00B050"/>
                </a:solidFill>
                <a:ea typeface="Calibri" pitchFamily="34" charset="0"/>
                <a:cs typeface="Times New Roman" pitchFamily="18" charset="0"/>
              </a:rPr>
            </a:br>
            <a:r>
              <a:rPr lang="ru-RU" sz="3600" b="1" dirty="0" smtClean="0">
                <a:solidFill>
                  <a:srgbClr val="00B050"/>
                </a:solidFill>
                <a:ea typeface="Calibri" pitchFamily="34" charset="0"/>
                <a:cs typeface="Times New Roman" pitchFamily="18" charset="0"/>
              </a:rPr>
              <a:t/>
            </a:r>
            <a:br>
              <a:rPr lang="ru-RU" sz="3600" b="1" dirty="0" smtClean="0">
                <a:solidFill>
                  <a:srgbClr val="00B050"/>
                </a:solidFill>
                <a:ea typeface="Calibri" pitchFamily="34" charset="0"/>
                <a:cs typeface="Times New Roman" pitchFamily="18" charset="0"/>
              </a:rPr>
            </a:br>
            <a:r>
              <a:rPr lang="ru-RU" sz="3600" b="1" dirty="0" smtClean="0">
                <a:solidFill>
                  <a:srgbClr val="00B050"/>
                </a:solidFill>
                <a:ea typeface="Calibri" pitchFamily="34" charset="0"/>
                <a:cs typeface="Times New Roman" pitchFamily="18" charset="0"/>
              </a:rPr>
              <a:t/>
            </a:r>
            <a:br>
              <a:rPr lang="ru-RU" sz="3600" b="1" dirty="0" smtClean="0">
                <a:solidFill>
                  <a:srgbClr val="00B050"/>
                </a:solidFill>
                <a:ea typeface="Calibri" pitchFamily="34" charset="0"/>
                <a:cs typeface="Times New Roman" pitchFamily="18" charset="0"/>
              </a:rPr>
            </a:br>
            <a:r>
              <a:rPr lang="ru-RU" sz="3600" b="1" dirty="0" smtClean="0">
                <a:solidFill>
                  <a:srgbClr val="00B050"/>
                </a:solidFill>
                <a:ea typeface="Calibri" pitchFamily="34" charset="0"/>
                <a:cs typeface="Times New Roman" pitchFamily="18" charset="0"/>
              </a:rPr>
              <a:t/>
            </a:r>
            <a:br>
              <a:rPr lang="ru-RU" sz="3600" b="1" dirty="0" smtClean="0">
                <a:solidFill>
                  <a:srgbClr val="00B050"/>
                </a:solidFill>
                <a:ea typeface="Calibri" pitchFamily="34" charset="0"/>
                <a:cs typeface="Times New Roman" pitchFamily="18" charset="0"/>
              </a:rPr>
            </a:br>
            <a:r>
              <a:rPr lang="ru-RU" sz="3600" b="1" dirty="0" smtClean="0">
                <a:solidFill>
                  <a:srgbClr val="002060"/>
                </a:solidFill>
                <a:latin typeface="Times New Roman" pitchFamily="18" charset="0"/>
                <a:ea typeface="Calibri" pitchFamily="34" charset="0"/>
                <a:cs typeface="Times New Roman" pitchFamily="18" charset="0"/>
              </a:rPr>
              <a:t/>
            </a:r>
            <a:br>
              <a:rPr lang="ru-RU" sz="3600" b="1" dirty="0" smtClean="0">
                <a:solidFill>
                  <a:srgbClr val="002060"/>
                </a:solidFill>
                <a:latin typeface="Times New Roman" pitchFamily="18" charset="0"/>
                <a:ea typeface="Calibri" pitchFamily="34" charset="0"/>
                <a:cs typeface="Times New Roman" pitchFamily="18" charset="0"/>
              </a:rPr>
            </a:br>
            <a:r>
              <a:rPr lang="ru-RU" sz="3200" b="1" dirty="0" smtClean="0">
                <a:solidFill>
                  <a:srgbClr val="002060"/>
                </a:solidFill>
                <a:latin typeface="Times New Roman" pitchFamily="18" charset="0"/>
                <a:ea typeface="Calibri" pitchFamily="34" charset="0"/>
                <a:cs typeface="Times New Roman" pitchFamily="18" charset="0"/>
              </a:rPr>
              <a:t>Мониторинг качества знаний по ИЯ за три года </a:t>
            </a:r>
            <a:br>
              <a:rPr lang="ru-RU" sz="3200" b="1" dirty="0" smtClean="0">
                <a:solidFill>
                  <a:srgbClr val="002060"/>
                </a:solidFill>
                <a:latin typeface="Times New Roman" pitchFamily="18" charset="0"/>
                <a:ea typeface="Calibri" pitchFamily="34" charset="0"/>
                <a:cs typeface="Times New Roman" pitchFamily="18" charset="0"/>
              </a:rPr>
            </a:br>
            <a:r>
              <a:rPr lang="ru-RU" sz="3200" b="1" dirty="0" smtClean="0">
                <a:solidFill>
                  <a:srgbClr val="002060"/>
                </a:solidFill>
                <a:latin typeface="Times New Roman" pitchFamily="18" charset="0"/>
                <a:ea typeface="Calibri" pitchFamily="34" charset="0"/>
                <a:cs typeface="Times New Roman" pitchFamily="18" charset="0"/>
              </a:rPr>
              <a:t>(с 2007 по 2010 гг.)</a:t>
            </a:r>
            <a:r>
              <a:rPr lang="ru-RU" sz="3200" dirty="0" smtClean="0">
                <a:solidFill>
                  <a:srgbClr val="C00000"/>
                </a:solidFill>
                <a:latin typeface="Arial" charset="0"/>
                <a:ea typeface="Calibri" pitchFamily="34" charset="0"/>
                <a:cs typeface="Times New Roman" pitchFamily="18" charset="0"/>
              </a:rPr>
              <a:t/>
            </a:r>
            <a:br>
              <a:rPr lang="ru-RU" sz="3200" dirty="0" smtClean="0">
                <a:solidFill>
                  <a:srgbClr val="C00000"/>
                </a:solidFill>
                <a:latin typeface="Arial" charset="0"/>
                <a:ea typeface="Calibri" pitchFamily="34" charset="0"/>
                <a:cs typeface="Times New Roman" pitchFamily="18" charset="0"/>
              </a:rPr>
            </a:br>
            <a:endParaRPr lang="ru-RU" sz="3200" dirty="0" smtClean="0">
              <a:solidFill>
                <a:srgbClr val="C00000"/>
              </a:solidFill>
              <a:ea typeface="Calibri" pitchFamily="34" charset="0"/>
              <a:cs typeface="Times New Roman" pitchFamily="18" charset="0"/>
            </a:endParaRPr>
          </a:p>
        </p:txBody>
      </p:sp>
      <p:graphicFrame>
        <p:nvGraphicFramePr>
          <p:cNvPr id="4" name="Содержимое 3"/>
          <p:cNvGraphicFramePr>
            <a:graphicFrameLocks noGrp="1"/>
          </p:cNvGraphicFramePr>
          <p:nvPr>
            <p:ph idx="1"/>
          </p:nvPr>
        </p:nvGraphicFramePr>
        <p:xfrm>
          <a:off x="857250" y="2643188"/>
          <a:ext cx="6943751" cy="2384437"/>
        </p:xfrm>
        <a:graphic>
          <a:graphicData uri="http://schemas.openxmlformats.org/drawingml/2006/table">
            <a:tbl>
              <a:tblPr/>
              <a:tblGrid>
                <a:gridCol w="1061381"/>
                <a:gridCol w="980395"/>
                <a:gridCol w="980395"/>
                <a:gridCol w="980395"/>
                <a:gridCol w="980395"/>
                <a:gridCol w="980395"/>
                <a:gridCol w="980395"/>
              </a:tblGrid>
              <a:tr h="308873">
                <a:tc gridSpan="7">
                  <a:txBody>
                    <a:bodyPr/>
                    <a:lstStyle/>
                    <a:p>
                      <a:pPr algn="ctr">
                        <a:lnSpc>
                          <a:spcPct val="115000"/>
                        </a:lnSpc>
                        <a:spcAft>
                          <a:spcPts val="1000"/>
                        </a:spcAft>
                        <a:tabLst>
                          <a:tab pos="2400300" algn="l"/>
                        </a:tabLst>
                      </a:pPr>
                      <a:r>
                        <a:rPr lang="ru-RU" sz="1400" b="1" dirty="0">
                          <a:solidFill>
                            <a:srgbClr val="0070C0"/>
                          </a:solidFill>
                          <a:latin typeface="Calibri"/>
                          <a:ea typeface="Calibri"/>
                          <a:cs typeface="Times New Roman"/>
                        </a:rPr>
                        <a:t>ПО ПРЕДМЕТАМ</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8785">
                <a:tc rowSpan="2">
                  <a:txBody>
                    <a:bodyPr/>
                    <a:lstStyle/>
                    <a:p>
                      <a:pPr algn="ctr">
                        <a:lnSpc>
                          <a:spcPct val="115000"/>
                        </a:lnSpc>
                        <a:spcAft>
                          <a:spcPts val="1000"/>
                        </a:spcAft>
                        <a:tabLst>
                          <a:tab pos="2400300" algn="l"/>
                        </a:tabLst>
                      </a:pPr>
                      <a:r>
                        <a:rPr lang="ru-RU" sz="1400" b="1">
                          <a:latin typeface="Calibri"/>
                          <a:ea typeface="Calibri"/>
                          <a:cs typeface="Times New Roman"/>
                        </a:rPr>
                        <a:t>Год/предмет</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gridSpan="2">
                  <a:txBody>
                    <a:bodyPr/>
                    <a:lstStyle/>
                    <a:p>
                      <a:pPr algn="ctr">
                        <a:lnSpc>
                          <a:spcPct val="115000"/>
                        </a:lnSpc>
                        <a:spcAft>
                          <a:spcPts val="1000"/>
                        </a:spcAft>
                        <a:tabLst>
                          <a:tab pos="2400300" algn="l"/>
                        </a:tabLst>
                      </a:pPr>
                      <a:r>
                        <a:rPr lang="en-US" sz="1400" b="1">
                          <a:latin typeface="Calibri"/>
                          <a:ea typeface="Calibri"/>
                          <a:cs typeface="Times New Roman"/>
                        </a:rPr>
                        <a:t>200</a:t>
                      </a:r>
                      <a:r>
                        <a:rPr lang="ru-RU" sz="1400" b="1">
                          <a:latin typeface="Calibri"/>
                          <a:ea typeface="Calibri"/>
                          <a:cs typeface="Times New Roman"/>
                        </a:rPr>
                        <a:t>7</a:t>
                      </a:r>
                      <a:r>
                        <a:rPr lang="en-US" sz="1400" b="1">
                          <a:latin typeface="Calibri"/>
                          <a:ea typeface="Calibri"/>
                          <a:cs typeface="Times New Roman"/>
                        </a:rPr>
                        <a:t>-200</a:t>
                      </a:r>
                      <a:r>
                        <a:rPr lang="ru-RU" sz="1400" b="1">
                          <a:latin typeface="Calibri"/>
                          <a:ea typeface="Calibri"/>
                          <a:cs typeface="Times New Roman"/>
                        </a:rPr>
                        <a:t>8гг.</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hMerge="1">
                  <a:txBody>
                    <a:bodyPr/>
                    <a:lstStyle/>
                    <a:p>
                      <a:endParaRPr lang="ru-RU"/>
                    </a:p>
                  </a:txBody>
                  <a:tcPr/>
                </a:tc>
                <a:tc gridSpan="2">
                  <a:txBody>
                    <a:bodyPr/>
                    <a:lstStyle/>
                    <a:p>
                      <a:pPr algn="ctr">
                        <a:lnSpc>
                          <a:spcPct val="115000"/>
                        </a:lnSpc>
                        <a:spcAft>
                          <a:spcPts val="1000"/>
                        </a:spcAft>
                        <a:tabLst>
                          <a:tab pos="2400300" algn="l"/>
                        </a:tabLst>
                      </a:pPr>
                      <a:r>
                        <a:rPr lang="ru-RU" sz="1400" b="1">
                          <a:latin typeface="Calibri"/>
                          <a:ea typeface="Calibri"/>
                          <a:cs typeface="Times New Roman"/>
                        </a:rPr>
                        <a:t>2008-2009гг.</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hMerge="1">
                  <a:txBody>
                    <a:bodyPr/>
                    <a:lstStyle/>
                    <a:p>
                      <a:endParaRPr lang="ru-RU"/>
                    </a:p>
                  </a:txBody>
                  <a:tcPr/>
                </a:tc>
                <a:tc gridSpan="2">
                  <a:txBody>
                    <a:bodyPr/>
                    <a:lstStyle/>
                    <a:p>
                      <a:pPr algn="ctr">
                        <a:lnSpc>
                          <a:spcPct val="115000"/>
                        </a:lnSpc>
                        <a:spcAft>
                          <a:spcPts val="1000"/>
                        </a:spcAft>
                        <a:tabLst>
                          <a:tab pos="2400300" algn="l"/>
                        </a:tabLst>
                      </a:pPr>
                      <a:r>
                        <a:rPr lang="ru-RU" sz="1400" b="1">
                          <a:latin typeface="Calibri"/>
                          <a:ea typeface="Calibri"/>
                          <a:cs typeface="Times New Roman"/>
                        </a:rPr>
                        <a:t>2009-2010гг.</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hMerge="1">
                  <a:txBody>
                    <a:bodyPr/>
                    <a:lstStyle/>
                    <a:p>
                      <a:endParaRPr lang="ru-RU"/>
                    </a:p>
                  </a:txBody>
                  <a:tcPr/>
                </a:tc>
              </a:tr>
              <a:tr h="595593">
                <a:tc vMerge="1">
                  <a:txBody>
                    <a:bodyPr/>
                    <a:lstStyle/>
                    <a:p>
                      <a:endParaRPr lang="ru-RU"/>
                    </a:p>
                  </a:txBody>
                  <a:tcPr/>
                </a:tc>
                <a:tc>
                  <a:txBody>
                    <a:bodyPr/>
                    <a:lstStyle/>
                    <a:p>
                      <a:pPr algn="ctr">
                        <a:lnSpc>
                          <a:spcPct val="115000"/>
                        </a:lnSpc>
                        <a:spcAft>
                          <a:spcPts val="1000"/>
                        </a:spcAft>
                        <a:tabLst>
                          <a:tab pos="2400300" algn="l"/>
                        </a:tabLst>
                      </a:pPr>
                      <a:r>
                        <a:rPr lang="ru-RU" sz="1400" b="1">
                          <a:latin typeface="Calibri"/>
                          <a:ea typeface="Calibri"/>
                          <a:cs typeface="Times New Roman"/>
                        </a:rPr>
                        <a:t>Качество знаний</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dirty="0">
                          <a:latin typeface="Calibri"/>
                          <a:ea typeface="Calibri"/>
                          <a:cs typeface="Times New Roman"/>
                        </a:rPr>
                        <a:t>Успеваемость</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Качество знаний</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Успеваемость</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Качество знаний</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Успеваемость</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595593">
                <a:tc>
                  <a:txBody>
                    <a:bodyPr/>
                    <a:lstStyle/>
                    <a:p>
                      <a:pPr algn="ctr">
                        <a:lnSpc>
                          <a:spcPct val="115000"/>
                        </a:lnSpc>
                        <a:spcAft>
                          <a:spcPts val="1000"/>
                        </a:spcAft>
                        <a:tabLst>
                          <a:tab pos="2400300" algn="l"/>
                        </a:tabLst>
                      </a:pPr>
                      <a:r>
                        <a:rPr lang="ru-RU" sz="1400" b="1">
                          <a:latin typeface="Calibri"/>
                          <a:ea typeface="Calibri"/>
                          <a:cs typeface="Times New Roman"/>
                        </a:rPr>
                        <a:t>Английский язык</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65</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a:latin typeface="Calibri"/>
                          <a:ea typeface="Calibri"/>
                          <a:cs typeface="Times New Roman"/>
                        </a:rPr>
                        <a:t>100</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69</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a:latin typeface="Calibri"/>
                          <a:ea typeface="Calibri"/>
                          <a:cs typeface="Times New Roman"/>
                        </a:rPr>
                        <a:t>100</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72</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a:latin typeface="Calibri"/>
                          <a:ea typeface="Calibri"/>
                          <a:cs typeface="Times New Roman"/>
                        </a:rPr>
                        <a:t>100</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595593">
                <a:tc>
                  <a:txBody>
                    <a:bodyPr/>
                    <a:lstStyle/>
                    <a:p>
                      <a:pPr algn="ctr">
                        <a:lnSpc>
                          <a:spcPct val="115000"/>
                        </a:lnSpc>
                        <a:spcAft>
                          <a:spcPts val="1000"/>
                        </a:spcAft>
                        <a:tabLst>
                          <a:tab pos="2400300" algn="l"/>
                        </a:tabLst>
                      </a:pPr>
                      <a:r>
                        <a:rPr lang="ru-RU" sz="1400" b="1">
                          <a:latin typeface="Calibri"/>
                          <a:ea typeface="Calibri"/>
                          <a:cs typeface="Times New Roman"/>
                        </a:rPr>
                        <a:t>Французский язык</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43</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a:latin typeface="Calibri"/>
                          <a:ea typeface="Calibri"/>
                          <a:cs typeface="Times New Roman"/>
                        </a:rPr>
                        <a:t>100</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45</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a:latin typeface="Calibri"/>
                          <a:ea typeface="Calibri"/>
                          <a:cs typeface="Times New Roman"/>
                        </a:rPr>
                        <a:t>100</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b="1">
                          <a:latin typeface="Calibri"/>
                          <a:ea typeface="Calibri"/>
                          <a:cs typeface="Times New Roman"/>
                        </a:rPr>
                        <a:t>53</a:t>
                      </a:r>
                      <a:endParaRPr lang="ru-RU"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1000"/>
                        </a:spcAft>
                        <a:tabLst>
                          <a:tab pos="2400300" algn="l"/>
                        </a:tabLst>
                      </a:pPr>
                      <a:r>
                        <a:rPr lang="ru-RU" sz="1400" dirty="0">
                          <a:latin typeface="Calibri"/>
                          <a:ea typeface="Calibri"/>
                          <a:cs typeface="Times New Roman"/>
                        </a:rPr>
                        <a:t>100</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115888"/>
            <a:ext cx="8785225" cy="1225550"/>
          </a:xfrm>
          <a:blipFill dpi="0" rotWithShape="1">
            <a:blip r:embed="rId3"/>
            <a:srcRect/>
            <a:tile tx="0" ty="0" sx="100000" sy="100000" flip="none" algn="tl"/>
          </a:blipFill>
          <a:ln w="28575">
            <a:solidFill>
              <a:srgbClr val="002060"/>
            </a:solidFill>
          </a:ln>
        </p:spPr>
        <p:txBody>
          <a:bodyPr/>
          <a:lstStyle/>
          <a:p>
            <a:pPr algn="ctr" eaLnBrk="1" hangingPunct="1"/>
            <a:r>
              <a:rPr lang="ru-RU" sz="3200" b="1" smtClean="0">
                <a:solidFill>
                  <a:srgbClr val="002060"/>
                </a:solidFill>
                <a:latin typeface="Times New Roman" pitchFamily="18" charset="0"/>
                <a:cs typeface="Times New Roman" pitchFamily="18" charset="0"/>
              </a:rPr>
              <a:t>Динамика успешности обучения ИЯ  </a:t>
            </a:r>
            <a:br>
              <a:rPr lang="ru-RU" sz="3200" b="1" smtClean="0">
                <a:solidFill>
                  <a:srgbClr val="002060"/>
                </a:solidFill>
                <a:latin typeface="Times New Roman" pitchFamily="18" charset="0"/>
                <a:cs typeface="Times New Roman" pitchFamily="18" charset="0"/>
              </a:rPr>
            </a:br>
            <a:r>
              <a:rPr lang="ru-RU" sz="3200" b="1" smtClean="0">
                <a:solidFill>
                  <a:srgbClr val="002060"/>
                </a:solidFill>
                <a:latin typeface="Times New Roman" pitchFamily="18" charset="0"/>
                <a:cs typeface="Times New Roman" pitchFamily="18" charset="0"/>
              </a:rPr>
              <a:t>с 2007 по 2010 учебный  год</a:t>
            </a:r>
          </a:p>
        </p:txBody>
      </p:sp>
      <p:sp>
        <p:nvSpPr>
          <p:cNvPr id="3" name="Содержимое 2"/>
          <p:cNvSpPr>
            <a:spLocks noGrp="1"/>
          </p:cNvSpPr>
          <p:nvPr>
            <p:ph sz="half" idx="1"/>
          </p:nvPr>
        </p:nvSpPr>
        <p:spPr>
          <a:xfrm>
            <a:off x="179388" y="1571625"/>
            <a:ext cx="8785225" cy="4738688"/>
          </a:xfrm>
          <a:blipFill dpi="0" rotWithShape="1">
            <a:blip r:embed="rId4"/>
            <a:srcRect/>
            <a:tile tx="0" ty="0" sx="100000" sy="100000" flip="none" algn="tl"/>
          </a:blipFill>
        </p:spPr>
        <p:txBody>
          <a:bodyPr/>
          <a:lstStyle/>
          <a:p>
            <a:pPr eaLnBrk="1" hangingPunct="1"/>
            <a:r>
              <a:rPr lang="ru-RU" sz="3200" b="1" smtClean="0"/>
              <a:t>  2007 -   2008  учебный год</a:t>
            </a:r>
          </a:p>
          <a:p>
            <a:pPr eaLnBrk="1" hangingPunct="1"/>
            <a:r>
              <a:rPr lang="ru-RU" sz="3200" b="1" smtClean="0"/>
              <a:t>  2008 -  2009  учебный год</a:t>
            </a:r>
          </a:p>
          <a:p>
            <a:pPr eaLnBrk="1" hangingPunct="1"/>
            <a:r>
              <a:rPr lang="ru-RU" sz="3200" b="1" smtClean="0"/>
              <a:t>  2009 -  2010   учебный год</a:t>
            </a:r>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p:txBody>
      </p:sp>
      <p:graphicFrame>
        <p:nvGraphicFramePr>
          <p:cNvPr id="6146" name="Объект 1"/>
          <p:cNvGraphicFramePr>
            <a:graphicFrameLocks/>
          </p:cNvGraphicFramePr>
          <p:nvPr/>
        </p:nvGraphicFramePr>
        <p:xfrm>
          <a:off x="1714500" y="3571875"/>
          <a:ext cx="6500813" cy="3071813"/>
        </p:xfrm>
        <a:graphic>
          <a:graphicData uri="http://schemas.openxmlformats.org/presentationml/2006/ole">
            <p:oleObj spid="_x0000_s6146" r:id="rId5" imgW="5998984" imgH="2249619" progId="Excel.Sheet.8">
              <p:embed/>
            </p:oleObj>
          </a:graphicData>
        </a:graphic>
      </p:graphicFrame>
    </p:spTree>
  </p:cSld>
  <p:clrMapOvr>
    <a:masterClrMapping/>
  </p:clrMapOvr>
  <p:transition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357188" y="214313"/>
            <a:ext cx="8534400" cy="1439862"/>
          </a:xfrm>
          <a:blipFill>
            <a:blip r:embed="rId2" cstate="print"/>
            <a:tile tx="0" ty="0" sx="100000" sy="100000" flip="none" algn="tl"/>
          </a:blipFill>
          <a:ln w="76200">
            <a:solidFill>
              <a:srgbClr val="002060"/>
            </a:solidFill>
          </a:ln>
        </p:spPr>
        <p:txBody>
          <a:bodyPr>
            <a:normAutofit fontScale="90000"/>
          </a:bodyPr>
          <a:lstStyle/>
          <a:p>
            <a:pPr algn="ctr" eaLnBrk="1" fontAlgn="auto" hangingPunct="1">
              <a:spcAft>
                <a:spcPts val="0"/>
              </a:spcAft>
              <a:defRPr/>
            </a:pPr>
            <a:r>
              <a:rPr lang="ru-RU" sz="3600" b="1" i="1" dirty="0" smtClean="0">
                <a:solidFill>
                  <a:schemeClr val="tx2">
                    <a:satMod val="130000"/>
                  </a:schemeClr>
                </a:solidFill>
                <a:ea typeface="Calibri" pitchFamily="34" charset="0"/>
                <a:cs typeface="Times New Roman" pitchFamily="18" charset="0"/>
              </a:rPr>
              <a:t/>
            </a:r>
            <a:br>
              <a:rPr lang="ru-RU" sz="3600" b="1" i="1" dirty="0" smtClean="0">
                <a:solidFill>
                  <a:schemeClr val="tx2">
                    <a:satMod val="130000"/>
                  </a:schemeClr>
                </a:solidFill>
                <a:ea typeface="Calibri" pitchFamily="34" charset="0"/>
                <a:cs typeface="Times New Roman" pitchFamily="18" charset="0"/>
              </a:rPr>
            </a:br>
            <a:r>
              <a:rPr lang="ru-RU" sz="3600" b="1" i="1" dirty="0" smtClean="0">
                <a:solidFill>
                  <a:schemeClr val="tx2">
                    <a:satMod val="130000"/>
                  </a:schemeClr>
                </a:solidFill>
                <a:ea typeface="Calibri" pitchFamily="34" charset="0"/>
                <a:cs typeface="Times New Roman" pitchFamily="18" charset="0"/>
              </a:rPr>
              <a:t/>
            </a:r>
            <a:br>
              <a:rPr lang="ru-RU" sz="3600" b="1" i="1" dirty="0" smtClean="0">
                <a:solidFill>
                  <a:schemeClr val="tx2">
                    <a:satMod val="130000"/>
                  </a:schemeClr>
                </a:solidFill>
                <a:ea typeface="Calibri" pitchFamily="34" charset="0"/>
                <a:cs typeface="Times New Roman" pitchFamily="18" charset="0"/>
              </a:rPr>
            </a:br>
            <a:r>
              <a:rPr lang="ru-RU" sz="3600" b="1" i="1" dirty="0" smtClean="0">
                <a:solidFill>
                  <a:schemeClr val="tx2">
                    <a:satMod val="130000"/>
                  </a:schemeClr>
                </a:solidFill>
                <a:ea typeface="Calibri" pitchFamily="34" charset="0"/>
                <a:cs typeface="Times New Roman" pitchFamily="18" charset="0"/>
              </a:rPr>
              <a:t/>
            </a:r>
            <a:br>
              <a:rPr lang="ru-RU" sz="3600" b="1" i="1" dirty="0" smtClean="0">
                <a:solidFill>
                  <a:schemeClr val="tx2">
                    <a:satMod val="130000"/>
                  </a:schemeClr>
                </a:solidFill>
                <a:ea typeface="Calibri" pitchFamily="34" charset="0"/>
                <a:cs typeface="Times New Roman" pitchFamily="18" charset="0"/>
              </a:rPr>
            </a:br>
            <a:r>
              <a:rPr lang="ru-RU" sz="3600" b="1" i="1" dirty="0" smtClean="0">
                <a:solidFill>
                  <a:schemeClr val="tx2">
                    <a:satMod val="130000"/>
                  </a:schemeClr>
                </a:solidFill>
                <a:ea typeface="Calibri" pitchFamily="34" charset="0"/>
                <a:cs typeface="Times New Roman" pitchFamily="18" charset="0"/>
              </a:rPr>
              <a:t/>
            </a:r>
            <a:br>
              <a:rPr lang="ru-RU" sz="3600" b="1" i="1" dirty="0" smtClean="0">
                <a:solidFill>
                  <a:schemeClr val="tx2">
                    <a:satMod val="130000"/>
                  </a:schemeClr>
                </a:solidFill>
                <a:ea typeface="Calibri" pitchFamily="34" charset="0"/>
                <a:cs typeface="Times New Roman" pitchFamily="18" charset="0"/>
              </a:rPr>
            </a:br>
            <a:r>
              <a:rPr lang="ru-RU" sz="3600" b="1" i="1" dirty="0" smtClean="0">
                <a:solidFill>
                  <a:schemeClr val="tx2">
                    <a:satMod val="130000"/>
                  </a:schemeClr>
                </a:solidFill>
                <a:ea typeface="Calibri" pitchFamily="34" charset="0"/>
                <a:cs typeface="Times New Roman" pitchFamily="18" charset="0"/>
              </a:rPr>
              <a:t/>
            </a:r>
            <a:br>
              <a:rPr lang="ru-RU" sz="3600" b="1" i="1" dirty="0" smtClean="0">
                <a:solidFill>
                  <a:schemeClr val="tx2">
                    <a:satMod val="130000"/>
                  </a:schemeClr>
                </a:solidFill>
                <a:ea typeface="Calibri" pitchFamily="34" charset="0"/>
                <a:cs typeface="Times New Roman" pitchFamily="18" charset="0"/>
              </a:rPr>
            </a:br>
            <a:r>
              <a:rPr lang="ru-RU" sz="3600" b="1" i="1" dirty="0" smtClean="0">
                <a:solidFill>
                  <a:schemeClr val="tx2">
                    <a:satMod val="130000"/>
                  </a:schemeClr>
                </a:solidFill>
                <a:ea typeface="Calibri" pitchFamily="34" charset="0"/>
                <a:cs typeface="Times New Roman" pitchFamily="18" charset="0"/>
              </a:rPr>
              <a:t/>
            </a:r>
            <a:br>
              <a:rPr lang="ru-RU" sz="3600" b="1" i="1" dirty="0" smtClean="0">
                <a:solidFill>
                  <a:schemeClr val="tx2">
                    <a:satMod val="130000"/>
                  </a:schemeClr>
                </a:solidFill>
                <a:ea typeface="Calibri" pitchFamily="34" charset="0"/>
                <a:cs typeface="Times New Roman" pitchFamily="18" charset="0"/>
              </a:rPr>
            </a:br>
            <a:r>
              <a:rPr lang="ru-RU" sz="3600" b="1" i="1" dirty="0" smtClean="0">
                <a:solidFill>
                  <a:schemeClr val="tx2">
                    <a:satMod val="130000"/>
                  </a:schemeClr>
                </a:solidFill>
                <a:ea typeface="Calibri" pitchFamily="34" charset="0"/>
                <a:cs typeface="Times New Roman" pitchFamily="18" charset="0"/>
              </a:rPr>
              <a:t/>
            </a:r>
            <a:br>
              <a:rPr lang="ru-RU" sz="3600" b="1" i="1" dirty="0" smtClean="0">
                <a:solidFill>
                  <a:schemeClr val="tx2">
                    <a:satMod val="130000"/>
                  </a:schemeClr>
                </a:solidFill>
                <a:ea typeface="Calibri" pitchFamily="34" charset="0"/>
                <a:cs typeface="Times New Roman" pitchFamily="18" charset="0"/>
              </a:rPr>
            </a:br>
            <a:r>
              <a:rPr lang="ru-RU" sz="3600" b="1" i="1" dirty="0" smtClean="0">
                <a:solidFill>
                  <a:schemeClr val="tx2">
                    <a:satMod val="130000"/>
                  </a:schemeClr>
                </a:solidFill>
                <a:ea typeface="Calibri" pitchFamily="34" charset="0"/>
                <a:cs typeface="Times New Roman" pitchFamily="18" charset="0"/>
              </a:rPr>
              <a:t/>
            </a:r>
            <a:br>
              <a:rPr lang="ru-RU" sz="3600" b="1" i="1" dirty="0" smtClean="0">
                <a:solidFill>
                  <a:schemeClr val="tx2">
                    <a:satMod val="130000"/>
                  </a:schemeClr>
                </a:solidFill>
                <a:ea typeface="Calibri" pitchFamily="34" charset="0"/>
                <a:cs typeface="Times New Roman" pitchFamily="18" charset="0"/>
              </a:rPr>
            </a:br>
            <a:r>
              <a:rPr lang="ru-RU" sz="5300" b="1" i="1" dirty="0" smtClean="0">
                <a:solidFill>
                  <a:schemeClr val="tx1"/>
                </a:solidFill>
                <a:ea typeface="Calibri" pitchFamily="34" charset="0"/>
                <a:cs typeface="Times New Roman" pitchFamily="18" charset="0"/>
              </a:rPr>
              <a:t>Темы по самообразованию</a:t>
            </a:r>
            <a:r>
              <a:rPr lang="ru-RU" sz="5300" dirty="0" smtClean="0">
                <a:solidFill>
                  <a:srgbClr val="002060"/>
                </a:solidFill>
                <a:latin typeface="Arial" pitchFamily="34" charset="0"/>
              </a:rPr>
              <a:t/>
            </a:r>
            <a:br>
              <a:rPr lang="ru-RU" sz="5300" dirty="0" smtClean="0">
                <a:solidFill>
                  <a:srgbClr val="002060"/>
                </a:solidFill>
                <a:latin typeface="Arial" pitchFamily="34" charset="0"/>
              </a:rPr>
            </a:br>
            <a:endParaRPr lang="ru-RU" sz="5300" dirty="0">
              <a:solidFill>
                <a:srgbClr val="002060"/>
              </a:solidFill>
            </a:endParaRPr>
          </a:p>
        </p:txBody>
      </p:sp>
      <p:sp>
        <p:nvSpPr>
          <p:cNvPr id="17411" name="Содержимое 2"/>
          <p:cNvSpPr>
            <a:spLocks noGrp="1"/>
          </p:cNvSpPr>
          <p:nvPr>
            <p:ph idx="1"/>
          </p:nvPr>
        </p:nvSpPr>
        <p:spPr>
          <a:xfrm>
            <a:off x="457200" y="1935163"/>
            <a:ext cx="8401050" cy="4494212"/>
          </a:xfrm>
          <a:blipFill dpi="0" rotWithShape="1">
            <a:blip r:embed="rId3" cstate="print"/>
            <a:srcRect/>
            <a:tile tx="0" ty="0" sx="100000" sy="100000" flip="none" algn="tl"/>
          </a:blipFill>
          <a:ln w="76200">
            <a:solidFill>
              <a:schemeClr val="tx1"/>
            </a:solidFill>
          </a:ln>
        </p:spPr>
        <p:txBody>
          <a:bodyPr>
            <a:normAutofit fontScale="62500" lnSpcReduction="20000"/>
          </a:bodyPr>
          <a:lstStyle/>
          <a:p>
            <a:pPr marL="0" indent="0" eaLnBrk="1" fontAlgn="auto" hangingPunct="1">
              <a:lnSpc>
                <a:spcPct val="150000"/>
              </a:lnSpc>
              <a:spcBef>
                <a:spcPct val="0"/>
              </a:spcBef>
              <a:spcAft>
                <a:spcPts val="0"/>
              </a:spcAft>
              <a:buClrTx/>
              <a:buSzTx/>
              <a:buFont typeface="Wingdings 2" pitchFamily="18" charset="2"/>
              <a:buNone/>
              <a:defRPr/>
            </a:pPr>
            <a:endParaRPr lang="ru-RU" sz="2900" b="1" i="1" dirty="0" smtClean="0">
              <a:solidFill>
                <a:srgbClr val="002060"/>
              </a:solidFill>
              <a:latin typeface="Calibri" pitchFamily="34" charset="0"/>
              <a:ea typeface="Calibri" pitchFamily="34" charset="0"/>
              <a:cs typeface="Times New Roman" pitchFamily="18" charset="0"/>
            </a:endParaRPr>
          </a:p>
          <a:p>
            <a:pPr marL="0" indent="0" algn="just" eaLnBrk="1" fontAlgn="auto" hangingPunct="1">
              <a:lnSpc>
                <a:spcPct val="150000"/>
              </a:lnSpc>
              <a:spcBef>
                <a:spcPct val="0"/>
              </a:spcBef>
              <a:spcAft>
                <a:spcPts val="0"/>
              </a:spcAft>
              <a:buClrTx/>
              <a:buSzTx/>
              <a:buFont typeface="Wingdings 2" pitchFamily="18" charset="2"/>
              <a:buNone/>
              <a:defRPr/>
            </a:pPr>
            <a:r>
              <a:rPr lang="ru-RU" sz="2900" b="1" i="1" dirty="0" smtClean="0">
                <a:solidFill>
                  <a:srgbClr val="002060"/>
                </a:solidFill>
                <a:latin typeface="Times New Roman" pitchFamily="18" charset="0"/>
                <a:ea typeface="Calibri" pitchFamily="34" charset="0"/>
                <a:cs typeface="Times New Roman" pitchFamily="18" charset="0"/>
              </a:rPr>
              <a:t>Линёва О.П.  </a:t>
            </a:r>
            <a:r>
              <a:rPr lang="ru-RU" sz="2900" dirty="0" smtClean="0">
                <a:solidFill>
                  <a:srgbClr val="002060"/>
                </a:solidFill>
                <a:latin typeface="Times New Roman" pitchFamily="18" charset="0"/>
                <a:ea typeface="Calibri" pitchFamily="34" charset="0"/>
                <a:cs typeface="Times New Roman" pitchFamily="18" charset="0"/>
              </a:rPr>
              <a:t>Использование регионального компонента на уроках   иностранного      языка.</a:t>
            </a:r>
          </a:p>
          <a:p>
            <a:pPr marL="0" indent="0" algn="just" eaLnBrk="1" fontAlgn="auto" hangingPunct="1">
              <a:lnSpc>
                <a:spcPct val="150000"/>
              </a:lnSpc>
              <a:spcBef>
                <a:spcPct val="0"/>
              </a:spcBef>
              <a:spcAft>
                <a:spcPts val="0"/>
              </a:spcAft>
              <a:buClrTx/>
              <a:buSzTx/>
              <a:buFont typeface="Wingdings 2" pitchFamily="18" charset="2"/>
              <a:buNone/>
              <a:defRPr/>
            </a:pPr>
            <a:r>
              <a:rPr lang="ru-RU" sz="2900" b="1" i="1" dirty="0" smtClean="0">
                <a:solidFill>
                  <a:srgbClr val="002060"/>
                </a:solidFill>
                <a:latin typeface="Times New Roman" pitchFamily="18" charset="0"/>
                <a:ea typeface="Calibri" pitchFamily="34" charset="0"/>
                <a:cs typeface="Times New Roman" pitchFamily="18" charset="0"/>
              </a:rPr>
              <a:t>Скорикова А.И .</a:t>
            </a:r>
            <a:r>
              <a:rPr lang="ru-RU" sz="2900" dirty="0" smtClean="0">
                <a:solidFill>
                  <a:srgbClr val="002060"/>
                </a:solidFill>
                <a:latin typeface="Times New Roman" pitchFamily="18" charset="0"/>
                <a:ea typeface="Calibri" pitchFamily="34" charset="0"/>
                <a:cs typeface="Times New Roman" pitchFamily="18" charset="0"/>
              </a:rPr>
              <a:t>Развитие </a:t>
            </a:r>
            <a:r>
              <a:rPr lang="ru-RU" sz="2900" dirty="0" err="1" smtClean="0">
                <a:solidFill>
                  <a:srgbClr val="002060"/>
                </a:solidFill>
                <a:latin typeface="Times New Roman" pitchFamily="18" charset="0"/>
                <a:ea typeface="Calibri" pitchFamily="34" charset="0"/>
                <a:cs typeface="Times New Roman" pitchFamily="18" charset="0"/>
              </a:rPr>
              <a:t>культуроведческих</a:t>
            </a:r>
            <a:r>
              <a:rPr lang="ru-RU" sz="2900" dirty="0" smtClean="0">
                <a:solidFill>
                  <a:srgbClr val="002060"/>
                </a:solidFill>
                <a:latin typeface="Times New Roman" pitchFamily="18" charset="0"/>
                <a:ea typeface="Calibri" pitchFamily="34" charset="0"/>
                <a:cs typeface="Times New Roman" pitchFamily="18" charset="0"/>
              </a:rPr>
              <a:t> </a:t>
            </a:r>
            <a:r>
              <a:rPr lang="ru-RU" sz="2900" dirty="0" err="1" smtClean="0">
                <a:solidFill>
                  <a:srgbClr val="002060"/>
                </a:solidFill>
                <a:latin typeface="Times New Roman" pitchFamily="18" charset="0"/>
                <a:ea typeface="Calibri" pitchFamily="34" charset="0"/>
                <a:cs typeface="Times New Roman" pitchFamily="18" charset="0"/>
              </a:rPr>
              <a:t>знаний,умений</a:t>
            </a:r>
            <a:r>
              <a:rPr lang="ru-RU" sz="2900" dirty="0" smtClean="0">
                <a:solidFill>
                  <a:srgbClr val="002060"/>
                </a:solidFill>
                <a:latin typeface="Times New Roman" pitchFamily="18" charset="0"/>
                <a:ea typeface="Calibri" pitchFamily="34" charset="0"/>
                <a:cs typeface="Times New Roman" pitchFamily="18" charset="0"/>
              </a:rPr>
              <a:t> и навыков в процессе обучения ИЯ.</a:t>
            </a:r>
          </a:p>
          <a:p>
            <a:pPr marL="0" indent="0" algn="just" eaLnBrk="1" fontAlgn="auto" hangingPunct="1">
              <a:lnSpc>
                <a:spcPct val="150000"/>
              </a:lnSpc>
              <a:spcBef>
                <a:spcPct val="0"/>
              </a:spcBef>
              <a:spcAft>
                <a:spcPts val="0"/>
              </a:spcAft>
              <a:buClrTx/>
              <a:buSzTx/>
              <a:buFont typeface="Wingdings 2" pitchFamily="18" charset="2"/>
              <a:buNone/>
              <a:defRPr/>
            </a:pPr>
            <a:r>
              <a:rPr lang="ru-RU" sz="2900" b="1" i="1" dirty="0" smtClean="0">
                <a:solidFill>
                  <a:srgbClr val="002060"/>
                </a:solidFill>
                <a:latin typeface="Times New Roman" pitchFamily="18" charset="0"/>
                <a:ea typeface="Calibri" pitchFamily="34" charset="0"/>
                <a:cs typeface="Times New Roman" pitchFamily="18" charset="0"/>
              </a:rPr>
              <a:t>Панасюк О.А. </a:t>
            </a:r>
            <a:r>
              <a:rPr lang="ru-RU" sz="2900" dirty="0" smtClean="0">
                <a:solidFill>
                  <a:srgbClr val="002060"/>
                </a:solidFill>
                <a:latin typeface="Times New Roman" pitchFamily="18" charset="0"/>
                <a:ea typeface="Calibri" pitchFamily="34" charset="0"/>
                <a:cs typeface="Times New Roman" pitchFamily="18" charset="0"/>
              </a:rPr>
              <a:t>Дифференцированный подход в обучении ИЯ и активизации познавательной деятельности учащихся через метод проектов.</a:t>
            </a:r>
          </a:p>
          <a:p>
            <a:pPr marL="0" indent="0" algn="just" eaLnBrk="1" fontAlgn="auto" hangingPunct="1">
              <a:lnSpc>
                <a:spcPct val="150000"/>
              </a:lnSpc>
              <a:spcBef>
                <a:spcPct val="0"/>
              </a:spcBef>
              <a:spcAft>
                <a:spcPts val="0"/>
              </a:spcAft>
              <a:buClrTx/>
              <a:buSzTx/>
              <a:buFont typeface="Wingdings 2" pitchFamily="18" charset="2"/>
              <a:buNone/>
              <a:defRPr/>
            </a:pPr>
            <a:r>
              <a:rPr lang="ru-RU" sz="2900" b="1" i="1" dirty="0" smtClean="0">
                <a:solidFill>
                  <a:srgbClr val="002060"/>
                </a:solidFill>
                <a:latin typeface="Times New Roman" pitchFamily="18" charset="0"/>
                <a:ea typeface="Calibri" pitchFamily="34" charset="0"/>
                <a:cs typeface="Times New Roman" pitchFamily="18" charset="0"/>
              </a:rPr>
              <a:t>Берёза А.В</a:t>
            </a:r>
            <a:r>
              <a:rPr lang="ru-RU" sz="2900" dirty="0" smtClean="0">
                <a:solidFill>
                  <a:srgbClr val="002060"/>
                </a:solidFill>
                <a:latin typeface="Times New Roman" pitchFamily="18" charset="0"/>
                <a:ea typeface="Calibri" pitchFamily="34" charset="0"/>
                <a:cs typeface="Times New Roman" pitchFamily="18" charset="0"/>
              </a:rPr>
              <a:t>. Психологическое сопровождение и формирование адаптивной среды на уроках ИЯ.</a:t>
            </a:r>
          </a:p>
          <a:p>
            <a:pPr marL="0" indent="0" algn="just" eaLnBrk="1" fontAlgn="auto" hangingPunct="1">
              <a:lnSpc>
                <a:spcPct val="150000"/>
              </a:lnSpc>
              <a:spcBef>
                <a:spcPct val="0"/>
              </a:spcBef>
              <a:spcAft>
                <a:spcPts val="0"/>
              </a:spcAft>
              <a:buClrTx/>
              <a:buSzTx/>
              <a:buFont typeface="Wingdings 2" pitchFamily="18" charset="2"/>
              <a:buNone/>
              <a:defRPr/>
            </a:pPr>
            <a:r>
              <a:rPr lang="ru-RU" sz="2900" b="1" i="1" dirty="0" err="1" smtClean="0">
                <a:solidFill>
                  <a:srgbClr val="002060"/>
                </a:solidFill>
                <a:latin typeface="Times New Roman" pitchFamily="18" charset="0"/>
                <a:ea typeface="Calibri" pitchFamily="34" charset="0"/>
                <a:cs typeface="Times New Roman" pitchFamily="18" charset="0"/>
              </a:rPr>
              <a:t>Сальоме</a:t>
            </a:r>
            <a:r>
              <a:rPr lang="ru-RU" sz="2900" b="1" i="1" dirty="0" smtClean="0">
                <a:solidFill>
                  <a:srgbClr val="002060"/>
                </a:solidFill>
                <a:latin typeface="Times New Roman" pitchFamily="18" charset="0"/>
                <a:ea typeface="Calibri" pitchFamily="34" charset="0"/>
                <a:cs typeface="Times New Roman" pitchFamily="18" charset="0"/>
              </a:rPr>
              <a:t> И</a:t>
            </a:r>
            <a:r>
              <a:rPr lang="ru-RU" sz="2900" dirty="0" smtClean="0">
                <a:solidFill>
                  <a:srgbClr val="002060"/>
                </a:solidFill>
                <a:latin typeface="Times New Roman" pitchFamily="18" charset="0"/>
                <a:ea typeface="Calibri" pitchFamily="34" charset="0"/>
                <a:cs typeface="Times New Roman" pitchFamily="18" charset="0"/>
              </a:rPr>
              <a:t>.</a:t>
            </a:r>
            <a:r>
              <a:rPr lang="ru-RU" sz="2900" b="1" i="1" dirty="0" smtClean="0">
                <a:solidFill>
                  <a:srgbClr val="002060"/>
                </a:solidFill>
                <a:latin typeface="Times New Roman" pitchFamily="18" charset="0"/>
                <a:ea typeface="Calibri" pitchFamily="34" charset="0"/>
                <a:cs typeface="Times New Roman" pitchFamily="18" charset="0"/>
              </a:rPr>
              <a:t>М. </a:t>
            </a:r>
            <a:r>
              <a:rPr lang="ru-RU" sz="2900" dirty="0" smtClean="0">
                <a:solidFill>
                  <a:srgbClr val="002060"/>
                </a:solidFill>
                <a:latin typeface="Times New Roman" pitchFamily="18" charset="0"/>
                <a:ea typeface="Calibri" pitchFamily="34" charset="0"/>
                <a:cs typeface="Times New Roman" pitchFamily="18" charset="0"/>
              </a:rPr>
              <a:t>Тестирование – как одна из форм контроля на уроках ИЯ.</a:t>
            </a:r>
          </a:p>
          <a:p>
            <a:pPr marL="0" indent="0" algn="just" eaLnBrk="1" fontAlgn="auto" hangingPunct="1">
              <a:lnSpc>
                <a:spcPct val="150000"/>
              </a:lnSpc>
              <a:spcBef>
                <a:spcPct val="0"/>
              </a:spcBef>
              <a:spcAft>
                <a:spcPts val="0"/>
              </a:spcAft>
              <a:buClrTx/>
              <a:buSzTx/>
              <a:buFont typeface="Wingdings 2" pitchFamily="18" charset="2"/>
              <a:buNone/>
              <a:defRPr/>
            </a:pPr>
            <a:r>
              <a:rPr lang="ru-RU" sz="2900" b="1" i="1" dirty="0" err="1" smtClean="0">
                <a:solidFill>
                  <a:srgbClr val="002060"/>
                </a:solidFill>
                <a:latin typeface="Times New Roman" pitchFamily="18" charset="0"/>
                <a:ea typeface="Calibri" pitchFamily="34" charset="0"/>
                <a:cs typeface="Times New Roman" pitchFamily="18" charset="0"/>
              </a:rPr>
              <a:t>Лату</a:t>
            </a:r>
            <a:r>
              <a:rPr lang="ru-RU" sz="2900" b="1" i="1" dirty="0" smtClean="0">
                <a:solidFill>
                  <a:srgbClr val="002060"/>
                </a:solidFill>
                <a:latin typeface="Times New Roman" pitchFamily="18" charset="0"/>
                <a:ea typeface="Calibri" pitchFamily="34" charset="0"/>
                <a:cs typeface="Times New Roman" pitchFamily="18" charset="0"/>
              </a:rPr>
              <a:t> Ю.А. </a:t>
            </a:r>
            <a:r>
              <a:rPr lang="ru-RU" sz="2900" dirty="0" smtClean="0">
                <a:solidFill>
                  <a:srgbClr val="002060"/>
                </a:solidFill>
                <a:latin typeface="Times New Roman" pitchFamily="18" charset="0"/>
                <a:ea typeface="Calibri" pitchFamily="34" charset="0"/>
                <a:cs typeface="Times New Roman" pitchFamily="18" charset="0"/>
              </a:rPr>
              <a:t>Педагогическая компетенция и профессионализм преподавателя ИЯ.</a:t>
            </a:r>
          </a:p>
          <a:p>
            <a:pPr marL="0" indent="0" eaLnBrk="1" fontAlgn="auto" hangingPunct="1">
              <a:lnSpc>
                <a:spcPct val="80000"/>
              </a:lnSpc>
              <a:spcAft>
                <a:spcPts val="0"/>
              </a:spcAft>
              <a:buClr>
                <a:schemeClr val="accent3"/>
              </a:buClr>
              <a:buFont typeface="Wingdings 2"/>
              <a:buChar char=""/>
              <a:defRPr/>
            </a:pPr>
            <a:endParaRPr lang="ru-RU" sz="2500" dirty="0" smtClean="0">
              <a:ea typeface="Calibri" pitchFamily="34" charset="0"/>
              <a:cs typeface="Times New Roman" pitchFamily="18" charset="0"/>
            </a:endParaRPr>
          </a:p>
        </p:txBody>
      </p:sp>
    </p:spTree>
  </p:cSld>
  <p:clrMapOvr>
    <a:masterClrMapping/>
  </p:clrMapOvr>
  <p:transition advTm="2000">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ln w="57150">
            <a:solidFill>
              <a:srgbClr val="C00000"/>
            </a:solidFill>
          </a:ln>
        </p:spPr>
        <p:txBody>
          <a:bodyPr/>
          <a:lstStyle/>
          <a:p>
            <a:r>
              <a:rPr lang="ru-RU" smtClean="0">
                <a:solidFill>
                  <a:srgbClr val="C00000"/>
                </a:solidFill>
                <a:latin typeface="Times New Roman" pitchFamily="18" charset="0"/>
                <a:cs typeface="Times New Roman" pitchFamily="18" charset="0"/>
              </a:rPr>
              <a:t>     Участие в конкурсах</a:t>
            </a:r>
          </a:p>
        </p:txBody>
      </p:sp>
      <p:pic>
        <p:nvPicPr>
          <p:cNvPr id="49155" name="Содержимое 3" descr="d:\Documents and Settings\Алла\Мои документы\мамина школа\PB021062.JPG"/>
          <p:cNvPicPr>
            <a:picLocks noGrp="1"/>
          </p:cNvPicPr>
          <p:nvPr>
            <p:ph idx="1"/>
          </p:nvPr>
        </p:nvPicPr>
        <p:blipFill>
          <a:blip r:embed="rId2"/>
          <a:srcRect t="6197" r="22874"/>
          <a:stretch>
            <a:fillRect/>
          </a:stretch>
        </p:blipFill>
        <p:spPr>
          <a:xfrm>
            <a:off x="611188" y="2420938"/>
            <a:ext cx="3529012" cy="3560762"/>
          </a:xfrm>
          <a:ln w="57150">
            <a:solidFill>
              <a:srgbClr val="C00000"/>
            </a:solidFill>
          </a:ln>
        </p:spPr>
      </p:pic>
      <p:pic>
        <p:nvPicPr>
          <p:cNvPr id="49156" name="Picture 2" descr="d:\Documents and Settings\Алла\Мои документы\мамина школа\PB021063.JPG"/>
          <p:cNvPicPr>
            <a:picLocks noChangeAspect="1" noChangeArrowheads="1"/>
          </p:cNvPicPr>
          <p:nvPr/>
        </p:nvPicPr>
        <p:blipFill>
          <a:blip r:embed="rId3"/>
          <a:srcRect l="15590" t="10754" r="28152"/>
          <a:stretch>
            <a:fillRect/>
          </a:stretch>
        </p:blipFill>
        <p:spPr bwMode="auto">
          <a:xfrm>
            <a:off x="4859338" y="2420938"/>
            <a:ext cx="3384550" cy="3600450"/>
          </a:xfrm>
          <a:prstGeom prst="rect">
            <a:avLst/>
          </a:prstGeom>
          <a:noFill/>
          <a:ln w="57150">
            <a:solidFill>
              <a:srgbClr val="C00000"/>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60350"/>
            <a:ext cx="9144000" cy="1152525"/>
          </a:xfrm>
          <a:blipFill dpi="0" rotWithShape="1">
            <a:blip r:embed="rId3"/>
            <a:srcRect/>
            <a:tile tx="0" ty="0" sx="100000" sy="100000" flip="none" algn="tl"/>
          </a:blipFill>
        </p:spPr>
        <p:txBody>
          <a:bodyPr/>
          <a:lstStyle/>
          <a:p>
            <a:pPr algn="ctr" eaLnBrk="1" hangingPunct="1"/>
            <a:r>
              <a:rPr lang="ru-RU" sz="5400" b="1" smtClean="0">
                <a:solidFill>
                  <a:srgbClr val="002060"/>
                </a:solidFill>
                <a:latin typeface="Times New Roman" pitchFamily="18" charset="0"/>
                <a:cs typeface="Times New Roman" pitchFamily="18" charset="0"/>
              </a:rPr>
              <a:t>Наши ученики мечтают:</a:t>
            </a:r>
          </a:p>
        </p:txBody>
      </p:sp>
      <p:sp>
        <p:nvSpPr>
          <p:cNvPr id="36871" name="Text Box 7"/>
          <p:cNvSpPr txBox="1">
            <a:spLocks noChangeArrowheads="1"/>
          </p:cNvSpPr>
          <p:nvPr/>
        </p:nvSpPr>
        <p:spPr bwMode="auto">
          <a:xfrm>
            <a:off x="2214563" y="6000750"/>
            <a:ext cx="2232025" cy="584200"/>
          </a:xfrm>
          <a:prstGeom prst="rect">
            <a:avLst/>
          </a:prstGeom>
          <a:noFill/>
          <a:ln w="9525">
            <a:solidFill>
              <a:srgbClr val="002060"/>
            </a:solidFill>
            <a:prstDash val="sysDash"/>
            <a:miter lim="800000"/>
            <a:headEnd/>
            <a:tailEnd/>
          </a:ln>
        </p:spPr>
        <p:txBody>
          <a:bodyPr>
            <a:spAutoFit/>
          </a:bodyPr>
          <a:lstStyle/>
          <a:p>
            <a:pPr algn="ctr"/>
            <a:r>
              <a:rPr lang="ru-RU" sz="1600" b="1">
                <a:solidFill>
                  <a:srgbClr val="002060"/>
                </a:solidFill>
                <a:latin typeface="Times New Roman" pitchFamily="18" charset="0"/>
                <a:cs typeface="Times New Roman" pitchFamily="18" charset="0"/>
              </a:rPr>
              <a:t>Я мечтаю быть</a:t>
            </a:r>
          </a:p>
          <a:p>
            <a:pPr algn="ctr"/>
            <a:r>
              <a:rPr lang="ru-RU" sz="1600" b="1">
                <a:solidFill>
                  <a:srgbClr val="002060"/>
                </a:solidFill>
                <a:latin typeface="Times New Roman" pitchFamily="18" charset="0"/>
                <a:cs typeface="Times New Roman" pitchFamily="18" charset="0"/>
              </a:rPr>
              <a:t> очень счастливой</a:t>
            </a:r>
          </a:p>
        </p:txBody>
      </p:sp>
      <p:sp>
        <p:nvSpPr>
          <p:cNvPr id="36876" name="Text Box 12"/>
          <p:cNvSpPr txBox="1">
            <a:spLocks noChangeArrowheads="1"/>
          </p:cNvSpPr>
          <p:nvPr/>
        </p:nvSpPr>
        <p:spPr bwMode="auto">
          <a:xfrm rot="-1361023">
            <a:off x="1252538" y="2743200"/>
            <a:ext cx="2159000" cy="785813"/>
          </a:xfrm>
          <a:prstGeom prst="rect">
            <a:avLst/>
          </a:prstGeom>
          <a:noFill/>
          <a:ln w="9525">
            <a:solidFill>
              <a:srgbClr val="002060"/>
            </a:solidFill>
            <a:prstDash val="sysDash"/>
            <a:miter lim="800000"/>
            <a:headEnd/>
            <a:tailEnd/>
          </a:ln>
        </p:spPr>
        <p:txBody>
          <a:bodyPr>
            <a:spAutoFit/>
          </a:bodyPr>
          <a:lstStyle/>
          <a:p>
            <a:pPr algn="ctr">
              <a:spcBef>
                <a:spcPct val="50000"/>
              </a:spcBef>
            </a:pPr>
            <a:r>
              <a:rPr lang="ru-RU" b="1">
                <a:solidFill>
                  <a:srgbClr val="002060"/>
                </a:solidFill>
                <a:latin typeface="Times New Roman" pitchFamily="18" charset="0"/>
                <a:cs typeface="Times New Roman" pitchFamily="18" charset="0"/>
              </a:rPr>
              <a:t>Я мечтаю стать</a:t>
            </a:r>
          </a:p>
          <a:p>
            <a:pPr algn="ctr">
              <a:spcBef>
                <a:spcPct val="50000"/>
              </a:spcBef>
            </a:pPr>
            <a:r>
              <a:rPr lang="ru-RU" b="1">
                <a:solidFill>
                  <a:srgbClr val="002060"/>
                </a:solidFill>
                <a:latin typeface="Times New Roman" pitchFamily="18" charset="0"/>
                <a:cs typeface="Times New Roman" pitchFamily="18" charset="0"/>
              </a:rPr>
              <a:t>юристом</a:t>
            </a:r>
          </a:p>
        </p:txBody>
      </p:sp>
      <p:sp>
        <p:nvSpPr>
          <p:cNvPr id="36883" name="Text Box 19"/>
          <p:cNvSpPr txBox="1">
            <a:spLocks noChangeArrowheads="1"/>
          </p:cNvSpPr>
          <p:nvPr/>
        </p:nvSpPr>
        <p:spPr bwMode="auto">
          <a:xfrm rot="-695897">
            <a:off x="746125" y="5164138"/>
            <a:ext cx="2016125" cy="585787"/>
          </a:xfrm>
          <a:prstGeom prst="rect">
            <a:avLst/>
          </a:prstGeom>
          <a:noFill/>
          <a:ln w="9525">
            <a:solidFill>
              <a:srgbClr val="002060"/>
            </a:solidFill>
            <a:prstDash val="sysDash"/>
            <a:miter lim="800000"/>
            <a:headEnd/>
            <a:tailEnd/>
          </a:ln>
        </p:spPr>
        <p:txBody>
          <a:bodyPr>
            <a:spAutoFit/>
          </a:bodyPr>
          <a:lstStyle/>
          <a:p>
            <a:pPr algn="ctr">
              <a:spcBef>
                <a:spcPct val="50000"/>
              </a:spcBef>
            </a:pPr>
            <a:r>
              <a:rPr lang="ru-RU" sz="1600" b="1">
                <a:solidFill>
                  <a:srgbClr val="002060"/>
                </a:solidFill>
                <a:latin typeface="Times New Roman" pitchFamily="18" charset="0"/>
                <a:cs typeface="Times New Roman" pitchFamily="18" charset="0"/>
              </a:rPr>
              <a:t>Я мечтаю стать бизнесменом</a:t>
            </a:r>
          </a:p>
        </p:txBody>
      </p:sp>
      <p:sp>
        <p:nvSpPr>
          <p:cNvPr id="36890" name="Rectangle 26"/>
          <p:cNvSpPr>
            <a:spLocks noChangeArrowheads="1"/>
          </p:cNvSpPr>
          <p:nvPr/>
        </p:nvSpPr>
        <p:spPr bwMode="auto">
          <a:xfrm rot="-1633472">
            <a:off x="239713" y="1978025"/>
            <a:ext cx="1778000" cy="708025"/>
          </a:xfrm>
          <a:prstGeom prst="rect">
            <a:avLst/>
          </a:prstGeom>
          <a:noFill/>
          <a:ln w="12700">
            <a:solidFill>
              <a:srgbClr val="002060"/>
            </a:solidFill>
            <a:prstDash val="sysDash"/>
            <a:miter lim="800000"/>
            <a:headEnd/>
            <a:tailEnd/>
          </a:ln>
        </p:spPr>
        <p:txBody>
          <a:bodyPr>
            <a:spAutoFit/>
          </a:bodyPr>
          <a:lstStyle/>
          <a:p>
            <a:pPr algn="ctr">
              <a:spcBef>
                <a:spcPct val="50000"/>
              </a:spcBef>
            </a:pPr>
            <a:r>
              <a:rPr lang="ru-RU" sz="1600" b="1">
                <a:solidFill>
                  <a:srgbClr val="002060"/>
                </a:solidFill>
                <a:latin typeface="Times New Roman" pitchFamily="18" charset="0"/>
                <a:cs typeface="Times New Roman" pitchFamily="18" charset="0"/>
              </a:rPr>
              <a:t>Я мечтаю стать </a:t>
            </a:r>
          </a:p>
          <a:p>
            <a:pPr algn="ctr">
              <a:spcBef>
                <a:spcPct val="50000"/>
              </a:spcBef>
            </a:pPr>
            <a:r>
              <a:rPr lang="ru-RU" sz="1600" b="1">
                <a:solidFill>
                  <a:srgbClr val="002060"/>
                </a:solidFill>
                <a:latin typeface="Times New Roman" pitchFamily="18" charset="0"/>
                <a:cs typeface="Times New Roman" pitchFamily="18" charset="0"/>
              </a:rPr>
              <a:t>актрисой</a:t>
            </a:r>
          </a:p>
        </p:txBody>
      </p:sp>
      <p:sp>
        <p:nvSpPr>
          <p:cNvPr id="36892" name="Rectangle 28"/>
          <p:cNvSpPr>
            <a:spLocks noChangeArrowheads="1"/>
          </p:cNvSpPr>
          <p:nvPr/>
        </p:nvSpPr>
        <p:spPr bwMode="auto">
          <a:xfrm rot="-923846">
            <a:off x="247650" y="4214813"/>
            <a:ext cx="1943100" cy="585787"/>
          </a:xfrm>
          <a:prstGeom prst="rect">
            <a:avLst/>
          </a:prstGeom>
          <a:noFill/>
          <a:ln w="9525">
            <a:solidFill>
              <a:srgbClr val="002060"/>
            </a:solidFill>
            <a:prstDash val="sysDash"/>
            <a:miter lim="800000"/>
            <a:headEnd/>
            <a:tailEnd/>
          </a:ln>
        </p:spPr>
        <p:txBody>
          <a:bodyPr>
            <a:spAutoFit/>
          </a:bodyPr>
          <a:lstStyle/>
          <a:p>
            <a:pPr algn="ctr"/>
            <a:r>
              <a:rPr lang="ru-RU" sz="1600" b="1">
                <a:solidFill>
                  <a:srgbClr val="002060"/>
                </a:solidFill>
                <a:latin typeface="Times New Roman" pitchFamily="18" charset="0"/>
                <a:cs typeface="Times New Roman" pitchFamily="18" charset="0"/>
              </a:rPr>
              <a:t>Я хочу закончить </a:t>
            </a:r>
          </a:p>
          <a:p>
            <a:pPr algn="ctr"/>
            <a:r>
              <a:rPr lang="ru-RU" sz="1600" b="1">
                <a:solidFill>
                  <a:srgbClr val="002060"/>
                </a:solidFill>
                <a:latin typeface="Times New Roman" pitchFamily="18" charset="0"/>
                <a:cs typeface="Times New Roman" pitchFamily="18" charset="0"/>
              </a:rPr>
              <a:t>школу на отлично</a:t>
            </a:r>
          </a:p>
        </p:txBody>
      </p:sp>
      <p:sp>
        <p:nvSpPr>
          <p:cNvPr id="36893" name="Rectangle 29"/>
          <p:cNvSpPr>
            <a:spLocks noChangeArrowheads="1"/>
          </p:cNvSpPr>
          <p:nvPr/>
        </p:nvSpPr>
        <p:spPr bwMode="auto">
          <a:xfrm rot="-1627843">
            <a:off x="5005388" y="5638800"/>
            <a:ext cx="1809750" cy="706438"/>
          </a:xfrm>
          <a:prstGeom prst="rect">
            <a:avLst/>
          </a:prstGeom>
          <a:noFill/>
          <a:ln w="9525">
            <a:solidFill>
              <a:srgbClr val="002060"/>
            </a:solidFill>
            <a:prstDash val="sysDash"/>
            <a:miter lim="800000"/>
            <a:headEnd/>
            <a:tailEnd/>
          </a:ln>
        </p:spPr>
        <p:txBody>
          <a:bodyPr wrap="none">
            <a:spAutoFit/>
          </a:bodyPr>
          <a:lstStyle/>
          <a:p>
            <a:pPr algn="ctr">
              <a:spcBef>
                <a:spcPct val="50000"/>
              </a:spcBef>
            </a:pPr>
            <a:r>
              <a:rPr lang="ru-RU" sz="1600" b="1">
                <a:solidFill>
                  <a:srgbClr val="002060"/>
                </a:solidFill>
                <a:latin typeface="Times New Roman" pitchFamily="18" charset="0"/>
                <a:cs typeface="Times New Roman" pitchFamily="18" charset="0"/>
              </a:rPr>
              <a:t>Я  хочу хорошо </a:t>
            </a:r>
          </a:p>
          <a:p>
            <a:pPr algn="ctr">
              <a:spcBef>
                <a:spcPct val="50000"/>
              </a:spcBef>
            </a:pPr>
            <a:r>
              <a:rPr lang="ru-RU" sz="1600" b="1">
                <a:solidFill>
                  <a:srgbClr val="002060"/>
                </a:solidFill>
                <a:latin typeface="Times New Roman" pitchFamily="18" charset="0"/>
                <a:cs typeface="Times New Roman" pitchFamily="18" charset="0"/>
              </a:rPr>
              <a:t>закончить школу</a:t>
            </a:r>
          </a:p>
        </p:txBody>
      </p:sp>
      <p:sp>
        <p:nvSpPr>
          <p:cNvPr id="36894" name="Rectangle 30"/>
          <p:cNvSpPr>
            <a:spLocks noChangeArrowheads="1"/>
          </p:cNvSpPr>
          <p:nvPr/>
        </p:nvSpPr>
        <p:spPr bwMode="auto">
          <a:xfrm rot="-1053321">
            <a:off x="5448300" y="1709738"/>
            <a:ext cx="1512888" cy="830262"/>
          </a:xfrm>
          <a:prstGeom prst="rect">
            <a:avLst/>
          </a:prstGeom>
          <a:noFill/>
          <a:ln w="9525">
            <a:solidFill>
              <a:srgbClr val="002060"/>
            </a:solidFill>
            <a:prstDash val="sysDash"/>
            <a:miter lim="800000"/>
            <a:headEnd/>
            <a:tailEnd/>
          </a:ln>
        </p:spPr>
        <p:txBody>
          <a:bodyPr>
            <a:spAutoFit/>
          </a:bodyPr>
          <a:lstStyle/>
          <a:p>
            <a:pPr algn="ctr"/>
            <a:r>
              <a:rPr lang="ru-RU" sz="1600" b="1">
                <a:solidFill>
                  <a:srgbClr val="002060"/>
                </a:solidFill>
                <a:latin typeface="Times New Roman" pitchFamily="18" charset="0"/>
                <a:cs typeface="Times New Roman" pitchFamily="18" charset="0"/>
              </a:rPr>
              <a:t>Я мечтаю стать</a:t>
            </a:r>
          </a:p>
          <a:p>
            <a:pPr algn="ctr"/>
            <a:r>
              <a:rPr lang="ru-RU" sz="1600" b="1">
                <a:solidFill>
                  <a:srgbClr val="002060"/>
                </a:solidFill>
                <a:latin typeface="Times New Roman" pitchFamily="18" charset="0"/>
                <a:cs typeface="Times New Roman" pitchFamily="18" charset="0"/>
              </a:rPr>
              <a:t>переводчиком</a:t>
            </a:r>
          </a:p>
        </p:txBody>
      </p:sp>
      <p:sp>
        <p:nvSpPr>
          <p:cNvPr id="36895" name="Rectangle 31"/>
          <p:cNvSpPr>
            <a:spLocks noChangeArrowheads="1"/>
          </p:cNvSpPr>
          <p:nvPr/>
        </p:nvSpPr>
        <p:spPr bwMode="auto">
          <a:xfrm>
            <a:off x="7286625" y="5643563"/>
            <a:ext cx="1641475" cy="708025"/>
          </a:xfrm>
          <a:prstGeom prst="rect">
            <a:avLst/>
          </a:prstGeom>
          <a:noFill/>
          <a:ln w="9525">
            <a:solidFill>
              <a:srgbClr val="002060"/>
            </a:solidFill>
            <a:prstDash val="sysDash"/>
            <a:miter lim="800000"/>
            <a:headEnd/>
            <a:tailEnd/>
          </a:ln>
        </p:spPr>
        <p:txBody>
          <a:bodyPr wrap="none">
            <a:spAutoFit/>
          </a:bodyPr>
          <a:lstStyle/>
          <a:p>
            <a:pPr algn="ctr">
              <a:spcBef>
                <a:spcPct val="50000"/>
              </a:spcBef>
            </a:pPr>
            <a:r>
              <a:rPr lang="ru-RU" sz="1600" b="1">
                <a:solidFill>
                  <a:srgbClr val="002060"/>
                </a:solidFill>
                <a:latin typeface="Times New Roman" pitchFamily="18" charset="0"/>
                <a:cs typeface="Times New Roman" pitchFamily="18" charset="0"/>
              </a:rPr>
              <a:t>Я мечтаю стать</a:t>
            </a:r>
          </a:p>
          <a:p>
            <a:pPr algn="ctr">
              <a:spcBef>
                <a:spcPct val="50000"/>
              </a:spcBef>
            </a:pPr>
            <a:r>
              <a:rPr lang="ru-RU" sz="1600" b="1">
                <a:solidFill>
                  <a:srgbClr val="002060"/>
                </a:solidFill>
                <a:latin typeface="Times New Roman" pitchFamily="18" charset="0"/>
                <a:cs typeface="Times New Roman" pitchFamily="18" charset="0"/>
              </a:rPr>
              <a:t> дизайнером</a:t>
            </a:r>
          </a:p>
        </p:txBody>
      </p:sp>
      <p:sp>
        <p:nvSpPr>
          <p:cNvPr id="51211" name="Text Box 33"/>
          <p:cNvSpPr txBox="1">
            <a:spLocks noChangeArrowheads="1"/>
          </p:cNvSpPr>
          <p:nvPr/>
        </p:nvSpPr>
        <p:spPr bwMode="auto">
          <a:xfrm>
            <a:off x="5724525" y="3141663"/>
            <a:ext cx="184150" cy="366712"/>
          </a:xfrm>
          <a:prstGeom prst="rect">
            <a:avLst/>
          </a:prstGeom>
          <a:noFill/>
          <a:ln w="9525">
            <a:noFill/>
            <a:miter lim="800000"/>
            <a:headEnd/>
            <a:tailEnd/>
          </a:ln>
        </p:spPr>
        <p:txBody>
          <a:bodyPr wrap="none">
            <a:spAutoFit/>
          </a:bodyPr>
          <a:lstStyle/>
          <a:p>
            <a:endParaRPr lang="ru-RU"/>
          </a:p>
        </p:txBody>
      </p:sp>
      <p:sp>
        <p:nvSpPr>
          <p:cNvPr id="36898" name="Text Box 34"/>
          <p:cNvSpPr txBox="1">
            <a:spLocks noChangeArrowheads="1"/>
          </p:cNvSpPr>
          <p:nvPr/>
        </p:nvSpPr>
        <p:spPr bwMode="auto">
          <a:xfrm>
            <a:off x="5143500" y="3000375"/>
            <a:ext cx="1439863" cy="830263"/>
          </a:xfrm>
          <a:prstGeom prst="rect">
            <a:avLst/>
          </a:prstGeom>
          <a:noFill/>
          <a:ln w="9525">
            <a:solidFill>
              <a:srgbClr val="002060"/>
            </a:solidFill>
            <a:prstDash val="sysDash"/>
            <a:miter lim="800000"/>
            <a:headEnd/>
            <a:tailEnd/>
          </a:ln>
        </p:spPr>
        <p:txBody>
          <a:bodyPr>
            <a:spAutoFit/>
          </a:bodyPr>
          <a:lstStyle/>
          <a:p>
            <a:pPr algn="ctr"/>
            <a:r>
              <a:rPr lang="ru-RU" sz="1600" b="1">
                <a:solidFill>
                  <a:srgbClr val="002060"/>
                </a:solidFill>
                <a:latin typeface="Times New Roman" pitchFamily="18" charset="0"/>
                <a:cs typeface="Times New Roman" pitchFamily="18" charset="0"/>
              </a:rPr>
              <a:t>Я хочу учиться</a:t>
            </a:r>
          </a:p>
          <a:p>
            <a:pPr algn="ctr"/>
            <a:r>
              <a:rPr lang="ru-RU" sz="1600" b="1">
                <a:solidFill>
                  <a:srgbClr val="002060"/>
                </a:solidFill>
                <a:latin typeface="Times New Roman" pitchFamily="18" charset="0"/>
                <a:cs typeface="Times New Roman" pitchFamily="18" charset="0"/>
              </a:rPr>
              <a:t> только на 5</a:t>
            </a:r>
          </a:p>
        </p:txBody>
      </p:sp>
      <p:sp>
        <p:nvSpPr>
          <p:cNvPr id="36900" name="Text Box 36"/>
          <p:cNvSpPr txBox="1">
            <a:spLocks noChangeArrowheads="1"/>
          </p:cNvSpPr>
          <p:nvPr/>
        </p:nvSpPr>
        <p:spPr bwMode="auto">
          <a:xfrm rot="-1173609">
            <a:off x="5278438" y="4119563"/>
            <a:ext cx="2058987" cy="831850"/>
          </a:xfrm>
          <a:prstGeom prst="rect">
            <a:avLst/>
          </a:prstGeom>
          <a:noFill/>
          <a:ln w="9525">
            <a:solidFill>
              <a:srgbClr val="002060"/>
            </a:solidFill>
            <a:prstDash val="sysDash"/>
            <a:miter lim="800000"/>
            <a:headEnd/>
            <a:tailEnd/>
          </a:ln>
        </p:spPr>
        <p:txBody>
          <a:bodyPr>
            <a:spAutoFit/>
          </a:bodyPr>
          <a:lstStyle/>
          <a:p>
            <a:pPr algn="ctr"/>
            <a:r>
              <a:rPr lang="ru-RU" sz="1600" b="1">
                <a:solidFill>
                  <a:srgbClr val="002060"/>
                </a:solidFill>
                <a:latin typeface="Times New Roman" pitchFamily="18" charset="0"/>
                <a:cs typeface="Times New Roman" pitchFamily="18" charset="0"/>
              </a:rPr>
              <a:t>Я мечтаю стать</a:t>
            </a:r>
          </a:p>
          <a:p>
            <a:pPr algn="ctr"/>
            <a:r>
              <a:rPr lang="ru-RU" sz="1600" b="1">
                <a:solidFill>
                  <a:srgbClr val="002060"/>
                </a:solidFill>
                <a:latin typeface="Times New Roman" pitchFamily="18" charset="0"/>
                <a:cs typeface="Times New Roman" pitchFamily="18" charset="0"/>
              </a:rPr>
              <a:t>нужным </a:t>
            </a:r>
          </a:p>
          <a:p>
            <a:pPr algn="ctr"/>
            <a:r>
              <a:rPr lang="ru-RU" sz="1600" b="1">
                <a:solidFill>
                  <a:srgbClr val="002060"/>
                </a:solidFill>
                <a:latin typeface="Times New Roman" pitchFamily="18" charset="0"/>
                <a:cs typeface="Times New Roman" pitchFamily="18" charset="0"/>
              </a:rPr>
              <a:t>людям человеком</a:t>
            </a:r>
          </a:p>
        </p:txBody>
      </p:sp>
      <p:sp>
        <p:nvSpPr>
          <p:cNvPr id="36902" name="Text Box 38"/>
          <p:cNvSpPr txBox="1">
            <a:spLocks noChangeArrowheads="1"/>
          </p:cNvSpPr>
          <p:nvPr/>
        </p:nvSpPr>
        <p:spPr bwMode="auto">
          <a:xfrm>
            <a:off x="3635375" y="1773238"/>
            <a:ext cx="1222375" cy="954087"/>
          </a:xfrm>
          <a:prstGeom prst="rect">
            <a:avLst/>
          </a:prstGeom>
          <a:noFill/>
          <a:ln w="9525">
            <a:solidFill>
              <a:srgbClr val="002060"/>
            </a:solidFill>
            <a:prstDash val="sysDash"/>
            <a:miter lim="800000"/>
            <a:headEnd/>
            <a:tailEnd/>
          </a:ln>
        </p:spPr>
        <p:txBody>
          <a:bodyPr>
            <a:spAutoFit/>
          </a:bodyPr>
          <a:lstStyle/>
          <a:p>
            <a:pPr algn="ctr">
              <a:spcBef>
                <a:spcPct val="50000"/>
              </a:spcBef>
            </a:pPr>
            <a:r>
              <a:rPr lang="ru-RU" sz="1400" b="1">
                <a:solidFill>
                  <a:srgbClr val="002060"/>
                </a:solidFill>
                <a:latin typeface="Times New Roman" pitchFamily="18" charset="0"/>
                <a:cs typeface="Times New Roman" pitchFamily="18" charset="0"/>
              </a:rPr>
              <a:t>Я хочу достойно закончить школу</a:t>
            </a:r>
          </a:p>
        </p:txBody>
      </p:sp>
      <p:sp>
        <p:nvSpPr>
          <p:cNvPr id="36904" name="Text Box 40"/>
          <p:cNvSpPr txBox="1">
            <a:spLocks noChangeArrowheads="1"/>
          </p:cNvSpPr>
          <p:nvPr/>
        </p:nvSpPr>
        <p:spPr bwMode="auto">
          <a:xfrm>
            <a:off x="7524750" y="1773238"/>
            <a:ext cx="1404938" cy="2032000"/>
          </a:xfrm>
          <a:prstGeom prst="rect">
            <a:avLst/>
          </a:prstGeom>
          <a:noFill/>
          <a:ln w="9525">
            <a:solidFill>
              <a:srgbClr val="002060"/>
            </a:solidFill>
            <a:prstDash val="sysDash"/>
            <a:miter lim="800000"/>
            <a:headEnd/>
            <a:tailEnd/>
          </a:ln>
        </p:spPr>
        <p:txBody>
          <a:bodyPr>
            <a:spAutoFit/>
          </a:bodyPr>
          <a:lstStyle/>
          <a:p>
            <a:pPr>
              <a:buFont typeface="Arial" charset="0"/>
              <a:buChar char="•"/>
            </a:pPr>
            <a:r>
              <a:rPr lang="ru-RU" sz="1400" b="1">
                <a:solidFill>
                  <a:srgbClr val="002060"/>
                </a:solidFill>
                <a:latin typeface="Times New Roman" pitchFamily="18" charset="0"/>
                <a:cs typeface="Times New Roman" pitchFamily="18" charset="0"/>
              </a:rPr>
              <a:t>Я мечтаю иметь крепкое здоровье, хорошо играть в футбол и представлять свою страну за рубежом</a:t>
            </a:r>
          </a:p>
          <a:p>
            <a:endParaRPr lang="ru-RU" sz="1400" b="1">
              <a:solidFill>
                <a:srgbClr val="002060"/>
              </a:solidFill>
              <a:latin typeface="Times New Roman" pitchFamily="18" charset="0"/>
              <a:cs typeface="Times New Roman" pitchFamily="18" charset="0"/>
            </a:endParaRPr>
          </a:p>
        </p:txBody>
      </p:sp>
      <p:sp>
        <p:nvSpPr>
          <p:cNvPr id="36906" name="Text Box 42"/>
          <p:cNvSpPr txBox="1">
            <a:spLocks noChangeArrowheads="1"/>
          </p:cNvSpPr>
          <p:nvPr/>
        </p:nvSpPr>
        <p:spPr bwMode="auto">
          <a:xfrm>
            <a:off x="7572375" y="4143375"/>
            <a:ext cx="1330325" cy="1077913"/>
          </a:xfrm>
          <a:prstGeom prst="rect">
            <a:avLst/>
          </a:prstGeom>
          <a:noFill/>
          <a:ln w="9525">
            <a:solidFill>
              <a:srgbClr val="002060"/>
            </a:solidFill>
            <a:prstDash val="sysDash"/>
            <a:miter lim="800000"/>
            <a:headEnd/>
            <a:tailEnd/>
          </a:ln>
        </p:spPr>
        <p:txBody>
          <a:bodyPr>
            <a:spAutoFit/>
          </a:bodyPr>
          <a:lstStyle/>
          <a:p>
            <a:pPr algn="ctr">
              <a:spcBef>
                <a:spcPct val="50000"/>
              </a:spcBef>
            </a:pPr>
            <a:r>
              <a:rPr lang="ru-RU" sz="1600" b="1">
                <a:solidFill>
                  <a:srgbClr val="002060"/>
                </a:solidFill>
                <a:latin typeface="Times New Roman" pitchFamily="18" charset="0"/>
                <a:cs typeface="Times New Roman" pitchFamily="18" charset="0"/>
              </a:rPr>
              <a:t>Я мечтаю стать успешным человеком</a:t>
            </a:r>
          </a:p>
        </p:txBody>
      </p:sp>
      <p:sp>
        <p:nvSpPr>
          <p:cNvPr id="36908" name="Text Box 44"/>
          <p:cNvSpPr txBox="1">
            <a:spLocks noChangeArrowheads="1"/>
          </p:cNvSpPr>
          <p:nvPr/>
        </p:nvSpPr>
        <p:spPr bwMode="auto">
          <a:xfrm>
            <a:off x="3214688" y="3500438"/>
            <a:ext cx="1571625" cy="1570037"/>
          </a:xfrm>
          <a:prstGeom prst="rect">
            <a:avLst/>
          </a:prstGeom>
          <a:noFill/>
          <a:ln w="38100">
            <a:solidFill>
              <a:srgbClr val="002060"/>
            </a:solidFill>
            <a:prstDash val="sysDash"/>
            <a:miter lim="800000"/>
            <a:headEnd/>
            <a:tailEnd/>
          </a:ln>
        </p:spPr>
        <p:txBody>
          <a:bodyPr>
            <a:spAutoFit/>
          </a:bodyPr>
          <a:lstStyle/>
          <a:p>
            <a:pPr algn="ctr">
              <a:spcBef>
                <a:spcPct val="50000"/>
              </a:spcBef>
            </a:pPr>
            <a:r>
              <a:rPr lang="ru-RU" sz="1600" b="1">
                <a:solidFill>
                  <a:srgbClr val="002060"/>
                </a:solidFill>
                <a:latin typeface="Times New Roman" pitchFamily="18" charset="0"/>
                <a:cs typeface="Times New Roman" pitchFamily="18" charset="0"/>
              </a:rPr>
              <a:t>Мы все мечтаем  хорошо закончить школу и сдать ЕГЭ по ИЯ</a:t>
            </a:r>
          </a:p>
        </p:txBody>
      </p:sp>
    </p:spTree>
    <p:custDataLst>
      <p:tags r:id="rId1"/>
    </p:custDataLst>
  </p:cSld>
  <p:clrMapOvr>
    <a:masterClrMapping/>
  </p:clrMapOvr>
  <p:transition advClick="0"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142875"/>
            <a:ext cx="8229600" cy="1143000"/>
          </a:xfrm>
          <a:blipFill dpi="0" rotWithShape="1">
            <a:blip r:embed="rId2"/>
            <a:srcRect/>
            <a:tile tx="0" ty="0" sx="100000" sy="100000" flip="none" algn="tl"/>
          </a:blipFill>
          <a:ln w="76200">
            <a:solidFill>
              <a:srgbClr val="002060"/>
            </a:solidFill>
          </a:ln>
        </p:spPr>
        <p:txBody>
          <a:bodyPr/>
          <a:lstStyle/>
          <a:p>
            <a:pPr algn="ctr" eaLnBrk="1" hangingPunct="1"/>
            <a:r>
              <a:rPr lang="ru-RU" sz="2800" b="1" smtClean="0">
                <a:solidFill>
                  <a:srgbClr val="002060"/>
                </a:solidFill>
                <a:latin typeface="Times New Roman" pitchFamily="18" charset="0"/>
                <a:cs typeface="Times New Roman" pitchFamily="18" charset="0"/>
              </a:rPr>
              <a:t>Кадровый состав ШМО   учителей </a:t>
            </a:r>
            <a:br>
              <a:rPr lang="ru-RU" sz="2800" b="1" smtClean="0">
                <a:solidFill>
                  <a:srgbClr val="002060"/>
                </a:solidFill>
                <a:latin typeface="Times New Roman" pitchFamily="18" charset="0"/>
                <a:cs typeface="Times New Roman" pitchFamily="18" charset="0"/>
              </a:rPr>
            </a:br>
            <a:r>
              <a:rPr lang="ru-RU" sz="2800" b="1" smtClean="0">
                <a:solidFill>
                  <a:srgbClr val="002060"/>
                </a:solidFill>
                <a:latin typeface="Times New Roman" pitchFamily="18" charset="0"/>
                <a:cs typeface="Times New Roman" pitchFamily="18" charset="0"/>
              </a:rPr>
              <a:t>иностранного языка</a:t>
            </a:r>
            <a:endParaRPr lang="ru-RU" sz="2800" smtClean="0">
              <a:solidFill>
                <a:srgbClr val="002060"/>
              </a:solidFill>
              <a:latin typeface="Times New Roman" pitchFamily="18" charset="0"/>
              <a:cs typeface="Times New Roman" pitchFamily="18" charset="0"/>
            </a:endParaRPr>
          </a:p>
        </p:txBody>
      </p:sp>
      <p:sp>
        <p:nvSpPr>
          <p:cNvPr id="14339" name="Содержимое 2"/>
          <p:cNvSpPr>
            <a:spLocks noGrp="1"/>
          </p:cNvSpPr>
          <p:nvPr>
            <p:ph idx="1"/>
          </p:nvPr>
        </p:nvSpPr>
        <p:spPr>
          <a:xfrm>
            <a:off x="357188" y="1428750"/>
            <a:ext cx="8504237" cy="5186363"/>
          </a:xfrm>
          <a:blipFill dpi="0" rotWithShape="1">
            <a:blip r:embed="rId2"/>
            <a:srcRect/>
            <a:tile tx="0" ty="0" sx="100000" sy="100000" flip="none" algn="tl"/>
          </a:blipFill>
          <a:ln w="76200">
            <a:solidFill>
              <a:srgbClr val="002060"/>
            </a:solidFill>
          </a:ln>
        </p:spPr>
        <p:txBody>
          <a:bodyPr/>
          <a:lstStyle/>
          <a:p>
            <a:pPr eaLnBrk="1" hangingPunct="1"/>
            <a:endParaRPr lang="ru-RU" sz="1000" b="1" i="1" smtClean="0"/>
          </a:p>
          <a:p>
            <a:pPr eaLnBrk="1" hangingPunct="1"/>
            <a:endParaRPr lang="ru-RU" sz="1000" b="1" i="1" smtClean="0"/>
          </a:p>
          <a:p>
            <a:pPr eaLnBrk="1" hangingPunct="1"/>
            <a:endParaRPr lang="ru-RU" sz="1000" b="1" i="1" smtClean="0"/>
          </a:p>
          <a:p>
            <a:pPr eaLnBrk="1" hangingPunct="1"/>
            <a:r>
              <a:rPr lang="ru-RU" sz="1000" b="1" smtClean="0">
                <a:solidFill>
                  <a:srgbClr val="FF0000"/>
                </a:solidFill>
                <a:latin typeface="Times New Roman" pitchFamily="18" charset="0"/>
                <a:cs typeface="Times New Roman" pitchFamily="18" charset="0"/>
              </a:rPr>
              <a:t>№ п/п     Ф.И.О                  Образование                    Стаж                                Год рождения                               Квалификационная категория</a:t>
            </a:r>
          </a:p>
          <a:p>
            <a:pPr eaLnBrk="1" hangingPunct="1"/>
            <a:endParaRPr lang="ru-RU" sz="1000" b="1" i="1" smtClean="0"/>
          </a:p>
          <a:p>
            <a:pPr eaLnBrk="1" hangingPunct="1"/>
            <a:r>
              <a:rPr lang="ru-RU" sz="1000" b="1" smtClean="0">
                <a:solidFill>
                  <a:srgbClr val="002060"/>
                </a:solidFill>
                <a:latin typeface="Times New Roman" pitchFamily="18" charset="0"/>
                <a:cs typeface="Times New Roman" pitchFamily="18" charset="0"/>
              </a:rPr>
              <a:t>Линёва О.П.                        Высшее	            19		    1962      			  Высщая</a:t>
            </a:r>
          </a:p>
          <a:p>
            <a:pPr eaLnBrk="1" hangingPunct="1"/>
            <a:endParaRPr lang="ru-RU" sz="1000" b="1" smtClean="0">
              <a:solidFill>
                <a:srgbClr val="002060"/>
              </a:solidFill>
              <a:latin typeface="Times New Roman" pitchFamily="18" charset="0"/>
              <a:cs typeface="Times New Roman" pitchFamily="18" charset="0"/>
            </a:endParaRPr>
          </a:p>
          <a:p>
            <a:pPr eaLnBrk="1" hangingPunct="1"/>
            <a:endParaRPr lang="ru-RU" sz="1000" b="1" smtClean="0">
              <a:solidFill>
                <a:srgbClr val="002060"/>
              </a:solidFill>
              <a:latin typeface="Times New Roman" pitchFamily="18" charset="0"/>
              <a:cs typeface="Times New Roman" pitchFamily="18" charset="0"/>
            </a:endParaRPr>
          </a:p>
          <a:p>
            <a:pPr eaLnBrk="1" hangingPunct="1"/>
            <a:r>
              <a:rPr lang="ru-RU" sz="1000" b="1" smtClean="0">
                <a:solidFill>
                  <a:srgbClr val="002060"/>
                </a:solidFill>
                <a:latin typeface="Times New Roman" pitchFamily="18" charset="0"/>
                <a:cs typeface="Times New Roman" pitchFamily="18" charset="0"/>
              </a:rPr>
              <a:t>Панасюк О.А.                     Высшее                             17                                              1967			 Высшая</a:t>
            </a:r>
          </a:p>
          <a:p>
            <a:pPr eaLnBrk="1" hangingPunct="1"/>
            <a:endParaRPr lang="ru-RU" sz="1000" b="1" smtClean="0">
              <a:solidFill>
                <a:srgbClr val="002060"/>
              </a:solidFill>
              <a:latin typeface="Times New Roman" pitchFamily="18" charset="0"/>
              <a:cs typeface="Times New Roman" pitchFamily="18" charset="0"/>
            </a:endParaRPr>
          </a:p>
          <a:p>
            <a:pPr eaLnBrk="1" hangingPunct="1"/>
            <a:endParaRPr lang="ru-RU" sz="1000" b="1" smtClean="0">
              <a:solidFill>
                <a:srgbClr val="002060"/>
              </a:solidFill>
              <a:latin typeface="Times New Roman" pitchFamily="18" charset="0"/>
              <a:cs typeface="Times New Roman" pitchFamily="18" charset="0"/>
            </a:endParaRPr>
          </a:p>
          <a:p>
            <a:pPr eaLnBrk="1" hangingPunct="1"/>
            <a:r>
              <a:rPr lang="ru-RU" sz="1000" b="1" smtClean="0">
                <a:solidFill>
                  <a:srgbClr val="002060"/>
                </a:solidFill>
                <a:latin typeface="Times New Roman" pitchFamily="18" charset="0"/>
                <a:cs typeface="Times New Roman" pitchFamily="18" charset="0"/>
              </a:rPr>
              <a:t>Скорикова А.И.                  Высшее                           21		     1958			  Высшая</a:t>
            </a:r>
          </a:p>
          <a:p>
            <a:pPr eaLnBrk="1" hangingPunct="1"/>
            <a:endParaRPr lang="ru-RU" sz="1000" b="1" smtClean="0">
              <a:solidFill>
                <a:srgbClr val="002060"/>
              </a:solidFill>
              <a:latin typeface="Times New Roman" pitchFamily="18" charset="0"/>
              <a:cs typeface="Times New Roman" pitchFamily="18" charset="0"/>
            </a:endParaRPr>
          </a:p>
          <a:p>
            <a:pPr eaLnBrk="1" hangingPunct="1"/>
            <a:endParaRPr lang="ru-RU" sz="1000" b="1" smtClean="0">
              <a:solidFill>
                <a:srgbClr val="002060"/>
              </a:solidFill>
              <a:latin typeface="Times New Roman" pitchFamily="18" charset="0"/>
              <a:cs typeface="Times New Roman" pitchFamily="18" charset="0"/>
            </a:endParaRPr>
          </a:p>
          <a:p>
            <a:pPr eaLnBrk="1" hangingPunct="1"/>
            <a:r>
              <a:rPr lang="ru-RU" sz="1000" b="1" smtClean="0">
                <a:solidFill>
                  <a:srgbClr val="002060"/>
                </a:solidFill>
                <a:latin typeface="Times New Roman" pitchFamily="18" charset="0"/>
                <a:cs typeface="Times New Roman" pitchFamily="18" charset="0"/>
              </a:rPr>
              <a:t>Берёза А. И.                        Высшее 	            5		     1973			10 разряд</a:t>
            </a:r>
          </a:p>
          <a:p>
            <a:pPr eaLnBrk="1" hangingPunct="1"/>
            <a:endParaRPr lang="ru-RU" sz="1000" b="1" smtClean="0">
              <a:solidFill>
                <a:srgbClr val="002060"/>
              </a:solidFill>
              <a:latin typeface="Times New Roman" pitchFamily="18" charset="0"/>
              <a:cs typeface="Times New Roman" pitchFamily="18" charset="0"/>
            </a:endParaRPr>
          </a:p>
          <a:p>
            <a:pPr eaLnBrk="1" hangingPunct="1">
              <a:buFont typeface="Wingdings 2" pitchFamily="18" charset="2"/>
              <a:buNone/>
            </a:pPr>
            <a:r>
              <a:rPr lang="ru-RU" sz="1000" b="1" smtClean="0">
                <a:solidFill>
                  <a:srgbClr val="002060"/>
                </a:solidFill>
                <a:latin typeface="Times New Roman" pitchFamily="18" charset="0"/>
                <a:cs typeface="Times New Roman" pitchFamily="18" charset="0"/>
              </a:rPr>
              <a:t> </a:t>
            </a:r>
          </a:p>
          <a:p>
            <a:pPr eaLnBrk="1" hangingPunct="1"/>
            <a:r>
              <a:rPr lang="ru-RU" sz="1000" b="1" smtClean="0">
                <a:solidFill>
                  <a:srgbClr val="002060"/>
                </a:solidFill>
                <a:latin typeface="Times New Roman" pitchFamily="18" charset="0"/>
                <a:cs typeface="Times New Roman" pitchFamily="18" charset="0"/>
              </a:rPr>
              <a:t>Лату Ю.А.	                         Высшее 	            1		     1983			-12 разряд		</a:t>
            </a:r>
          </a:p>
          <a:p>
            <a:pPr eaLnBrk="1" hangingPunct="1"/>
            <a:endParaRPr lang="ru-RU" sz="1000" b="1" smtClean="0">
              <a:solidFill>
                <a:srgbClr val="002060"/>
              </a:solidFill>
              <a:latin typeface="Times New Roman" pitchFamily="18" charset="0"/>
              <a:cs typeface="Times New Roman" pitchFamily="18" charset="0"/>
            </a:endParaRPr>
          </a:p>
          <a:p>
            <a:pPr eaLnBrk="1" hangingPunct="1"/>
            <a:endParaRPr lang="ru-RU" sz="1000" b="1" smtClean="0">
              <a:solidFill>
                <a:srgbClr val="002060"/>
              </a:solidFill>
              <a:latin typeface="Times New Roman" pitchFamily="18" charset="0"/>
              <a:cs typeface="Times New Roman" pitchFamily="18" charset="0"/>
            </a:endParaRPr>
          </a:p>
          <a:p>
            <a:pPr eaLnBrk="1" hangingPunct="1"/>
            <a:r>
              <a:rPr lang="ru-RU" sz="1000" b="1" smtClean="0">
                <a:solidFill>
                  <a:srgbClr val="002060"/>
                </a:solidFill>
                <a:latin typeface="Times New Roman" pitchFamily="18" charset="0"/>
                <a:cs typeface="Times New Roman" pitchFamily="18" charset="0"/>
              </a:rPr>
              <a:t>Сальоме И.М.                    ср.спец.                  мол.специалист                                  1988           			-                                                                                            </a:t>
            </a:r>
          </a:p>
          <a:p>
            <a:pPr eaLnBrk="1" hangingPunct="1">
              <a:buFont typeface="Wingdings 2" pitchFamily="18" charset="2"/>
              <a:buNone/>
            </a:pPr>
            <a:endParaRPr lang="ru-RU" sz="1000" b="1" smtClean="0">
              <a:solidFill>
                <a:srgbClr val="002060"/>
              </a:solidFill>
              <a:latin typeface="Times New Roman" pitchFamily="18" charset="0"/>
              <a:cs typeface="Times New Roman" pitchFamily="18" charset="0"/>
            </a:endParaRPr>
          </a:p>
          <a:p>
            <a:pPr eaLnBrk="1" hangingPunct="1"/>
            <a:endParaRPr lang="ru-RU" sz="100" b="1" smtClean="0">
              <a:solidFill>
                <a:srgbClr val="002060"/>
              </a:solidFill>
              <a:latin typeface="Times New Roman" pitchFamily="18" charset="0"/>
              <a:cs typeface="Times New Roman" pitchFamily="18" charset="0"/>
            </a:endParaRPr>
          </a:p>
        </p:txBody>
      </p:sp>
    </p:spTree>
  </p:cSld>
  <p:clrMapOvr>
    <a:masterClrMapping/>
  </p:clrMapOvr>
  <p:transition advTm="2000">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323850" y="115888"/>
            <a:ext cx="8362950" cy="1081087"/>
          </a:xfrm>
          <a:ln>
            <a:solidFill>
              <a:schemeClr val="tx1"/>
            </a:solidFill>
          </a:ln>
        </p:spPr>
        <p:txBody>
          <a:bodyPr/>
          <a:lstStyle/>
          <a:p>
            <a:pPr marL="484188" eaLnBrk="1" hangingPunct="1"/>
            <a:endParaRPr lang="ru-RU" b="1" i="1" smtClean="0">
              <a:solidFill>
                <a:srgbClr val="AB2627"/>
              </a:solidFill>
            </a:endParaRPr>
          </a:p>
        </p:txBody>
      </p:sp>
      <p:sp>
        <p:nvSpPr>
          <p:cNvPr id="15363" name="Содержимое 2"/>
          <p:cNvSpPr>
            <a:spLocks noGrp="1"/>
          </p:cNvSpPr>
          <p:nvPr>
            <p:ph idx="1"/>
          </p:nvPr>
        </p:nvSpPr>
        <p:spPr>
          <a:xfrm>
            <a:off x="323850" y="188913"/>
            <a:ext cx="8351838" cy="6156325"/>
          </a:xfrm>
          <a:blipFill dpi="0" rotWithShape="1">
            <a:blip r:embed="rId2"/>
            <a:srcRect/>
            <a:tile tx="0" ty="0" sx="100000" sy="100000" flip="none" algn="tl"/>
          </a:blipFill>
          <a:ln w="76200">
            <a:solidFill>
              <a:srgbClr val="002060"/>
            </a:solidFill>
          </a:ln>
        </p:spPr>
        <p:txBody>
          <a:bodyPr/>
          <a:lstStyle/>
          <a:p>
            <a:pPr marL="447675" indent="-382588" eaLnBrk="1" hangingPunct="1">
              <a:buFont typeface="Wingdings 2" pitchFamily="18" charset="2"/>
              <a:buNone/>
            </a:pPr>
            <a:r>
              <a:rPr lang="ru-RU" sz="2000" smtClean="0">
                <a:solidFill>
                  <a:srgbClr val="002060"/>
                </a:solidFill>
              </a:rPr>
              <a:t>	</a:t>
            </a:r>
          </a:p>
          <a:p>
            <a:pPr marL="447675" indent="-382588" eaLnBrk="1" hangingPunct="1">
              <a:buFont typeface="Wingdings 2" pitchFamily="18" charset="2"/>
              <a:buNone/>
            </a:pPr>
            <a:r>
              <a:rPr lang="ru-RU" sz="2000" b="1" smtClean="0">
                <a:solidFill>
                  <a:srgbClr val="002060"/>
                </a:solidFill>
              </a:rPr>
              <a:t>      </a:t>
            </a:r>
            <a:r>
              <a:rPr lang="ru-RU" sz="2000" b="1" u="sng" smtClean="0">
                <a:solidFill>
                  <a:srgbClr val="002060"/>
                </a:solidFill>
              </a:rPr>
              <a:t>Линёва О.П</a:t>
            </a:r>
            <a:r>
              <a:rPr lang="ru-RU" sz="2000" b="1" smtClean="0">
                <a:solidFill>
                  <a:srgbClr val="002060"/>
                </a:solidFill>
              </a:rPr>
              <a:t>.- председатель ШМО учителей ИЯ, учитель английского языка, учитель высшей квалификационной категории.</a:t>
            </a:r>
          </a:p>
          <a:p>
            <a:pPr marL="447675" indent="-382588" eaLnBrk="1" hangingPunct="1">
              <a:buFont typeface="Wingdings 2" pitchFamily="18" charset="2"/>
              <a:buNone/>
            </a:pPr>
            <a:r>
              <a:rPr lang="ru-RU" sz="2000" b="1" smtClean="0">
                <a:solidFill>
                  <a:srgbClr val="002060"/>
                </a:solidFill>
              </a:rPr>
              <a:t>	</a:t>
            </a:r>
            <a:r>
              <a:rPr lang="ru-RU" sz="2000" b="1" u="sng" smtClean="0">
                <a:solidFill>
                  <a:srgbClr val="002060"/>
                </a:solidFill>
              </a:rPr>
              <a:t>Панасюк О.А</a:t>
            </a:r>
            <a:r>
              <a:rPr lang="ru-RU" sz="2000" b="1" smtClean="0">
                <a:solidFill>
                  <a:srgbClr val="002060"/>
                </a:solidFill>
              </a:rPr>
              <a:t>. -  учитель английского языка, учитель высшей</a:t>
            </a:r>
          </a:p>
          <a:p>
            <a:pPr marL="447675" indent="-382588" eaLnBrk="1" hangingPunct="1">
              <a:buFont typeface="Wingdings 2" pitchFamily="18" charset="2"/>
              <a:buNone/>
            </a:pPr>
            <a:r>
              <a:rPr lang="ru-RU" sz="2000" b="1" smtClean="0">
                <a:solidFill>
                  <a:srgbClr val="002060"/>
                </a:solidFill>
              </a:rPr>
              <a:t>	  квалификационной категории.</a:t>
            </a:r>
          </a:p>
          <a:p>
            <a:pPr marL="447675" indent="-382588" eaLnBrk="1" hangingPunct="1">
              <a:buFont typeface="Wingdings 2" pitchFamily="18" charset="2"/>
              <a:buNone/>
            </a:pPr>
            <a:r>
              <a:rPr lang="ru-RU" sz="2000" b="1" smtClean="0">
                <a:solidFill>
                  <a:srgbClr val="002060"/>
                </a:solidFill>
              </a:rPr>
              <a:t>	</a:t>
            </a:r>
            <a:r>
              <a:rPr lang="ru-RU" sz="2000" b="1" u="sng" smtClean="0">
                <a:solidFill>
                  <a:srgbClr val="002060"/>
                </a:solidFill>
              </a:rPr>
              <a:t>Скорикова А.И</a:t>
            </a:r>
            <a:r>
              <a:rPr lang="ru-RU" sz="2000" b="1" smtClean="0">
                <a:solidFill>
                  <a:srgbClr val="002060"/>
                </a:solidFill>
              </a:rPr>
              <a:t>. - учитель английского языка, учитель высшей квалификационной категории.</a:t>
            </a:r>
          </a:p>
          <a:p>
            <a:pPr marL="447675" indent="-382588" eaLnBrk="1" hangingPunct="1">
              <a:buFont typeface="Wingdings 2" pitchFamily="18" charset="2"/>
              <a:buNone/>
            </a:pPr>
            <a:r>
              <a:rPr lang="ru-RU" sz="2000" b="1" smtClean="0">
                <a:solidFill>
                  <a:srgbClr val="002060"/>
                </a:solidFill>
              </a:rPr>
              <a:t>	</a:t>
            </a:r>
            <a:r>
              <a:rPr lang="ru-RU" sz="2000" b="1" u="sng" smtClean="0">
                <a:solidFill>
                  <a:srgbClr val="002060"/>
                </a:solidFill>
              </a:rPr>
              <a:t>Берёза А.В</a:t>
            </a:r>
            <a:r>
              <a:rPr lang="ru-RU" sz="2000" b="1" smtClean="0">
                <a:solidFill>
                  <a:srgbClr val="002060"/>
                </a:solidFill>
              </a:rPr>
              <a:t>. – учитель английского языка, учитель первой</a:t>
            </a:r>
          </a:p>
          <a:p>
            <a:pPr marL="447675" indent="-382588" eaLnBrk="1" hangingPunct="1">
              <a:buFont typeface="Wingdings 2" pitchFamily="18" charset="2"/>
              <a:buNone/>
            </a:pPr>
            <a:r>
              <a:rPr lang="ru-RU" sz="2000" b="1" smtClean="0">
                <a:solidFill>
                  <a:srgbClr val="002060"/>
                </a:solidFill>
              </a:rPr>
              <a:t>	  квалификационной категории.</a:t>
            </a:r>
          </a:p>
          <a:p>
            <a:pPr marL="447675" indent="-382588" eaLnBrk="1" hangingPunct="1">
              <a:buFont typeface="Wingdings 2" pitchFamily="18" charset="2"/>
              <a:buNone/>
            </a:pPr>
            <a:r>
              <a:rPr lang="ru-RU" sz="2000" b="1" smtClean="0">
                <a:solidFill>
                  <a:srgbClr val="002060"/>
                </a:solidFill>
              </a:rPr>
              <a:t>	</a:t>
            </a:r>
            <a:r>
              <a:rPr lang="ru-RU" sz="2000" b="1" u="sng" smtClean="0">
                <a:solidFill>
                  <a:srgbClr val="002060"/>
                </a:solidFill>
              </a:rPr>
              <a:t>Лату Ю.А</a:t>
            </a:r>
            <a:r>
              <a:rPr lang="ru-RU" sz="2000" b="1" smtClean="0">
                <a:solidFill>
                  <a:srgbClr val="002060"/>
                </a:solidFill>
              </a:rPr>
              <a:t>. - учитель английского языка, учитель второй </a:t>
            </a:r>
          </a:p>
          <a:p>
            <a:pPr marL="447675" indent="-382588" eaLnBrk="1" hangingPunct="1">
              <a:buFont typeface="Wingdings 2" pitchFamily="18" charset="2"/>
              <a:buNone/>
            </a:pPr>
            <a:r>
              <a:rPr lang="ru-RU" sz="2000" b="1" smtClean="0">
                <a:solidFill>
                  <a:srgbClr val="002060"/>
                </a:solidFill>
              </a:rPr>
              <a:t>	  квалификационной категории.</a:t>
            </a:r>
          </a:p>
          <a:p>
            <a:pPr marL="447675" indent="-382588" eaLnBrk="1" hangingPunct="1">
              <a:buFont typeface="Wingdings 2" pitchFamily="18" charset="2"/>
              <a:buNone/>
            </a:pPr>
            <a:r>
              <a:rPr lang="ru-RU" sz="2000" b="1" smtClean="0">
                <a:solidFill>
                  <a:srgbClr val="002060"/>
                </a:solidFill>
              </a:rPr>
              <a:t>	</a:t>
            </a:r>
            <a:r>
              <a:rPr lang="ru-RU" sz="2000" b="1" u="sng" smtClean="0">
                <a:solidFill>
                  <a:srgbClr val="002060"/>
                </a:solidFill>
              </a:rPr>
              <a:t>Сальоме И.М</a:t>
            </a:r>
            <a:r>
              <a:rPr lang="ru-RU" sz="2000" b="1" smtClean="0">
                <a:solidFill>
                  <a:srgbClr val="002060"/>
                </a:solidFill>
              </a:rPr>
              <a:t>. - учитель английского языка, молодой специалист.</a:t>
            </a:r>
          </a:p>
          <a:p>
            <a:pPr marL="447675" indent="-382588" eaLnBrk="1" hangingPunct="1">
              <a:buFont typeface="Wingdings 2" pitchFamily="18" charset="2"/>
              <a:buNone/>
            </a:pPr>
            <a:r>
              <a:rPr lang="ru-RU" sz="2000" b="1" smtClean="0">
                <a:solidFill>
                  <a:srgbClr val="002060"/>
                </a:solidFill>
              </a:rPr>
              <a:t>	</a:t>
            </a:r>
            <a:r>
              <a:rPr lang="ru-RU" sz="2000" b="1" u="sng" smtClean="0">
                <a:solidFill>
                  <a:srgbClr val="002060"/>
                </a:solidFill>
              </a:rPr>
              <a:t>Гаевская  С.Б</a:t>
            </a:r>
            <a:r>
              <a:rPr lang="ru-RU" sz="2000" b="1" smtClean="0">
                <a:solidFill>
                  <a:srgbClr val="002060"/>
                </a:solidFill>
              </a:rPr>
              <a:t>.- учитель французского языка, учитель высшей</a:t>
            </a:r>
          </a:p>
          <a:p>
            <a:pPr marL="447675" indent="-382588" eaLnBrk="1" hangingPunct="1">
              <a:buFont typeface="Wingdings 2" pitchFamily="18" charset="2"/>
              <a:buNone/>
            </a:pPr>
            <a:r>
              <a:rPr lang="ru-RU" sz="2000" b="1" smtClean="0">
                <a:solidFill>
                  <a:srgbClr val="002060"/>
                </a:solidFill>
              </a:rPr>
              <a:t>	  квалификационной категории.</a:t>
            </a:r>
          </a:p>
          <a:p>
            <a:pPr marL="447675" indent="-382588" eaLnBrk="1" hangingPunct="1">
              <a:buFont typeface="Wingdings 2" pitchFamily="18" charset="2"/>
              <a:buNone/>
            </a:pPr>
            <a:endParaRPr lang="ru-RU" sz="1600" b="1" smtClean="0"/>
          </a:p>
          <a:p>
            <a:pPr marL="447675" indent="-382588" eaLnBrk="1" hangingPunct="1">
              <a:buFont typeface="Wingdings 2" pitchFamily="18" charset="2"/>
              <a:buNone/>
            </a:pPr>
            <a:endParaRPr lang="ru-RU" sz="1600" b="1" smtClean="0"/>
          </a:p>
          <a:p>
            <a:pPr marL="447675" indent="-382588" eaLnBrk="1" hangingPunct="1">
              <a:buFont typeface="Wingdings 2" pitchFamily="18" charset="2"/>
              <a:buNone/>
            </a:pPr>
            <a:endParaRPr lang="ru-RU" sz="1600" smtClean="0"/>
          </a:p>
          <a:p>
            <a:pPr marL="447675" indent="-382588" eaLnBrk="1" hangingPunct="1">
              <a:buFont typeface="Wingdings 2" pitchFamily="18" charset="2"/>
              <a:buNone/>
            </a:pPr>
            <a:endParaRPr lang="ru-RU" sz="1600" smtClean="0"/>
          </a:p>
        </p:txBody>
      </p:sp>
    </p:spTree>
  </p:cSld>
  <p:clrMapOvr>
    <a:masterClrMapping/>
  </p:clrMapOvr>
  <p:transition advTm="2000">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115888"/>
            <a:ext cx="8785225" cy="1512887"/>
          </a:xfrm>
          <a:blipFill dpi="0" rotWithShape="1">
            <a:blip r:embed="rId2"/>
            <a:srcRect/>
            <a:tile tx="0" ty="0" sx="100000" sy="100000" flip="none" algn="tl"/>
          </a:blipFill>
        </p:spPr>
        <p:txBody>
          <a:bodyPr/>
          <a:lstStyle/>
          <a:p>
            <a:pPr eaLnBrk="1" hangingPunct="1"/>
            <a:r>
              <a:rPr lang="ru-RU" sz="4800" b="1" smtClean="0">
                <a:solidFill>
                  <a:srgbClr val="002060"/>
                </a:solidFill>
                <a:latin typeface="Monotype Corsiva" pitchFamily="66" charset="0"/>
              </a:rPr>
              <a:t>Из жизни ШМО</a:t>
            </a:r>
            <a:br>
              <a:rPr lang="ru-RU" sz="4800" b="1" smtClean="0">
                <a:solidFill>
                  <a:srgbClr val="002060"/>
                </a:solidFill>
                <a:latin typeface="Monotype Corsiva" pitchFamily="66" charset="0"/>
              </a:rPr>
            </a:br>
            <a:r>
              <a:rPr lang="ru-RU" sz="4800" b="1" smtClean="0">
                <a:solidFill>
                  <a:srgbClr val="002060"/>
                </a:solidFill>
                <a:latin typeface="Monotype Corsiva" pitchFamily="66" charset="0"/>
              </a:rPr>
              <a:t>Утро начинается…</a:t>
            </a:r>
          </a:p>
        </p:txBody>
      </p:sp>
      <p:pic>
        <p:nvPicPr>
          <p:cNvPr id="23563" name="Содержимое 3"/>
          <p:cNvPicPr>
            <a:picLocks noGrp="1"/>
          </p:cNvPicPr>
          <p:nvPr>
            <p:ph sz="half" idx="1"/>
          </p:nvPr>
        </p:nvPicPr>
        <p:blipFill>
          <a:blip r:embed="rId3"/>
          <a:srcRect l="74530" t="55263" r="5093" b="2632"/>
          <a:stretch>
            <a:fillRect/>
          </a:stretch>
        </p:blipFill>
        <p:spPr>
          <a:xfrm>
            <a:off x="468313" y="3141663"/>
            <a:ext cx="1214437" cy="1630362"/>
          </a:xfrm>
          <a:ln>
            <a:solidFill>
              <a:schemeClr val="accent1"/>
            </a:solidFill>
          </a:ln>
        </p:spPr>
      </p:pic>
      <p:sp>
        <p:nvSpPr>
          <p:cNvPr id="6" name="Облако 5"/>
          <p:cNvSpPr/>
          <p:nvPr/>
        </p:nvSpPr>
        <p:spPr bwMode="auto">
          <a:xfrm rot="1139308">
            <a:off x="1751013" y="3751263"/>
            <a:ext cx="2643187" cy="1331912"/>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wrap="none"/>
          <a:lstStyle/>
          <a:p>
            <a:pPr>
              <a:defRPr/>
            </a:pPr>
            <a:endParaRPr lang="ru-RU"/>
          </a:p>
        </p:txBody>
      </p:sp>
      <p:sp>
        <p:nvSpPr>
          <p:cNvPr id="7" name="Облако 6"/>
          <p:cNvSpPr/>
          <p:nvPr/>
        </p:nvSpPr>
        <p:spPr bwMode="auto">
          <a:xfrm rot="1883693">
            <a:off x="5062538" y="1782763"/>
            <a:ext cx="1987550" cy="1341437"/>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wrap="none"/>
          <a:lstStyle/>
          <a:p>
            <a:pPr>
              <a:defRPr/>
            </a:pPr>
            <a:endParaRPr lang="ru-RU"/>
          </a:p>
        </p:txBody>
      </p:sp>
      <p:sp>
        <p:nvSpPr>
          <p:cNvPr id="8" name="Облако 7"/>
          <p:cNvSpPr/>
          <p:nvPr/>
        </p:nvSpPr>
        <p:spPr bwMode="auto">
          <a:xfrm>
            <a:off x="395288" y="1773238"/>
            <a:ext cx="2428875" cy="1214437"/>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wrap="none"/>
          <a:lstStyle/>
          <a:p>
            <a:pPr>
              <a:defRPr/>
            </a:pPr>
            <a:endParaRPr lang="ru-RU"/>
          </a:p>
        </p:txBody>
      </p:sp>
      <p:sp>
        <p:nvSpPr>
          <p:cNvPr id="9" name="Облако 8"/>
          <p:cNvSpPr/>
          <p:nvPr/>
        </p:nvSpPr>
        <p:spPr bwMode="auto">
          <a:xfrm rot="19825588">
            <a:off x="4205288" y="3541713"/>
            <a:ext cx="2217737" cy="1144587"/>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wrap="none"/>
          <a:lstStyle/>
          <a:p>
            <a:pPr>
              <a:defRPr/>
            </a:pPr>
            <a:endParaRPr lang="ru-RU"/>
          </a:p>
        </p:txBody>
      </p:sp>
      <p:sp>
        <p:nvSpPr>
          <p:cNvPr id="10" name="TextBox 9"/>
          <p:cNvSpPr txBox="1">
            <a:spLocks noChangeArrowheads="1"/>
          </p:cNvSpPr>
          <p:nvPr/>
        </p:nvSpPr>
        <p:spPr bwMode="auto">
          <a:xfrm>
            <a:off x="755650" y="1844675"/>
            <a:ext cx="1857375" cy="923925"/>
          </a:xfrm>
          <a:prstGeom prst="rect">
            <a:avLst/>
          </a:prstGeom>
          <a:noFill/>
          <a:ln w="9525">
            <a:noFill/>
            <a:miter lim="800000"/>
            <a:headEnd/>
            <a:tailEnd/>
          </a:ln>
        </p:spPr>
        <p:txBody>
          <a:bodyPr>
            <a:spAutoFit/>
          </a:bodyPr>
          <a:lstStyle/>
          <a:p>
            <a:endParaRPr lang="ru-RU">
              <a:solidFill>
                <a:srgbClr val="FF0000"/>
              </a:solidFill>
            </a:endParaRPr>
          </a:p>
          <a:p>
            <a:r>
              <a:rPr lang="ru-RU">
                <a:solidFill>
                  <a:schemeClr val="bg1"/>
                </a:solidFill>
              </a:rPr>
              <a:t>Утро начинается</a:t>
            </a:r>
            <a:r>
              <a:rPr lang="ru-RU"/>
              <a:t>..</a:t>
            </a:r>
          </a:p>
        </p:txBody>
      </p:sp>
      <p:sp>
        <p:nvSpPr>
          <p:cNvPr id="11" name="TextBox 10"/>
          <p:cNvSpPr txBox="1">
            <a:spLocks noChangeArrowheads="1"/>
          </p:cNvSpPr>
          <p:nvPr/>
        </p:nvSpPr>
        <p:spPr bwMode="auto">
          <a:xfrm rot="-222884">
            <a:off x="5408613" y="2152650"/>
            <a:ext cx="1785937" cy="369888"/>
          </a:xfrm>
          <a:prstGeom prst="rect">
            <a:avLst/>
          </a:prstGeom>
          <a:noFill/>
          <a:ln w="9525">
            <a:noFill/>
            <a:miter lim="800000"/>
            <a:headEnd/>
            <a:tailEnd/>
          </a:ln>
        </p:spPr>
        <p:txBody>
          <a:bodyPr>
            <a:spAutoFit/>
          </a:bodyPr>
          <a:lstStyle/>
          <a:p>
            <a:r>
              <a:rPr lang="ru-RU">
                <a:solidFill>
                  <a:schemeClr val="bg1"/>
                </a:solidFill>
              </a:rPr>
              <a:t>начинается</a:t>
            </a:r>
          </a:p>
        </p:txBody>
      </p:sp>
      <p:sp>
        <p:nvSpPr>
          <p:cNvPr id="12" name="TextBox 11"/>
          <p:cNvSpPr txBox="1">
            <a:spLocks noChangeArrowheads="1"/>
          </p:cNvSpPr>
          <p:nvPr/>
        </p:nvSpPr>
        <p:spPr bwMode="auto">
          <a:xfrm rot="1511047">
            <a:off x="2328863" y="4181475"/>
            <a:ext cx="2000250" cy="646113"/>
          </a:xfrm>
          <a:prstGeom prst="rect">
            <a:avLst/>
          </a:prstGeom>
          <a:noFill/>
          <a:ln w="9525">
            <a:noFill/>
            <a:miter lim="800000"/>
            <a:headEnd/>
            <a:tailEnd/>
          </a:ln>
        </p:spPr>
        <p:txBody>
          <a:bodyPr>
            <a:spAutoFit/>
          </a:bodyPr>
          <a:lstStyle/>
          <a:p>
            <a:r>
              <a:rPr lang="ru-RU">
                <a:solidFill>
                  <a:schemeClr val="bg1"/>
                </a:solidFill>
              </a:rPr>
              <a:t>В школу собираемся</a:t>
            </a:r>
          </a:p>
        </p:txBody>
      </p:sp>
      <p:sp>
        <p:nvSpPr>
          <p:cNvPr id="13" name="TextBox 12"/>
          <p:cNvSpPr txBox="1">
            <a:spLocks noChangeArrowheads="1"/>
          </p:cNvSpPr>
          <p:nvPr/>
        </p:nvSpPr>
        <p:spPr bwMode="auto">
          <a:xfrm rot="-553566">
            <a:off x="4537075" y="3784600"/>
            <a:ext cx="2476500" cy="369888"/>
          </a:xfrm>
          <a:prstGeom prst="rect">
            <a:avLst/>
          </a:prstGeom>
          <a:noFill/>
          <a:ln w="9525">
            <a:noFill/>
            <a:miter lim="800000"/>
            <a:headEnd/>
            <a:tailEnd/>
          </a:ln>
        </p:spPr>
        <p:txBody>
          <a:bodyPr>
            <a:spAutoFit/>
          </a:bodyPr>
          <a:lstStyle/>
          <a:p>
            <a:r>
              <a:rPr lang="ru-RU">
                <a:solidFill>
                  <a:schemeClr val="bg1"/>
                </a:solidFill>
              </a:rPr>
              <a:t>собираемся</a:t>
            </a:r>
          </a:p>
        </p:txBody>
      </p:sp>
      <p:pic>
        <p:nvPicPr>
          <p:cNvPr id="23564" name="Picture 2"/>
          <p:cNvPicPr>
            <a:picLocks noChangeAspect="1" noChangeArrowheads="1"/>
          </p:cNvPicPr>
          <p:nvPr/>
        </p:nvPicPr>
        <p:blipFill>
          <a:blip r:embed="rId4"/>
          <a:srcRect/>
          <a:stretch>
            <a:fillRect/>
          </a:stretch>
        </p:blipFill>
        <p:spPr bwMode="auto">
          <a:xfrm>
            <a:off x="7596188" y="2276475"/>
            <a:ext cx="1212850" cy="1625600"/>
          </a:xfrm>
          <a:prstGeom prst="rect">
            <a:avLst/>
          </a:prstGeom>
          <a:noFill/>
          <a:ln w="9525">
            <a:solidFill>
              <a:schemeClr val="accent1"/>
            </a:solidFill>
            <a:miter lim="800000"/>
            <a:headEnd/>
            <a:tailEnd/>
          </a:ln>
        </p:spPr>
      </p:pic>
      <p:pic>
        <p:nvPicPr>
          <p:cNvPr id="23565" name="Рисунок 5"/>
          <p:cNvPicPr>
            <a:picLocks noChangeAspect="1" noChangeArrowheads="1"/>
          </p:cNvPicPr>
          <p:nvPr/>
        </p:nvPicPr>
        <p:blipFill>
          <a:blip r:embed="rId3"/>
          <a:srcRect l="49673" t="39583" r="31236" b="29044"/>
          <a:stretch>
            <a:fillRect/>
          </a:stretch>
        </p:blipFill>
        <p:spPr bwMode="auto">
          <a:xfrm>
            <a:off x="5724525" y="5013325"/>
            <a:ext cx="1355725" cy="1568450"/>
          </a:xfrm>
          <a:prstGeom prst="rect">
            <a:avLst/>
          </a:prstGeom>
          <a:noFill/>
          <a:ln w="9525">
            <a:solidFill>
              <a:schemeClr val="accent1"/>
            </a:solidFill>
            <a:miter lim="800000"/>
            <a:headEnd/>
            <a:tailEnd/>
          </a:ln>
        </p:spPr>
      </p:pic>
      <p:pic>
        <p:nvPicPr>
          <p:cNvPr id="23566" name="Рисунок 4"/>
          <p:cNvPicPr>
            <a:picLocks noChangeAspect="1" noChangeArrowheads="1"/>
          </p:cNvPicPr>
          <p:nvPr/>
        </p:nvPicPr>
        <p:blipFill>
          <a:blip r:embed="rId3"/>
          <a:srcRect l="25452" t="20833" r="55104" b="43750"/>
          <a:stretch>
            <a:fillRect/>
          </a:stretch>
        </p:blipFill>
        <p:spPr bwMode="auto">
          <a:xfrm>
            <a:off x="3348038" y="1916113"/>
            <a:ext cx="1357312" cy="1881187"/>
          </a:xfrm>
          <a:prstGeom prst="rect">
            <a:avLst/>
          </a:prstGeom>
          <a:noFill/>
          <a:ln w="9525">
            <a:solidFill>
              <a:schemeClr val="accent1"/>
            </a:solidFill>
            <a:miter lim="800000"/>
            <a:headEnd/>
            <a:tailEnd/>
          </a:ln>
        </p:spPr>
      </p:pic>
      <p:pic>
        <p:nvPicPr>
          <p:cNvPr id="23567" name="Picture 8"/>
          <p:cNvPicPr>
            <a:picLocks noChangeAspect="1" noChangeArrowheads="1"/>
          </p:cNvPicPr>
          <p:nvPr/>
        </p:nvPicPr>
        <p:blipFill>
          <a:blip r:embed="rId5"/>
          <a:srcRect/>
          <a:stretch>
            <a:fillRect/>
          </a:stretch>
        </p:blipFill>
        <p:spPr bwMode="auto">
          <a:xfrm>
            <a:off x="7596188" y="4365625"/>
            <a:ext cx="1219200" cy="1712913"/>
          </a:xfrm>
          <a:prstGeom prst="rect">
            <a:avLst/>
          </a:prstGeom>
          <a:noFill/>
          <a:ln w="9525">
            <a:solidFill>
              <a:schemeClr val="accent1"/>
            </a:solidFill>
            <a:miter lim="800000"/>
            <a:headEnd/>
            <a:tailEnd/>
          </a:ln>
        </p:spPr>
      </p:pic>
      <p:pic>
        <p:nvPicPr>
          <p:cNvPr id="23568" name="Picture 9"/>
          <p:cNvPicPr>
            <a:picLocks noChangeAspect="1" noChangeArrowheads="1"/>
          </p:cNvPicPr>
          <p:nvPr/>
        </p:nvPicPr>
        <p:blipFill>
          <a:blip r:embed="rId6"/>
          <a:srcRect/>
          <a:stretch>
            <a:fillRect/>
          </a:stretch>
        </p:blipFill>
        <p:spPr bwMode="auto">
          <a:xfrm>
            <a:off x="3924300" y="5013325"/>
            <a:ext cx="1219200" cy="1584325"/>
          </a:xfrm>
          <a:prstGeom prst="rect">
            <a:avLst/>
          </a:prstGeom>
          <a:noFill/>
          <a:ln w="9525">
            <a:noFill/>
            <a:miter lim="800000"/>
            <a:headEnd/>
            <a:tailEnd/>
          </a:ln>
        </p:spPr>
      </p:pic>
      <p:pic>
        <p:nvPicPr>
          <p:cNvPr id="16401" name="Рисунок 16" descr="C:\Documents and Settings\Школа\Рабочий стол\фото\P3110752.JPG"/>
          <p:cNvPicPr>
            <a:picLocks noChangeAspect="1" noChangeArrowheads="1"/>
          </p:cNvPicPr>
          <p:nvPr/>
        </p:nvPicPr>
        <p:blipFill>
          <a:blip r:embed="rId7"/>
          <a:srcRect l="25194" t="21474" r="20708"/>
          <a:stretch>
            <a:fillRect/>
          </a:stretch>
        </p:blipFill>
        <p:spPr bwMode="auto">
          <a:xfrm>
            <a:off x="1403350" y="5084763"/>
            <a:ext cx="1296988" cy="1514475"/>
          </a:xfrm>
          <a:prstGeom prst="rect">
            <a:avLst/>
          </a:prstGeom>
          <a:noFill/>
          <a:ln w="9525">
            <a:solidFill>
              <a:schemeClr val="accent1"/>
            </a:solidFill>
            <a:miter lim="800000"/>
            <a:headEnd/>
            <a:tailEnd/>
          </a:ln>
        </p:spPr>
      </p:pic>
    </p:spTree>
  </p:cSld>
  <p:clrMapOvr>
    <a:masterClrMapping/>
  </p:clrMapOvr>
  <p:transition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Oval 14"/>
          <p:cNvSpPr>
            <a:spLocks noChangeArrowheads="1"/>
          </p:cNvSpPr>
          <p:nvPr/>
        </p:nvSpPr>
        <p:spPr bwMode="auto">
          <a:xfrm>
            <a:off x="2643174" y="1714488"/>
            <a:ext cx="4160851" cy="1787536"/>
          </a:xfrm>
          <a:prstGeom prst="ellipse">
            <a:avLst/>
          </a:prstGeom>
          <a:ln>
            <a:solidFill>
              <a:srgbClr val="002060"/>
            </a:solidFill>
            <a:headEnd/>
            <a:tailEnd/>
          </a:ln>
        </p:spPr>
        <p:style>
          <a:lnRef idx="1">
            <a:schemeClr val="accent1"/>
          </a:lnRef>
          <a:fillRef idx="2">
            <a:schemeClr val="accent1"/>
          </a:fillRef>
          <a:effectRef idx="1">
            <a:schemeClr val="accent1"/>
          </a:effectRef>
          <a:fontRef idx="minor">
            <a:schemeClr val="dk1"/>
          </a:fontRef>
        </p:style>
        <p:txBody>
          <a:bodyPr wrap="none" anchor="ctr">
            <a:sp3d extrusionH="25400" contourW="8890">
              <a:bevelT w="38100" h="31750"/>
              <a:contourClr>
                <a:schemeClr val="accent2">
                  <a:shade val="75000"/>
                </a:schemeClr>
              </a:contourClr>
            </a:sp3d>
          </a:bodyPr>
          <a:lstStyle/>
          <a:p>
            <a:pPr algn="ctr">
              <a:defRPr/>
            </a:pPr>
            <a:r>
              <a:rPr lang="ru-RU" sz="2400" b="1" dirty="0">
                <a:ln w="11430">
                  <a:solidFill>
                    <a:schemeClr val="tx1"/>
                  </a:solidFill>
                </a:ln>
                <a:solidFill>
                  <a:srgbClr val="002060"/>
                </a:solidFill>
                <a:effectLst>
                  <a:outerShdw blurRad="50800" dist="39000" dir="5460000" algn="tl">
                    <a:srgbClr val="000000">
                      <a:alpha val="38000"/>
                    </a:srgbClr>
                  </a:outerShdw>
                </a:effectLst>
                <a:latin typeface="Monotype Corsiva" pitchFamily="66" charset="0"/>
              </a:rPr>
              <a:t>В процессе обучения и воспитания</a:t>
            </a:r>
          </a:p>
          <a:p>
            <a:pPr algn="ctr">
              <a:defRPr/>
            </a:pPr>
            <a:r>
              <a:rPr lang="ru-RU" sz="2400" b="1" dirty="0">
                <a:ln w="11430">
                  <a:solidFill>
                    <a:schemeClr val="tx1"/>
                  </a:solidFill>
                </a:ln>
                <a:solidFill>
                  <a:srgbClr val="002060"/>
                </a:solidFill>
                <a:effectLst>
                  <a:outerShdw blurRad="50800" dist="39000" dir="5460000" algn="tl">
                    <a:srgbClr val="000000">
                      <a:alpha val="38000"/>
                    </a:srgbClr>
                  </a:outerShdw>
                </a:effectLst>
                <a:latin typeface="Monotype Corsiva" pitchFamily="66" charset="0"/>
              </a:rPr>
              <a:t>реализуем технологии</a:t>
            </a:r>
          </a:p>
        </p:txBody>
      </p:sp>
      <p:sp>
        <p:nvSpPr>
          <p:cNvPr id="6" name="AutoShape 19"/>
          <p:cNvSpPr>
            <a:spLocks noChangeArrowheads="1"/>
          </p:cNvSpPr>
          <p:nvPr/>
        </p:nvSpPr>
        <p:spPr bwMode="auto">
          <a:xfrm>
            <a:off x="500034" y="2357430"/>
            <a:ext cx="1857375" cy="1285875"/>
          </a:xfrm>
          <a:prstGeom prst="flowChartAlternateProcess">
            <a:avLst/>
          </a:prstGeom>
          <a:ln>
            <a:solidFill>
              <a:srgbClr val="00206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b="1" dirty="0">
                <a:solidFill>
                  <a:srgbClr val="002060"/>
                </a:solidFill>
                <a:latin typeface="Arial" charset="0"/>
              </a:rPr>
              <a:t>Обучение</a:t>
            </a:r>
          </a:p>
          <a:p>
            <a:pPr algn="ctr">
              <a:defRPr/>
            </a:pPr>
            <a:r>
              <a:rPr lang="ru-RU" b="1" dirty="0">
                <a:solidFill>
                  <a:srgbClr val="002060"/>
                </a:solidFill>
                <a:latin typeface="Arial" charset="0"/>
              </a:rPr>
              <a:t> в </a:t>
            </a:r>
          </a:p>
          <a:p>
            <a:pPr algn="ctr">
              <a:defRPr/>
            </a:pPr>
            <a:r>
              <a:rPr lang="ru-RU" b="1" dirty="0">
                <a:solidFill>
                  <a:srgbClr val="002060"/>
                </a:solidFill>
                <a:latin typeface="Arial" charset="0"/>
              </a:rPr>
              <a:t>сотрудничестве</a:t>
            </a:r>
          </a:p>
        </p:txBody>
      </p:sp>
      <p:sp>
        <p:nvSpPr>
          <p:cNvPr id="8" name="AutoShape 17"/>
          <p:cNvSpPr>
            <a:spLocks noChangeArrowheads="1"/>
          </p:cNvSpPr>
          <p:nvPr/>
        </p:nvSpPr>
        <p:spPr bwMode="auto">
          <a:xfrm>
            <a:off x="500034" y="500042"/>
            <a:ext cx="1800225" cy="1150938"/>
          </a:xfrm>
          <a:prstGeom prst="flowChartAlternateProcess">
            <a:avLst/>
          </a:prstGeom>
          <a:ln>
            <a:solidFill>
              <a:srgbClr val="002060"/>
            </a:solid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ru-RU" b="1">
                <a:solidFill>
                  <a:srgbClr val="002060"/>
                </a:solidFill>
                <a:latin typeface="Times New Roman" pitchFamily="18" charset="0"/>
                <a:cs typeface="Times New Roman" pitchFamily="18" charset="0"/>
              </a:rPr>
              <a:t>Игровое </a:t>
            </a:r>
          </a:p>
          <a:p>
            <a:pPr algn="ctr">
              <a:defRPr/>
            </a:pPr>
            <a:r>
              <a:rPr lang="ru-RU" b="1">
                <a:solidFill>
                  <a:srgbClr val="002060"/>
                </a:solidFill>
                <a:latin typeface="Times New Roman" pitchFamily="18" charset="0"/>
                <a:cs typeface="Times New Roman" pitchFamily="18" charset="0"/>
              </a:rPr>
              <a:t>обучение</a:t>
            </a:r>
          </a:p>
        </p:txBody>
      </p:sp>
      <p:sp>
        <p:nvSpPr>
          <p:cNvPr id="9" name="AutoShape 20"/>
          <p:cNvSpPr>
            <a:spLocks noChangeArrowheads="1"/>
          </p:cNvSpPr>
          <p:nvPr/>
        </p:nvSpPr>
        <p:spPr bwMode="auto">
          <a:xfrm>
            <a:off x="7143768" y="3357562"/>
            <a:ext cx="1714500" cy="1285875"/>
          </a:xfrm>
          <a:prstGeom prst="flowChartAlternateProcess">
            <a:avLst/>
          </a:prstGeom>
          <a:ln w="9525">
            <a:solidFill>
              <a:srgbClr val="00206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sz="1200" b="1">
                <a:solidFill>
                  <a:srgbClr val="002060"/>
                </a:solidFill>
                <a:latin typeface="Times New Roman" pitchFamily="18" charset="0"/>
              </a:rPr>
              <a:t>Коммуникативное </a:t>
            </a:r>
          </a:p>
          <a:p>
            <a:pPr algn="ctr">
              <a:defRPr/>
            </a:pPr>
            <a:r>
              <a:rPr lang="ru-RU" sz="1200" b="1">
                <a:solidFill>
                  <a:srgbClr val="002060"/>
                </a:solidFill>
                <a:latin typeface="Times New Roman" pitchFamily="18" charset="0"/>
              </a:rPr>
              <a:t>обучение </a:t>
            </a:r>
          </a:p>
          <a:p>
            <a:pPr algn="ctr">
              <a:defRPr/>
            </a:pPr>
            <a:r>
              <a:rPr lang="ru-RU" sz="1200" b="1">
                <a:solidFill>
                  <a:srgbClr val="002060"/>
                </a:solidFill>
                <a:latin typeface="Times New Roman" pitchFamily="18" charset="0"/>
              </a:rPr>
              <a:t>иноязычной культуре</a:t>
            </a:r>
          </a:p>
        </p:txBody>
      </p:sp>
      <p:sp>
        <p:nvSpPr>
          <p:cNvPr id="11" name="AutoShape 24"/>
          <p:cNvSpPr>
            <a:spLocks noChangeArrowheads="1"/>
          </p:cNvSpPr>
          <p:nvPr/>
        </p:nvSpPr>
        <p:spPr bwMode="auto">
          <a:xfrm>
            <a:off x="3143240" y="214290"/>
            <a:ext cx="1727200" cy="1150937"/>
          </a:xfrm>
          <a:prstGeom prst="flowChartAlternateProcess">
            <a:avLst/>
          </a:prstGeom>
          <a:ln>
            <a:solidFill>
              <a:srgbClr val="002060"/>
            </a:solidFill>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1600" b="1" dirty="0">
                <a:ln>
                  <a:solidFill>
                    <a:srgbClr val="CC3399"/>
                  </a:solidFill>
                </a:ln>
                <a:solidFill>
                  <a:srgbClr val="002060"/>
                </a:solidFill>
                <a:latin typeface="Times New Roman" pitchFamily="18" charset="0"/>
              </a:rPr>
              <a:t>Языковой </a:t>
            </a:r>
          </a:p>
          <a:p>
            <a:pPr algn="ctr">
              <a:defRPr/>
            </a:pPr>
            <a:r>
              <a:rPr lang="ru-RU" sz="1600" b="1" dirty="0">
                <a:ln>
                  <a:solidFill>
                    <a:srgbClr val="CC3399"/>
                  </a:solidFill>
                </a:ln>
                <a:solidFill>
                  <a:srgbClr val="002060"/>
                </a:solidFill>
                <a:latin typeface="Times New Roman" pitchFamily="18" charset="0"/>
              </a:rPr>
              <a:t>портфель</a:t>
            </a:r>
            <a:r>
              <a:rPr lang="ru-RU" sz="1600" b="1" dirty="0">
                <a:ln>
                  <a:solidFill>
                    <a:srgbClr val="CC3399"/>
                  </a:solidFill>
                </a:ln>
                <a:solidFill>
                  <a:srgbClr val="002060"/>
                </a:solidFill>
                <a:latin typeface="Arial" charset="0"/>
              </a:rPr>
              <a:t> </a:t>
            </a:r>
          </a:p>
        </p:txBody>
      </p:sp>
      <p:sp>
        <p:nvSpPr>
          <p:cNvPr id="12" name="AutoShape 21"/>
          <p:cNvSpPr>
            <a:spLocks noChangeArrowheads="1"/>
          </p:cNvSpPr>
          <p:nvPr/>
        </p:nvSpPr>
        <p:spPr bwMode="auto">
          <a:xfrm>
            <a:off x="3357554" y="4143380"/>
            <a:ext cx="1500187" cy="1285875"/>
          </a:xfrm>
          <a:prstGeom prst="flowChartAlternateProcess">
            <a:avLst/>
          </a:prstGeom>
          <a:ln w="9525">
            <a:solidFill>
              <a:srgbClr val="00206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sz="1400" b="1" dirty="0">
                <a:solidFill>
                  <a:srgbClr val="002060"/>
                </a:solidFill>
                <a:latin typeface="Times New Roman" pitchFamily="18" charset="0"/>
              </a:rPr>
              <a:t>Личностно- </a:t>
            </a:r>
          </a:p>
          <a:p>
            <a:pPr algn="ctr">
              <a:defRPr/>
            </a:pPr>
            <a:r>
              <a:rPr lang="ru-RU" sz="1400" b="1" dirty="0">
                <a:solidFill>
                  <a:srgbClr val="002060"/>
                </a:solidFill>
                <a:latin typeface="Times New Roman" pitchFamily="18" charset="0"/>
              </a:rPr>
              <a:t>ориентированное </a:t>
            </a:r>
          </a:p>
          <a:p>
            <a:pPr algn="ctr">
              <a:defRPr/>
            </a:pPr>
            <a:r>
              <a:rPr lang="ru-RU" sz="1400" b="1" dirty="0">
                <a:solidFill>
                  <a:srgbClr val="002060"/>
                </a:solidFill>
                <a:latin typeface="Times New Roman" pitchFamily="18" charset="0"/>
              </a:rPr>
              <a:t>обучение</a:t>
            </a:r>
          </a:p>
        </p:txBody>
      </p:sp>
      <p:sp>
        <p:nvSpPr>
          <p:cNvPr id="15" name="AutoShape 22"/>
          <p:cNvSpPr>
            <a:spLocks noChangeArrowheads="1"/>
          </p:cNvSpPr>
          <p:nvPr/>
        </p:nvSpPr>
        <p:spPr bwMode="auto">
          <a:xfrm>
            <a:off x="1214414" y="4000504"/>
            <a:ext cx="1643062" cy="1285875"/>
          </a:xfrm>
          <a:prstGeom prst="flowChartAlternateProcess">
            <a:avLst/>
          </a:prstGeom>
          <a:ln w="12700">
            <a:solidFill>
              <a:srgbClr val="002060"/>
            </a:solidFill>
            <a:miter lim="800000"/>
            <a:headEnd/>
            <a:tailEnd/>
          </a:ln>
        </p:spPr>
        <p:style>
          <a:lnRef idx="0">
            <a:scrgbClr r="0" g="0" b="0"/>
          </a:lnRef>
          <a:fillRef idx="1003">
            <a:schemeClr val="lt2"/>
          </a:fillRef>
          <a:effectRef idx="0">
            <a:scrgbClr r="0" g="0" b="0"/>
          </a:effectRef>
          <a:fontRef idx="major"/>
        </p:style>
        <p:txBody>
          <a:bodyPr wrap="none" anchor="ctr"/>
          <a:lstStyle/>
          <a:p>
            <a:pPr algn="ctr">
              <a:defRPr/>
            </a:pPr>
            <a:r>
              <a:rPr lang="ru-RU" b="1" dirty="0">
                <a:solidFill>
                  <a:srgbClr val="002060"/>
                </a:solidFill>
                <a:latin typeface="Times New Roman" pitchFamily="18" charset="0"/>
                <a:cs typeface="Times New Roman" pitchFamily="18" charset="0"/>
              </a:rPr>
              <a:t>Методика </a:t>
            </a:r>
          </a:p>
          <a:p>
            <a:pPr algn="ctr">
              <a:defRPr/>
            </a:pPr>
            <a:r>
              <a:rPr lang="ru-RU" b="1" dirty="0">
                <a:solidFill>
                  <a:srgbClr val="002060"/>
                </a:solidFill>
                <a:latin typeface="Times New Roman" pitchFamily="18" charset="0"/>
                <a:cs typeface="Times New Roman" pitchFamily="18" charset="0"/>
              </a:rPr>
              <a:t>проектов</a:t>
            </a:r>
          </a:p>
        </p:txBody>
      </p:sp>
      <p:sp>
        <p:nvSpPr>
          <p:cNvPr id="16" name="AutoShape 15"/>
          <p:cNvSpPr>
            <a:spLocks noChangeArrowheads="1"/>
          </p:cNvSpPr>
          <p:nvPr/>
        </p:nvSpPr>
        <p:spPr bwMode="auto">
          <a:xfrm>
            <a:off x="6072198" y="428604"/>
            <a:ext cx="1655763" cy="1285875"/>
          </a:xfrm>
          <a:prstGeom prst="flowChartAlternateProcess">
            <a:avLst/>
          </a:prstGeom>
          <a:ln>
            <a:solidFill>
              <a:srgbClr val="00206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b="1" dirty="0">
                <a:solidFill>
                  <a:srgbClr val="002060"/>
                </a:solidFill>
                <a:latin typeface="Times New Roman" pitchFamily="18" charset="0"/>
                <a:cs typeface="Times New Roman" pitchFamily="18" charset="0"/>
              </a:rPr>
              <a:t>Проблемное </a:t>
            </a:r>
          </a:p>
          <a:p>
            <a:pPr algn="ctr">
              <a:defRPr/>
            </a:pPr>
            <a:r>
              <a:rPr lang="ru-RU" b="1" dirty="0">
                <a:solidFill>
                  <a:srgbClr val="002060"/>
                </a:solidFill>
                <a:latin typeface="Times New Roman" pitchFamily="18" charset="0"/>
                <a:cs typeface="Times New Roman" pitchFamily="18" charset="0"/>
              </a:rPr>
              <a:t>обучение</a:t>
            </a:r>
          </a:p>
        </p:txBody>
      </p:sp>
      <p:sp>
        <p:nvSpPr>
          <p:cNvPr id="17" name="AutoShape 23"/>
          <p:cNvSpPr>
            <a:spLocks noChangeArrowheads="1"/>
          </p:cNvSpPr>
          <p:nvPr/>
        </p:nvSpPr>
        <p:spPr bwMode="auto">
          <a:xfrm>
            <a:off x="5286380" y="3786190"/>
            <a:ext cx="1571625" cy="1295400"/>
          </a:xfrm>
          <a:prstGeom prst="flowChartAlternateProcess">
            <a:avLst/>
          </a:prstGeom>
          <a:ln w="9525">
            <a:solidFill>
              <a:srgbClr val="00206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ru-RU" b="1" dirty="0">
                <a:solidFill>
                  <a:srgbClr val="002060"/>
                </a:solidFill>
                <a:latin typeface="Times New Roman" pitchFamily="18" charset="0"/>
                <a:cs typeface="Times New Roman" pitchFamily="18" charset="0"/>
              </a:rPr>
              <a:t>Здоровье</a:t>
            </a:r>
          </a:p>
          <a:p>
            <a:pPr algn="ctr">
              <a:defRPr/>
            </a:pPr>
            <a:r>
              <a:rPr lang="ru-RU" b="1" dirty="0">
                <a:solidFill>
                  <a:srgbClr val="002060"/>
                </a:solidFill>
                <a:latin typeface="Times New Roman" pitchFamily="18" charset="0"/>
                <a:cs typeface="Times New Roman" pitchFamily="18" charset="0"/>
              </a:rPr>
              <a:t>сберегающие</a:t>
            </a:r>
          </a:p>
        </p:txBody>
      </p:sp>
      <p:sp>
        <p:nvSpPr>
          <p:cNvPr id="18" name="AutoShape 25"/>
          <p:cNvSpPr>
            <a:spLocks noChangeArrowheads="1"/>
          </p:cNvSpPr>
          <p:nvPr/>
        </p:nvSpPr>
        <p:spPr bwMode="auto">
          <a:xfrm>
            <a:off x="7358082" y="1714488"/>
            <a:ext cx="1584325" cy="1143000"/>
          </a:xfrm>
          <a:prstGeom prst="flowChartAlternateProcess">
            <a:avLst/>
          </a:prstGeom>
          <a:ln>
            <a:solidFill>
              <a:srgbClr val="002060"/>
            </a:solidFill>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1400" b="1" dirty="0">
                <a:solidFill>
                  <a:srgbClr val="002060"/>
                </a:solidFill>
                <a:latin typeface="Times New Roman" pitchFamily="18" charset="0"/>
                <a:cs typeface="Times New Roman" pitchFamily="18" charset="0"/>
              </a:rPr>
              <a:t>Информационно-</a:t>
            </a:r>
          </a:p>
          <a:p>
            <a:pPr algn="ctr">
              <a:defRPr/>
            </a:pPr>
            <a:r>
              <a:rPr lang="ru-RU" sz="1400" b="1" dirty="0" err="1">
                <a:solidFill>
                  <a:srgbClr val="002060"/>
                </a:solidFill>
                <a:latin typeface="Times New Roman" pitchFamily="18" charset="0"/>
                <a:cs typeface="Times New Roman" pitchFamily="18" charset="0"/>
              </a:rPr>
              <a:t>коммуника</a:t>
            </a:r>
            <a:r>
              <a:rPr lang="ru-RU" sz="1400" b="1" dirty="0">
                <a:solidFill>
                  <a:srgbClr val="002060"/>
                </a:solidFill>
                <a:latin typeface="Times New Roman" pitchFamily="18" charset="0"/>
                <a:cs typeface="Times New Roman" pitchFamily="18" charset="0"/>
              </a:rPr>
              <a:t> -</a:t>
            </a:r>
          </a:p>
          <a:p>
            <a:pPr algn="ctr">
              <a:defRPr/>
            </a:pPr>
            <a:r>
              <a:rPr lang="ru-RU" sz="1400" b="1" dirty="0" err="1">
                <a:solidFill>
                  <a:srgbClr val="002060"/>
                </a:solidFill>
                <a:latin typeface="Times New Roman" pitchFamily="18" charset="0"/>
                <a:cs typeface="Times New Roman" pitchFamily="18" charset="0"/>
              </a:rPr>
              <a:t>ционная</a:t>
            </a:r>
            <a:r>
              <a:rPr lang="ru-RU" sz="1400" b="1" dirty="0">
                <a:solidFill>
                  <a:srgbClr val="002060"/>
                </a:solidFill>
                <a:latin typeface="Times New Roman" pitchFamily="18" charset="0"/>
                <a:cs typeface="Times New Roman" pitchFamily="18" charset="0"/>
              </a:rPr>
              <a:t> </a:t>
            </a:r>
          </a:p>
          <a:p>
            <a:pPr algn="ctr">
              <a:defRPr/>
            </a:pPr>
            <a:endParaRPr lang="ru-RU" sz="1000" b="1" dirty="0">
              <a:solidFill>
                <a:srgbClr val="002060"/>
              </a:solidFill>
              <a:latin typeface="Arial"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Rot="1" noChangeArrowheads="1"/>
          </p:cNvSpPr>
          <p:nvPr>
            <p:ph type="title"/>
          </p:nvPr>
        </p:nvSpPr>
        <p:spPr>
          <a:xfrm>
            <a:off x="285720" y="0"/>
            <a:ext cx="8572560" cy="1071570"/>
          </a:xfrm>
        </p:spPr>
        <p:txBody>
          <a:bodyPr/>
          <a:lstStyle/>
          <a:p>
            <a:pPr algn="ctr" fontAlgn="auto">
              <a:spcAft>
                <a:spcPts val="0"/>
              </a:spcAft>
              <a:defRPr/>
            </a:pPr>
            <a:r>
              <a:rPr lang="ru-RU"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Georgia" pitchFamily="18" charset="0"/>
              </a:rPr>
              <a:t>Использование современных </a:t>
            </a:r>
            <a:r>
              <a:rPr lang="ru-RU" sz="2400" b="1" dirty="0" smtClean="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Georgia" pitchFamily="18" charset="0"/>
              </a:rPr>
              <a:t>технологий,</a:t>
            </a:r>
            <a:r>
              <a:rPr lang="ru-RU"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Georgia" pitchFamily="18" charset="0"/>
              </a:rPr>
              <a:t/>
            </a:r>
            <a:br>
              <a:rPr lang="ru-RU"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Georgia" pitchFamily="18" charset="0"/>
              </a:rPr>
            </a:br>
            <a:r>
              <a:rPr lang="ru-RU" sz="2400" b="1" dirty="0">
                <a:ln w="12700">
                  <a:solidFill>
                    <a:schemeClr val="tx2">
                      <a:satMod val="155000"/>
                    </a:schemeClr>
                  </a:solidFill>
                  <a:prstDash val="solid"/>
                </a:ln>
                <a:solidFill>
                  <a:schemeClr val="accent1">
                    <a:lumMod val="40000"/>
                    <a:lumOff val="60000"/>
                  </a:schemeClr>
                </a:solidFill>
                <a:effectLst>
                  <a:outerShdw blurRad="41275" dist="20320" dir="1800000" algn="tl" rotWithShape="0">
                    <a:srgbClr val="000000">
                      <a:alpha val="40000"/>
                    </a:srgbClr>
                  </a:outerShdw>
                </a:effectLst>
                <a:latin typeface="Georgia" pitchFamily="18" charset="0"/>
              </a:rPr>
              <a:t>уровень использования</a:t>
            </a:r>
          </a:p>
        </p:txBody>
      </p:sp>
      <p:graphicFrame>
        <p:nvGraphicFramePr>
          <p:cNvPr id="151660" name="Group 108"/>
          <p:cNvGraphicFramePr>
            <a:graphicFrameLocks noGrp="1"/>
          </p:cNvGraphicFramePr>
          <p:nvPr>
            <p:ph type="tbl" idx="1"/>
          </p:nvPr>
        </p:nvGraphicFramePr>
        <p:xfrm>
          <a:off x="214282" y="1214423"/>
          <a:ext cx="8715436" cy="5429288"/>
        </p:xfrm>
        <a:graphic>
          <a:graphicData uri="http://schemas.openxmlformats.org/drawingml/2006/table">
            <a:tbl>
              <a:tblPr>
                <a:tableStyleId>{35758FB7-9AC5-4552-8A53-C91805E547FA}</a:tableStyleId>
              </a:tblPr>
              <a:tblGrid>
                <a:gridCol w="2857520"/>
                <a:gridCol w="2000264"/>
                <a:gridCol w="2143140"/>
                <a:gridCol w="1714512"/>
              </a:tblGrid>
              <a:tr h="10136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Наименование</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технологии</a:t>
                      </a:r>
                      <a:endParaRPr kumimoji="0" lang="ru-RU" sz="16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На уровне</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отдельных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технологий</a:t>
                      </a:r>
                      <a:endParaRPr kumimoji="0" lang="ru-RU" sz="16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dirty="0" smtClean="0">
                          <a:ln>
                            <a:noFill/>
                          </a:ln>
                          <a:effectLst>
                            <a:outerShdw blurRad="38100" dist="38100" dir="2700000" algn="tl">
                              <a:srgbClr val="000000"/>
                            </a:outerShdw>
                          </a:effectLst>
                        </a:rPr>
                        <a:t>Апробация в экспериментальном режиме</a:t>
                      </a:r>
                      <a:endParaRPr kumimoji="0" lang="ru-RU" sz="16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smtClean="0">
                          <a:ln>
                            <a:noFill/>
                          </a:ln>
                          <a:effectLst>
                            <a:outerShdw blurRad="38100" dist="38100" dir="2700000" algn="tl">
                              <a:srgbClr val="000000"/>
                            </a:outerShdw>
                          </a:effectLst>
                        </a:rPr>
                        <a:t>системное </a:t>
                      </a:r>
                      <a:endParaRPr kumimoji="0" lang="ru-RU" sz="1600" b="0" i="0" u="none" strike="noStrike" cap="none" normalizeH="0" baseline="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r>
              <a:tr h="83908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dirty="0" smtClean="0">
                          <a:ln>
                            <a:noFill/>
                          </a:ln>
                          <a:effectLst>
                            <a:outerShdw blurRad="38100" dist="38100" dir="2700000" algn="tl">
                              <a:srgbClr val="000000"/>
                            </a:outerShdw>
                          </a:effectLst>
                        </a:rPr>
                        <a:t>Проблемное обучение</a:t>
                      </a:r>
                      <a:endParaRPr kumimoji="0" lang="ru-RU" sz="2000" b="1"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4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smtClean="0">
                          <a:ln>
                            <a:noFill/>
                          </a:ln>
                          <a:effectLst>
                            <a:outerShdw blurRad="38100" dist="38100" dir="2700000" algn="tl">
                              <a:srgbClr val="000000"/>
                            </a:outerShdw>
                          </a:effectLst>
                        </a:rPr>
                        <a:t>во всех</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smtClean="0">
                          <a:ln>
                            <a:noFill/>
                          </a:ln>
                          <a:effectLst>
                            <a:outerShdw blurRad="38100" dist="38100" dir="2700000" algn="tl">
                              <a:srgbClr val="000000"/>
                            </a:outerShdw>
                          </a:effectLst>
                        </a:rPr>
                        <a:t>классах</a:t>
                      </a:r>
                      <a:endParaRPr kumimoji="0" lang="ru-RU" sz="2000" b="0" i="0" u="none" strike="noStrike" cap="none" normalizeH="0" baseline="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r>
              <a:tr h="83908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Дифференцированное обучение</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6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dirty="0" smtClean="0">
                          <a:ln>
                            <a:noFill/>
                          </a:ln>
                          <a:effectLst>
                            <a:outerShdw blurRad="38100" dist="38100" dir="2700000" algn="tl">
                              <a:srgbClr val="000000"/>
                            </a:outerShdw>
                          </a:effectLst>
                        </a:rPr>
                        <a:t>во всех</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dirty="0" smtClean="0">
                          <a:ln>
                            <a:noFill/>
                          </a:ln>
                          <a:effectLst>
                            <a:outerShdw blurRad="38100" dist="38100" dir="2700000" algn="tl">
                              <a:srgbClr val="000000"/>
                            </a:outerShdw>
                          </a:effectLst>
                        </a:rPr>
                        <a:t>классах</a:t>
                      </a:r>
                      <a:endParaRPr kumimoji="0" lang="ru-RU" sz="20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r>
              <a:tr h="83908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smtClean="0">
                          <a:ln>
                            <a:noFill/>
                          </a:ln>
                          <a:effectLst>
                            <a:outerShdw blurRad="38100" dist="38100" dir="2700000" algn="tl">
                              <a:srgbClr val="000000"/>
                            </a:outerShdw>
                          </a:effectLst>
                        </a:rPr>
                        <a:t>Компьютерные технологии</a:t>
                      </a:r>
                      <a:endParaRPr kumimoji="0" lang="ru-RU" sz="2000" b="0" i="0" u="none" strike="noStrike" cap="none" normalizeH="0" baseline="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dirty="0" smtClean="0">
                          <a:ln>
                            <a:noFill/>
                          </a:ln>
                          <a:effectLst>
                            <a:outerShdw blurRad="38100" dist="38100" dir="2700000" algn="tl">
                              <a:srgbClr val="000000"/>
                            </a:outerShdw>
                          </a:effectLst>
                        </a:rPr>
                        <a:t>во всех</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u="none" strike="noStrike" cap="none" normalizeH="0" baseline="0" dirty="0" smtClean="0">
                          <a:ln>
                            <a:noFill/>
                          </a:ln>
                          <a:effectLst>
                            <a:outerShdw blurRad="38100" dist="38100" dir="2700000" algn="tl">
                              <a:srgbClr val="000000"/>
                            </a:outerShdw>
                          </a:effectLst>
                        </a:rPr>
                        <a:t>классах</a:t>
                      </a:r>
                      <a:endParaRPr kumimoji="0" lang="ru-RU" sz="20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r>
              <a:tr h="112926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smtClean="0">
                          <a:ln>
                            <a:noFill/>
                          </a:ln>
                          <a:effectLst>
                            <a:outerShdw blurRad="38100" dist="38100" dir="2700000" algn="tl">
                              <a:srgbClr val="000000"/>
                            </a:outerShdw>
                          </a:effectLst>
                        </a:rPr>
                        <a:t>Личностно-ориентированная</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smtClean="0">
                          <a:ln>
                            <a:noFill/>
                          </a:ln>
                          <a:effectLst>
                            <a:outerShdw blurRad="38100" dist="38100" dir="2700000" algn="tl">
                              <a:srgbClr val="000000"/>
                            </a:outerShdw>
                          </a:effectLst>
                        </a:rPr>
                        <a:t>технология</a:t>
                      </a:r>
                      <a:endParaRPr kumimoji="0" lang="ru-RU" sz="1600" b="0" i="0" u="none" strike="noStrike" cap="none" normalizeH="0" baseline="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4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outerShdw blurRad="38100" dist="38100" dir="2700000" algn="tl">
                              <a:srgbClr val="000000"/>
                            </a:outerShdw>
                          </a:effectLst>
                        </a:rPr>
                        <a:t>во всех</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outerShdw blurRad="38100" dist="38100" dir="2700000" algn="tl">
                              <a:srgbClr val="000000"/>
                            </a:outerShdw>
                          </a:effectLst>
                        </a:rPr>
                        <a:t>классах</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8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r>
              <a:tr h="76916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600" u="none" strike="noStrike" cap="none" normalizeH="0" baseline="0" smtClean="0">
                          <a:ln>
                            <a:noFill/>
                          </a:ln>
                          <a:effectLst>
                            <a:outerShdw blurRad="38100" dist="38100" dir="2700000" algn="tl">
                              <a:srgbClr val="000000"/>
                            </a:outerShdw>
                          </a:effectLst>
                        </a:rPr>
                        <a:t>Проектная методика</a:t>
                      </a:r>
                      <a:endParaRPr kumimoji="0" lang="ru-RU" sz="1600" b="0" i="0" u="none" strike="noStrike" cap="none" normalizeH="0" baseline="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4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outerShdw blurRad="38100" dist="38100" dir="2700000" algn="tl">
                              <a:srgbClr val="000000"/>
                            </a:outerShdw>
                          </a:effectLst>
                        </a:rPr>
                        <a:t>во всех</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1800" u="none" strike="noStrike" cap="none" normalizeH="0" baseline="0" dirty="0" smtClean="0">
                          <a:ln>
                            <a:noFill/>
                          </a:ln>
                          <a:effectLst>
                            <a:outerShdw blurRad="38100" dist="38100" dir="2700000" algn="tl">
                              <a:srgbClr val="000000"/>
                            </a:outerShdw>
                          </a:effectLst>
                        </a:rPr>
                        <a:t>классах</a:t>
                      </a:r>
                      <a:endParaRPr kumimoji="0" lang="ru-RU" sz="18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1800" b="0" i="0" u="none" strike="noStrike" cap="none" normalizeH="0" baseline="0" dirty="0" smtClean="0">
                        <a:ln>
                          <a:noFill/>
                        </a:ln>
                        <a:solidFill>
                          <a:srgbClr val="FF33CC"/>
                        </a:solidFill>
                        <a:effectLst>
                          <a:outerShdw blurRad="38100" dist="38100" dir="2700000" algn="tl">
                            <a:srgbClr val="000000"/>
                          </a:outerShdw>
                        </a:effectLst>
                        <a:latin typeface="Times New Roman" pitchFamily="18" charset="0"/>
                        <a:cs typeface="Times New Roman" pitchFamily="18" charset="0"/>
                      </a:endParaRPr>
                    </a:p>
                  </a:txBody>
                  <a:tcPr horzOverflow="overflow"/>
                </a:tc>
              </a:tr>
            </a:tbl>
          </a:graphicData>
        </a:graphic>
      </p:graphicFrame>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3.7|2.4|1.6|1.3|1.4|1.8|1.5|1.4|1.3|1.3|1.3|2.6|2.4|2.3|2.3|2.3|2.3|2.3|2.6|2.7|2.6|2.5|3|2.4|2.3|2.4|2.3|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640</TotalTime>
  <Words>1101</Words>
  <Application>Microsoft Office PowerPoint</Application>
  <PresentationFormat>Экран (4:3)</PresentationFormat>
  <Paragraphs>272</Paragraphs>
  <Slides>41</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41</vt:i4>
      </vt:variant>
    </vt:vector>
  </HeadingPairs>
  <TitlesOfParts>
    <vt:vector size="44" baseType="lpstr">
      <vt:lpstr>Поток</vt:lpstr>
      <vt:lpstr>Диаграмма</vt:lpstr>
      <vt:lpstr>Лист Microsoft Office Excel 97-2003</vt:lpstr>
      <vt:lpstr>Победитель Всероссийского национального проекта</vt:lpstr>
      <vt:lpstr>ШМО учителей иностранного языка   МОУ СОШ № 27 г.Пятигорска </vt:lpstr>
      <vt:lpstr>Слайд 3</vt:lpstr>
      <vt:lpstr>        Темы по самообразованию </vt:lpstr>
      <vt:lpstr>Кадровый состав ШМО   учителей  иностранного языка</vt:lpstr>
      <vt:lpstr>Слайд 6</vt:lpstr>
      <vt:lpstr>Из жизни ШМО Утро начинается…</vt:lpstr>
      <vt:lpstr>Слайд 8</vt:lpstr>
      <vt:lpstr>Использование современных технологий, уровень использования</vt:lpstr>
      <vt:lpstr>Слайд 10</vt:lpstr>
      <vt:lpstr>Слайд 11</vt:lpstr>
      <vt:lpstr>Слайд 12</vt:lpstr>
      <vt:lpstr>Интегрированное обучение - одно из условий проектной работы на уроках английского языка</vt:lpstr>
      <vt:lpstr>Интегрированный урок иностранного языка и истории</vt:lpstr>
      <vt:lpstr>Интегрированный урок английского языка и МХК с учащимися  7 класса  учитель английского языка Панасюк О. А.  Учитель МХК Нисар Мухамедова Н.Б. </vt:lpstr>
      <vt:lpstr>Интегрированный урок английского языка и информатики  «Добро пожаловать в Россию»в 9 классе (учитель английского языка,учитель высшей квалификационной категории Линёва О.П. и учитель информатики,  учитель высей квалификационной категории Коновалова Л.М.)</vt:lpstr>
      <vt:lpstr>Краеведческий клуб «Glimpses of the North Caucasus»    Продолжил  свою работу краеведческий клуб «Glimpses of the North Caucasus».   Заседания клуба позволяют учащимся познакомиться с историей и достопримечательностями родного края и расширить свои знания иностранного языка за счет овладения лексикой по краеведению. </vt:lpstr>
      <vt:lpstr>        We  are glad to see you at our museum! Our school museum was founded in 2000.Every museum small or big is a part of our country Russia. Some part of our museum is connected  with the religion. World religions  have a great history in the North Caucasus. We are between Islam republics. The relations of Orthodox Church and Islam in Russia are very controversal. Islam is the second widely spread religion in Russia. Muslim communities are concentrated among nationalities between the Black sea and the Caspian sea.   </vt:lpstr>
      <vt:lpstr>Конкурсы, творческие вечера, семинары … Служба в школьной домовой церкви</vt:lpstr>
      <vt:lpstr>Воспитание справедливости, милосердии, честности, порядочности, любви на уроках ИЯ и во внеурочное время</vt:lpstr>
      <vt:lpstr>Городское методическое объединение учителей ИЯ у нас в гостях на мастер-классе</vt:lpstr>
      <vt:lpstr> Городской семинар на базе нашей школы  « Мировые религии на уроках ИЯ.  Единство слова и веры»</vt:lpstr>
      <vt:lpstr>     Городской семинар«Мировые религии на уроках иностранного языка. Единство слова и веры."</vt:lpstr>
      <vt:lpstr>            Святейший  Патриарх: </vt:lpstr>
      <vt:lpstr>       Тема: « Мировые религии на уроках иностранного      языка.  Единство слова и веры».   </vt:lpstr>
      <vt:lpstr>Слайд 26</vt:lpstr>
      <vt:lpstr>Председатель попечительского совета целевой комплексной программы «Духовно-нравственная культура подрастающего поколения» Светлана Медведева: </vt:lpstr>
      <vt:lpstr>   Тема “Man The Believer”  на уроках                                      английского языка</vt:lpstr>
      <vt:lpstr>Научное общество учащихся</vt:lpstr>
      <vt:lpstr>Защита исследовательской работы </vt:lpstr>
      <vt:lpstr>Сценка на английском языке в рамках эстетического ресурсного центра «Интеграция основного и дополнительного образования на уроках иностранного языка» в исполнении учащихся студии « Зелёная карета»  (учитель  английского языка учитель II квалификационной категории Берёза А.В. и руководитель театральной студии учитель I квалификационной категории Уноньянц Л.Н.) спектакль на английском языке “ Vanya’s Dream"</vt:lpstr>
      <vt:lpstr>Неделя иностранного языка</vt:lpstr>
      <vt:lpstr>Диаграммы изучения спроса и потребностей учителей иностранного языка в 2009-2010 учебном году В анкетировании приняли участие учителя иностранного языка  МОУ СОШ №27  </vt:lpstr>
      <vt:lpstr> Владею методикой преподавания: </vt:lpstr>
      <vt:lpstr>Знание психологических особенностей учащихся: </vt:lpstr>
      <vt:lpstr>             Знание педагогических технологий: </vt:lpstr>
      <vt:lpstr>Качественная успеваемость в школе  2008-2009,2009-2010,2010-2011 учебный год</vt:lpstr>
      <vt:lpstr>        Мониторинг качества знаний по ИЯ за три года  (с 2007 по 2010 гг.) </vt:lpstr>
      <vt:lpstr>Динамика успешности обучения ИЯ   с 2007 по 2010 учебный  год</vt:lpstr>
      <vt:lpstr>     Участие в конкурсах</vt:lpstr>
      <vt:lpstr>Наши ученики мечтают: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Муниципальное общеобразовательное учреждение средняя общеобразовательная школа № 27 города Пятигорска</dc:title>
  <cp:lastModifiedBy>home</cp:lastModifiedBy>
  <cp:revision>107</cp:revision>
  <dcterms:modified xsi:type="dcterms:W3CDTF">2011-09-09T16:36:48Z</dcterms:modified>
</cp:coreProperties>
</file>