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E8A6B-BC87-47E4-ADDB-901B7E64368A}" type="datetimeFigureOut">
              <a:rPr lang="ru-RU" smtClean="0"/>
              <a:t>11.07.2010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B2D3E-0C89-43A0-A919-5BF09DF58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1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013AE-98B8-40B2-BDA7-20D0157A0A0B}" type="datetime1">
              <a:rPr lang="ru-RU" smtClean="0"/>
              <a:t>11.07.2010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3349-E02F-43D7-9860-BE4CA5DA83D9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8A4F0-C766-4EA9-B1A7-DD0472827D06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9E2F-14F6-49E7-9BD5-AE30C97212D7}" type="datetime1">
              <a:rPr lang="ru-RU" smtClean="0"/>
              <a:t>11.07.2010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744A-2CC4-49D2-AB4C-E9566DC730A9}" type="datetime1">
              <a:rPr lang="ru-RU" smtClean="0"/>
              <a:t>11.07.2010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4308-9875-42B9-B53E-578BAC51A90E}" type="datetime1">
              <a:rPr lang="ru-RU" smtClean="0"/>
              <a:t>11.07.2010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BCA61-62FB-4715-8587-388792AEDD03}" type="datetime1">
              <a:rPr lang="ru-RU" smtClean="0"/>
              <a:t>11.07.2010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30B7-DB6B-43A6-A2F8-CF54046698E9}" type="datetime1">
              <a:rPr lang="ru-RU" smtClean="0"/>
              <a:t>11.07.2010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C128-5F37-47C2-8482-16507E341F14}" type="datetime1">
              <a:rPr lang="ru-RU" smtClean="0"/>
              <a:t>11.07.2010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E36C3-8DD1-4E65-9BA7-DD5B34110D6F}" type="datetime1">
              <a:rPr lang="ru-RU" smtClean="0"/>
              <a:t>11.07.2010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B458983-9A23-4F82-A219-1DCD1B550136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hf sldNum="0"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F233-F00A-43E3-BD71-FC75EE1C9701}" type="datetime1">
              <a:rPr lang="ru-RU" smtClean="0"/>
              <a:t>11.07.2010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pic>
        <p:nvPicPr>
          <p:cNvPr id="1026" name="Picture 2" descr="C:\Users\Валерчик\AppData\Local\Microsoft\Windows\Temporary Internet Files\Content.IE5\RQ91S0WQ\MP9004387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" y="2996952"/>
            <a:ext cx="3344408" cy="291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чик\AppData\Local\Microsoft\Windows\Temporary Internet Files\Content.IE5\4X2MMS8H\MC9002809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7" y="134562"/>
            <a:ext cx="2005343" cy="202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05343" y="134562"/>
            <a:ext cx="69701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RELATIVE CLAUSES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83960" y="2564904"/>
            <a:ext cx="537075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“who,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which, whose and that”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150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pic>
        <p:nvPicPr>
          <p:cNvPr id="2050" name="Picture 2" descr="C:\Users\Валерчик\AppData\Local\Microsoft\Windows\Temporary Internet Files\Content.IE5\3LZ89AO7\MC9002169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324" y="332656"/>
            <a:ext cx="1821485" cy="13478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алерчик\AppData\Local\Microsoft\Windows\Temporary Internet Files\Content.IE5\8XX67CNA\MC90021530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3096"/>
            <a:ext cx="1792586" cy="249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1844824"/>
            <a:ext cx="7731471" cy="24482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DEFINING RELATIVE CLAUSES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354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Angelika Gorobej. All rights reserved.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265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we use a sentence like: THE POLICE HAVE FOUND THE BOY.</a:t>
            </a:r>
          </a:p>
          <a:p>
            <a:r>
              <a:rPr lang="en-US" dirty="0" smtClean="0"/>
              <a:t>It may not be clear which boy. We can make it clear like this: </a:t>
            </a:r>
            <a:r>
              <a:rPr lang="en-US" u="sng" dirty="0" smtClean="0"/>
              <a:t>THE POLICE HAVE FOUND THE BOY </a:t>
            </a:r>
            <a:r>
              <a:rPr lang="en-US" b="1" i="1" u="sng" dirty="0" smtClean="0">
                <a:solidFill>
                  <a:srgbClr val="00B050"/>
                </a:solidFill>
              </a:rPr>
              <a:t>WHO DISSAPEARED LAST WEEK.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Who </a:t>
            </a:r>
            <a:r>
              <a:rPr lang="en-US" dirty="0" smtClean="0"/>
              <a:t>links the relative clause to the main clause.</a:t>
            </a:r>
          </a:p>
          <a:p>
            <a:r>
              <a:rPr lang="en-US" dirty="0" smtClean="0"/>
              <a:t>2. When we talk about people, we use </a:t>
            </a:r>
            <a:r>
              <a:rPr lang="en-US" dirty="0" smtClean="0">
                <a:solidFill>
                  <a:srgbClr val="00B050"/>
                </a:solidFill>
              </a:rPr>
              <a:t>that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who: </a:t>
            </a:r>
          </a:p>
          <a:p>
            <a:r>
              <a:rPr lang="en-US" b="1" i="1" u="sng" dirty="0" smtClean="0"/>
              <a:t>I TALKED TO THE GIRL </a:t>
            </a:r>
            <a:r>
              <a:rPr lang="en-US" b="1" i="1" u="sng" dirty="0" smtClean="0">
                <a:solidFill>
                  <a:srgbClr val="00B050"/>
                </a:solidFill>
              </a:rPr>
              <a:t>THAT (WHO) WON THE RACE.</a:t>
            </a:r>
          </a:p>
          <a:p>
            <a:r>
              <a:rPr lang="en-US" dirty="0" smtClean="0"/>
              <a:t>3. When we talk about things or animals, we use </a:t>
            </a:r>
            <a:r>
              <a:rPr lang="en-US" dirty="0" smtClean="0">
                <a:solidFill>
                  <a:srgbClr val="00B050"/>
                </a:solidFill>
              </a:rPr>
              <a:t>that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B050"/>
                </a:solidFill>
              </a:rPr>
              <a:t>which:</a:t>
            </a:r>
          </a:p>
          <a:p>
            <a:r>
              <a:rPr lang="en-US" b="1" i="1" u="sng" dirty="0" smtClean="0">
                <a:solidFill>
                  <a:srgbClr val="00B050"/>
                </a:solidFill>
              </a:rPr>
              <a:t>I </a:t>
            </a:r>
            <a:r>
              <a:rPr lang="en-US" b="1" i="1" u="sng" dirty="0" smtClean="0"/>
              <a:t>LIKE THE CAR </a:t>
            </a:r>
            <a:r>
              <a:rPr lang="en-US" b="1" i="1" u="sng" dirty="0" smtClean="0">
                <a:solidFill>
                  <a:srgbClr val="00B050"/>
                </a:solidFill>
              </a:rPr>
              <a:t>THAT (WHICH) WON THE RACE.</a:t>
            </a:r>
          </a:p>
          <a:p>
            <a:r>
              <a:rPr lang="en-US" dirty="0" smtClean="0"/>
              <a:t>4. </a:t>
            </a:r>
            <a:r>
              <a:rPr lang="en-US" dirty="0" smtClean="0">
                <a:solidFill>
                  <a:srgbClr val="00B050"/>
                </a:solidFill>
              </a:rPr>
              <a:t>That, who, </a:t>
            </a:r>
            <a:r>
              <a:rPr lang="en-US" dirty="0" smtClean="0"/>
              <a:t>or</a:t>
            </a:r>
            <a:r>
              <a:rPr lang="en-US" dirty="0" smtClean="0">
                <a:solidFill>
                  <a:srgbClr val="00B050"/>
                </a:solidFill>
              </a:rPr>
              <a:t> which  </a:t>
            </a:r>
            <a:r>
              <a:rPr lang="en-US" dirty="0" smtClean="0"/>
              <a:t>can be the subject of the relative clause, like this: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I talked  to the girl                                        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won.</a:t>
            </a:r>
          </a:p>
          <a:p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  won.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That is the dog                                               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attacked me.</a:t>
            </a:r>
          </a:p>
          <a:p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 attacked me. </a:t>
            </a:r>
          </a:p>
          <a:p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dirty="0" smtClean="0"/>
              <a:t>5. </a:t>
            </a:r>
            <a:r>
              <a:rPr lang="en-US" dirty="0" smtClean="0">
                <a:solidFill>
                  <a:srgbClr val="00B050"/>
                </a:solidFill>
              </a:rPr>
              <a:t>That, who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B050"/>
                </a:solidFill>
              </a:rPr>
              <a:t>which </a:t>
            </a:r>
            <a:r>
              <a:rPr lang="en-US" dirty="0" smtClean="0"/>
              <a:t>can be the object of the relative clause, like this: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The card                                  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Ken sent was nice.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NOTE!!! When that, who, which is           </a:t>
            </a:r>
          </a:p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the object of the relative clause, we can leave them out!!!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Ken sent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 rot="10800000" flipV="1">
            <a:off x="2603049" y="2852936"/>
            <a:ext cx="1188133" cy="12961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who </a:t>
            </a:r>
          </a:p>
          <a:p>
            <a:pPr algn="ctr"/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The girl</a:t>
            </a:r>
          </a:p>
          <a:p>
            <a:pPr algn="ctr"/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that</a:t>
            </a:r>
          </a:p>
          <a:p>
            <a:pPr algn="ctr"/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dog</a:t>
            </a:r>
          </a:p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SUBJECT</a:t>
            </a:r>
          </a:p>
          <a:p>
            <a:pPr algn="ctr"/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403648" y="4869160"/>
            <a:ext cx="1440160" cy="81880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OBJECT</a:t>
            </a:r>
          </a:p>
          <a:p>
            <a:pPr algn="ctr"/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</a:rPr>
              <a:t>which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the card.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9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Angelika Gorobej. All rights reserved.</a:t>
            </a:r>
            <a:endParaRPr lang="ru-RU" dirty="0"/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179512" y="557972"/>
            <a:ext cx="8784976" cy="5823356"/>
          </a:xfrm>
          <a:prstGeom prst="ellipseRibbon2">
            <a:avLst>
              <a:gd name="adj1" fmla="val 15478"/>
              <a:gd name="adj2" fmla="val 50000"/>
              <a:gd name="adj3" fmla="val 125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Put in WHO or THAT only if necessary.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I love the ice – cream ___ they sell in the shop.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The book ____ I’m reading is about jazz.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The woman ___ came to see us was selling magazines.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We’ll go to a restaurant ___ has a children's menu.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The factory ___ closed last week had been there for 70 years.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Have you read about the schoolgirl ___ started her own business and now is a millionaire?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Jane says that the house ___ Tom has just bought has a beautiful garden.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The match ___ he saw was boring.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The horse ___ won the race belongs to an Irish woman.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1400" b="1" dirty="0" smtClean="0">
                <a:solidFill>
                  <a:schemeClr val="bg1"/>
                </a:solidFill>
              </a:rPr>
              <a:t>Did I tell you about the people ___ live next door?</a:t>
            </a:r>
          </a:p>
          <a:p>
            <a:pPr marL="342900" indent="-342900" algn="ctr">
              <a:buFont typeface="+mj-lt"/>
              <a:buAutoNum type="arabicPeriod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88640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 good beginning is half the battle.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8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9683" y="116632"/>
            <a:ext cx="8136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>
                <a:gd name="adj" fmla="val 1782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NON – DEFINING RELATIVE CLAUSES WITH </a:t>
            </a:r>
          </a:p>
          <a:p>
            <a:pPr algn="ctr"/>
            <a:r>
              <a:rPr lang="en-US" sz="5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WHO, WHICH, WHOSE</a:t>
            </a:r>
            <a:endParaRPr lang="ru-RU" sz="5400" b="1" u="sng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Валерчик\AppData\Local\Microsoft\Windows\Temporary Internet Files\Content.IE5\8XX67CNA\MC9003433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1329989" cy="133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чик\AppData\Local\Microsoft\Windows\Temporary Internet Files\Content.IE5\VI5HC2GD\MC9002901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219" y="587968"/>
            <a:ext cx="1070737" cy="134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Горизонтальный свиток 7"/>
          <p:cNvSpPr/>
          <p:nvPr/>
        </p:nvSpPr>
        <p:spPr>
          <a:xfrm>
            <a:off x="1763688" y="1039962"/>
            <a:ext cx="6120680" cy="1512168"/>
          </a:xfrm>
          <a:prstGeom prst="horizontalScroll">
            <a:avLst>
              <a:gd name="adj" fmla="val 11214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things and animals we use </a:t>
            </a:r>
            <a:r>
              <a:rPr lang="en-US" b="1" dirty="0" smtClean="0">
                <a:latin typeface="Algerian" pitchFamily="82" charset="0"/>
              </a:rPr>
              <a:t>WHICH</a:t>
            </a:r>
            <a:r>
              <a:rPr lang="en-US" dirty="0" smtClean="0"/>
              <a:t> :</a:t>
            </a:r>
          </a:p>
          <a:p>
            <a:pPr algn="ctr"/>
            <a:r>
              <a:rPr lang="en-US" dirty="0" smtClean="0"/>
              <a:t>In the summer we stay in my uncle’s house, which is near the sea.</a:t>
            </a:r>
            <a:endParaRPr lang="ru-RU" dirty="0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05879" y="2492896"/>
            <a:ext cx="8358388" cy="1800200"/>
          </a:xfrm>
          <a:prstGeom prst="horizontalScrol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people, we </a:t>
            </a: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b="1" dirty="0" smtClean="0">
                <a:latin typeface="Algerian" pitchFamily="82" charset="0"/>
              </a:rPr>
              <a:t>WHO</a:t>
            </a:r>
            <a:r>
              <a:rPr lang="en-US" dirty="0" smtClean="0"/>
              <a:t> (but not that), when it is the subject of the relative clause:</a:t>
            </a:r>
          </a:p>
          <a:p>
            <a:pPr algn="ctr"/>
            <a:r>
              <a:rPr lang="en-US" dirty="0" smtClean="0"/>
              <a:t>Elvis Presley, who (subject) died in 1977, earned millions of dollars.</a:t>
            </a:r>
          </a:p>
          <a:p>
            <a:pPr algn="ctr"/>
            <a:r>
              <a:rPr lang="en-US" dirty="0" smtClean="0"/>
              <a:t>We use </a:t>
            </a:r>
            <a:r>
              <a:rPr lang="en-US" b="1" dirty="0" smtClean="0">
                <a:latin typeface="Algerian" pitchFamily="82" charset="0"/>
              </a:rPr>
              <a:t>WHO (or WHOM) </a:t>
            </a:r>
            <a:r>
              <a:rPr lang="en-US" dirty="0" smtClean="0">
                <a:latin typeface="+mj-lt"/>
              </a:rPr>
              <a:t>when it is the object of the relative clause:</a:t>
            </a:r>
          </a:p>
          <a:p>
            <a:pPr algn="ctr"/>
            <a:r>
              <a:rPr lang="en-US" dirty="0" smtClean="0">
                <a:latin typeface="+mj-lt"/>
              </a:rPr>
              <a:t>My boss, who (or whom) I last saw before Christmas, is very ill.</a:t>
            </a:r>
            <a:endParaRPr lang="ru-RU" dirty="0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83582" y="4293096"/>
            <a:ext cx="7776864" cy="2016224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use </a:t>
            </a:r>
            <a:r>
              <a:rPr lang="en-US" b="1" dirty="0" smtClean="0">
                <a:latin typeface="Algerian" pitchFamily="82" charset="0"/>
              </a:rPr>
              <a:t>WHOSE </a:t>
            </a:r>
            <a:r>
              <a:rPr lang="en-US" dirty="0" smtClean="0">
                <a:latin typeface="+mj-lt"/>
              </a:rPr>
              <a:t>to mean “his”, “her”, “their”:</a:t>
            </a:r>
          </a:p>
          <a:p>
            <a:pPr algn="ctr"/>
            <a:r>
              <a:rPr lang="en-US" dirty="0" smtClean="0">
                <a:latin typeface="+mj-lt"/>
              </a:rPr>
              <a:t>Marilyn Monroe, whose real name was Norma Jean, was born in Los Angeles.</a:t>
            </a:r>
          </a:p>
          <a:p>
            <a:pPr algn="ctr"/>
            <a:r>
              <a:rPr lang="en-US" dirty="0" smtClean="0">
                <a:latin typeface="+mj-lt"/>
              </a:rPr>
              <a:t>We can also use </a:t>
            </a:r>
            <a:r>
              <a:rPr lang="en-US" b="1" dirty="0" smtClean="0">
                <a:latin typeface="Algerian" pitchFamily="82" charset="0"/>
              </a:rPr>
              <a:t>WHICH </a:t>
            </a:r>
            <a:r>
              <a:rPr lang="en-US" dirty="0" smtClean="0">
                <a:latin typeface="+mj-lt"/>
              </a:rPr>
              <a:t>(but not that) to refer to a whole fact: </a:t>
            </a:r>
          </a:p>
          <a:p>
            <a:pPr algn="ctr"/>
            <a:r>
              <a:rPr lang="en-US" dirty="0" smtClean="0">
                <a:latin typeface="+mj-lt"/>
              </a:rPr>
              <a:t>Ann did not want to marry Tom which surprised everybody.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534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908853" y="450646"/>
            <a:ext cx="7344816" cy="1368152"/>
          </a:xfrm>
          <a:prstGeom prst="wedgeRoundRect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Baskerville Old Face" pitchFamily="18" charset="0"/>
              </a:rPr>
              <a:t>Doing is better than saying.</a:t>
            </a:r>
            <a:endParaRPr lang="ru-RU" sz="44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908853" y="2348880"/>
            <a:ext cx="7839611" cy="381642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Underline words that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which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refers to.</a:t>
            </a:r>
          </a:p>
          <a:p>
            <a:pPr algn="ctr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They climbed Snowdon, which is the highest mountain in Wales.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They climbed Snowdon, which made them very happy.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Maria sang and played the guitar, which everyone enjoyed a lot.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The boat stopped at Sousse, which is in Tunisia. 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The coach stopped at patrol station, which allowed everyone to get out.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sz="2000" dirty="0" smtClean="0"/>
              <a:t>We listened to the news, which was in French.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7441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E4CA6-B546-4C93-B60E-94D7C8457F7A}" type="datetime1">
              <a:rPr lang="ru-RU" smtClean="0"/>
              <a:t>11.07.2010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Angelika Gorobej. All rights reserved.</a:t>
            </a:r>
            <a:endParaRPr lang="ru-RU"/>
          </a:p>
        </p:txBody>
      </p:sp>
      <p:pic>
        <p:nvPicPr>
          <p:cNvPr id="1026" name="Picture 2" descr="C:\Users\Валерчик\AppData\Local\Microsoft\Windows\Temporary Internet Files\Content.IE5\V0LOB046\MP9004236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008" y="32792"/>
            <a:ext cx="2460104" cy="246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алерчик\AppData\Local\Microsoft\Windows\Temporary Internet Files\Content.IE5\AQ0WARSE\MP9004236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74" y="3681028"/>
            <a:ext cx="2484276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rot="2114364">
            <a:off x="906096" y="1773844"/>
            <a:ext cx="7475823" cy="309428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>
                <a:gd name="adj1" fmla="val 8792606"/>
                <a:gd name="adj2" fmla="val 29634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We did it!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C:\Users\Валерчик\AppData\Local\Microsoft\Windows\Temporary Internet Files\Content.IE5\V0LOB046\MP90042770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61325"/>
            <a:ext cx="162880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алерчик\AppData\Local\Microsoft\Windows\Temporary Internet Files\Content.IE5\AQ0WARSE\MC90043689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992" y="116632"/>
            <a:ext cx="1445357" cy="144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Валерчик\AppData\Local\Microsoft\Windows\Temporary Internet Files\Content.IE5\VI5HC2GD\MP90042263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24944"/>
            <a:ext cx="103611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Валерчик\AppData\Local\Microsoft\Windows\Temporary Internet Files\Content.IE5\6GVVEDOB\MP90042313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792"/>
            <a:ext cx="1116124" cy="140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28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105</TotalTime>
  <Words>674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Валерчик</dc:creator>
  <cp:lastModifiedBy>Валерчик</cp:lastModifiedBy>
  <cp:revision>19</cp:revision>
  <dcterms:created xsi:type="dcterms:W3CDTF">2010-07-09T10:49:55Z</dcterms:created>
  <dcterms:modified xsi:type="dcterms:W3CDTF">2010-07-11T13:58:43Z</dcterms:modified>
</cp:coreProperties>
</file>