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2" r:id="rId3"/>
    <p:sldId id="281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8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FFCC"/>
    <a:srgbClr val="A20000"/>
    <a:srgbClr val="FFD5D5"/>
    <a:srgbClr val="9A0000"/>
    <a:srgbClr val="08861D"/>
    <a:srgbClr val="FF3399"/>
    <a:srgbClr val="397348"/>
    <a:srgbClr val="F20000"/>
    <a:srgbClr val="9E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EE8D67-A012-4E4D-B36E-EA6926CE754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751307-A788-41DF-B2C4-C57869557462}">
      <dgm:prSet phldrT="[Текст]"/>
      <dgm:spPr>
        <a:solidFill>
          <a:srgbClr val="99FFCC"/>
        </a:solidFill>
        <a:ln>
          <a:solidFill>
            <a:srgbClr val="00B0F0"/>
          </a:solidFill>
        </a:ln>
      </dgm:spPr>
      <dgm:t>
        <a:bodyPr/>
        <a:lstStyle/>
        <a:p>
          <a:r>
            <a:rPr lang="en-US" b="1" i="1" dirty="0" smtClean="0">
              <a:solidFill>
                <a:srgbClr val="7030A0"/>
              </a:solidFill>
            </a:rPr>
            <a:t> ask your questions of your pen-friend</a:t>
          </a:r>
          <a:r>
            <a:rPr lang="en-US" dirty="0" smtClean="0"/>
            <a:t> </a:t>
          </a:r>
          <a:endParaRPr lang="ru-RU" dirty="0"/>
        </a:p>
      </dgm:t>
    </dgm:pt>
    <dgm:pt modelId="{B62382F4-761E-485F-87F7-BB369811B474}" type="parTrans" cxnId="{B10B29F9-43D9-4AA5-922F-96F847777AAD}">
      <dgm:prSet/>
      <dgm:spPr/>
      <dgm:t>
        <a:bodyPr/>
        <a:lstStyle/>
        <a:p>
          <a:endParaRPr lang="ru-RU"/>
        </a:p>
      </dgm:t>
    </dgm:pt>
    <dgm:pt modelId="{0AA47199-0DDB-4EC1-B6FF-BF23B7567022}" type="sibTrans" cxnId="{B10B29F9-43D9-4AA5-922F-96F847777AAD}">
      <dgm:prSet/>
      <dgm:spPr/>
      <dgm:t>
        <a:bodyPr/>
        <a:lstStyle/>
        <a:p>
          <a:endParaRPr lang="ru-RU"/>
        </a:p>
      </dgm:t>
    </dgm:pt>
    <dgm:pt modelId="{104DCCF3-B77D-48C4-B2D0-B96A84CDB89F}">
      <dgm:prSet phldrT="[Текст]"/>
      <dgm:spPr>
        <a:solidFill>
          <a:schemeClr val="accent1">
            <a:lumMod val="90000"/>
          </a:schemeClr>
        </a:solidFill>
        <a:ln>
          <a:solidFill>
            <a:srgbClr val="00B0F0"/>
          </a:solidFill>
        </a:ln>
      </dgm:spPr>
      <dgm:t>
        <a:bodyPr/>
        <a:lstStyle/>
        <a:p>
          <a:r>
            <a:rPr lang="en-US" b="1" i="1" dirty="0" smtClean="0">
              <a:solidFill>
                <a:srgbClr val="7030A0"/>
              </a:solidFill>
            </a:rPr>
            <a:t>Answer the questions of your pen-friend</a:t>
          </a:r>
          <a:endParaRPr lang="ru-RU" b="1" i="1" dirty="0">
            <a:solidFill>
              <a:srgbClr val="7030A0"/>
            </a:solidFill>
          </a:endParaRPr>
        </a:p>
      </dgm:t>
    </dgm:pt>
    <dgm:pt modelId="{3E3CF802-1AF7-4553-8B4B-B451F0715BCF}" type="parTrans" cxnId="{9D87B3BF-90E3-4F50-B3D0-F187AA4B5650}">
      <dgm:prSet/>
      <dgm:spPr/>
      <dgm:t>
        <a:bodyPr/>
        <a:lstStyle/>
        <a:p>
          <a:endParaRPr lang="ru-RU"/>
        </a:p>
      </dgm:t>
    </dgm:pt>
    <dgm:pt modelId="{BCFECCEF-4C0E-4AA1-9EC8-5DF6B0D9487C}" type="sibTrans" cxnId="{9D87B3BF-90E3-4F50-B3D0-F187AA4B5650}">
      <dgm:prSet/>
      <dgm:spPr/>
      <dgm:t>
        <a:bodyPr/>
        <a:lstStyle/>
        <a:p>
          <a:endParaRPr lang="ru-RU"/>
        </a:p>
      </dgm:t>
    </dgm:pt>
    <dgm:pt modelId="{64E9ECDA-7AA9-4E4D-9F93-09B1D5E5B4A4}" type="pres">
      <dgm:prSet presAssocID="{05EE8D67-A012-4E4D-B36E-EA6926CE754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182FBB-C829-4010-8D23-EF8D42F0C3D2}" type="pres">
      <dgm:prSet presAssocID="{42751307-A788-41DF-B2C4-C57869557462}" presName="parentLin" presStyleCnt="0"/>
      <dgm:spPr/>
    </dgm:pt>
    <dgm:pt modelId="{52CA0A03-1CE3-4573-B94A-C6234A77265E}" type="pres">
      <dgm:prSet presAssocID="{42751307-A788-41DF-B2C4-C57869557462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8957DA96-B892-47C0-9740-6C7372A9083A}" type="pres">
      <dgm:prSet presAssocID="{42751307-A788-41DF-B2C4-C57869557462}" presName="parentText" presStyleLbl="node1" presStyleIdx="0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49DF63-FFBC-4786-899C-7832361CD078}" type="pres">
      <dgm:prSet presAssocID="{42751307-A788-41DF-B2C4-C57869557462}" presName="negativeSpace" presStyleCnt="0"/>
      <dgm:spPr/>
    </dgm:pt>
    <dgm:pt modelId="{6CFEBC6F-CEDA-4F3D-9A18-E70D4F3E5697}" type="pres">
      <dgm:prSet presAssocID="{42751307-A788-41DF-B2C4-C57869557462}" presName="childText" presStyleLbl="conFgAcc1" presStyleIdx="0" presStyleCnt="2">
        <dgm:presLayoutVars>
          <dgm:bulletEnabled val="1"/>
        </dgm:presLayoutVars>
      </dgm:prSet>
      <dgm:spPr/>
    </dgm:pt>
    <dgm:pt modelId="{22E3761F-7035-4E6B-A254-972F0E8AF4C6}" type="pres">
      <dgm:prSet presAssocID="{0AA47199-0DDB-4EC1-B6FF-BF23B7567022}" presName="spaceBetweenRectangles" presStyleCnt="0"/>
      <dgm:spPr/>
    </dgm:pt>
    <dgm:pt modelId="{194FC62A-ABA1-4F03-AC67-A2A5F37B6DE1}" type="pres">
      <dgm:prSet presAssocID="{104DCCF3-B77D-48C4-B2D0-B96A84CDB89F}" presName="parentLin" presStyleCnt="0"/>
      <dgm:spPr/>
    </dgm:pt>
    <dgm:pt modelId="{44F1E05A-CB89-4013-825D-38E92584548D}" type="pres">
      <dgm:prSet presAssocID="{104DCCF3-B77D-48C4-B2D0-B96A84CDB89F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BBCB6EF6-308F-4FD5-9859-F658E8B2B5BC}" type="pres">
      <dgm:prSet presAssocID="{104DCCF3-B77D-48C4-B2D0-B96A84CDB89F}" presName="parentText" presStyleLbl="node1" presStyleIdx="1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B3D1A-69E5-4911-847D-FA920A9BF4F0}" type="pres">
      <dgm:prSet presAssocID="{104DCCF3-B77D-48C4-B2D0-B96A84CDB89F}" presName="negativeSpace" presStyleCnt="0"/>
      <dgm:spPr/>
    </dgm:pt>
    <dgm:pt modelId="{2ACA35BF-8AED-4AF7-AFE7-7A02ED0E8F14}" type="pres">
      <dgm:prSet presAssocID="{104DCCF3-B77D-48C4-B2D0-B96A84CDB89F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D5EA4BB1-1D7D-4DA4-8AB7-094335B0EBCC}" type="presOf" srcId="{104DCCF3-B77D-48C4-B2D0-B96A84CDB89F}" destId="{44F1E05A-CB89-4013-825D-38E92584548D}" srcOrd="0" destOrd="0" presId="urn:microsoft.com/office/officeart/2005/8/layout/list1"/>
    <dgm:cxn modelId="{B9556370-D392-4013-B86D-CA26BCF5E277}" type="presOf" srcId="{42751307-A788-41DF-B2C4-C57869557462}" destId="{8957DA96-B892-47C0-9740-6C7372A9083A}" srcOrd="1" destOrd="0" presId="urn:microsoft.com/office/officeart/2005/8/layout/list1"/>
    <dgm:cxn modelId="{B10B29F9-43D9-4AA5-922F-96F847777AAD}" srcId="{05EE8D67-A012-4E4D-B36E-EA6926CE7548}" destId="{42751307-A788-41DF-B2C4-C57869557462}" srcOrd="0" destOrd="0" parTransId="{B62382F4-761E-485F-87F7-BB369811B474}" sibTransId="{0AA47199-0DDB-4EC1-B6FF-BF23B7567022}"/>
    <dgm:cxn modelId="{25C8017E-EE25-441E-872F-622FA6B22CA5}" type="presOf" srcId="{42751307-A788-41DF-B2C4-C57869557462}" destId="{52CA0A03-1CE3-4573-B94A-C6234A77265E}" srcOrd="0" destOrd="0" presId="urn:microsoft.com/office/officeart/2005/8/layout/list1"/>
    <dgm:cxn modelId="{5F727710-ED9E-4CBF-9716-4183147FAFD2}" type="presOf" srcId="{05EE8D67-A012-4E4D-B36E-EA6926CE7548}" destId="{64E9ECDA-7AA9-4E4D-9F93-09B1D5E5B4A4}" srcOrd="0" destOrd="0" presId="urn:microsoft.com/office/officeart/2005/8/layout/list1"/>
    <dgm:cxn modelId="{9D87B3BF-90E3-4F50-B3D0-F187AA4B5650}" srcId="{05EE8D67-A012-4E4D-B36E-EA6926CE7548}" destId="{104DCCF3-B77D-48C4-B2D0-B96A84CDB89F}" srcOrd="1" destOrd="0" parTransId="{3E3CF802-1AF7-4553-8B4B-B451F0715BCF}" sibTransId="{BCFECCEF-4C0E-4AA1-9EC8-5DF6B0D9487C}"/>
    <dgm:cxn modelId="{E7615D97-68E5-4A15-AF51-4370727D30F4}" type="presOf" srcId="{104DCCF3-B77D-48C4-B2D0-B96A84CDB89F}" destId="{BBCB6EF6-308F-4FD5-9859-F658E8B2B5BC}" srcOrd="1" destOrd="0" presId="urn:microsoft.com/office/officeart/2005/8/layout/list1"/>
    <dgm:cxn modelId="{6F6E6457-F0C2-4C6E-915F-E33779937A44}" type="presParOf" srcId="{64E9ECDA-7AA9-4E4D-9F93-09B1D5E5B4A4}" destId="{82182FBB-C829-4010-8D23-EF8D42F0C3D2}" srcOrd="0" destOrd="0" presId="urn:microsoft.com/office/officeart/2005/8/layout/list1"/>
    <dgm:cxn modelId="{97A7FF21-52F4-4C0D-8656-738A8151F049}" type="presParOf" srcId="{82182FBB-C829-4010-8D23-EF8D42F0C3D2}" destId="{52CA0A03-1CE3-4573-B94A-C6234A77265E}" srcOrd="0" destOrd="0" presId="urn:microsoft.com/office/officeart/2005/8/layout/list1"/>
    <dgm:cxn modelId="{7A3E3D30-1103-474F-8A4D-81DCBDAC8728}" type="presParOf" srcId="{82182FBB-C829-4010-8D23-EF8D42F0C3D2}" destId="{8957DA96-B892-47C0-9740-6C7372A9083A}" srcOrd="1" destOrd="0" presId="urn:microsoft.com/office/officeart/2005/8/layout/list1"/>
    <dgm:cxn modelId="{1F98EF88-1852-4761-87AF-E2894FB7C0B9}" type="presParOf" srcId="{64E9ECDA-7AA9-4E4D-9F93-09B1D5E5B4A4}" destId="{4F49DF63-FFBC-4786-899C-7832361CD078}" srcOrd="1" destOrd="0" presId="urn:microsoft.com/office/officeart/2005/8/layout/list1"/>
    <dgm:cxn modelId="{D2F619C1-AEAB-40BF-BEA0-72F51F2115AF}" type="presParOf" srcId="{64E9ECDA-7AA9-4E4D-9F93-09B1D5E5B4A4}" destId="{6CFEBC6F-CEDA-4F3D-9A18-E70D4F3E5697}" srcOrd="2" destOrd="0" presId="urn:microsoft.com/office/officeart/2005/8/layout/list1"/>
    <dgm:cxn modelId="{0E798E57-A694-4D8D-8886-9610FB2E5F49}" type="presParOf" srcId="{64E9ECDA-7AA9-4E4D-9F93-09B1D5E5B4A4}" destId="{22E3761F-7035-4E6B-A254-972F0E8AF4C6}" srcOrd="3" destOrd="0" presId="urn:microsoft.com/office/officeart/2005/8/layout/list1"/>
    <dgm:cxn modelId="{8AD73C00-5876-4E72-8B3C-586809830042}" type="presParOf" srcId="{64E9ECDA-7AA9-4E4D-9F93-09B1D5E5B4A4}" destId="{194FC62A-ABA1-4F03-AC67-A2A5F37B6DE1}" srcOrd="4" destOrd="0" presId="urn:microsoft.com/office/officeart/2005/8/layout/list1"/>
    <dgm:cxn modelId="{866C7A26-33A3-4ACC-A796-25274835A63E}" type="presParOf" srcId="{194FC62A-ABA1-4F03-AC67-A2A5F37B6DE1}" destId="{44F1E05A-CB89-4013-825D-38E92584548D}" srcOrd="0" destOrd="0" presId="urn:microsoft.com/office/officeart/2005/8/layout/list1"/>
    <dgm:cxn modelId="{07137A76-099D-4F88-86EC-036A5D10BB06}" type="presParOf" srcId="{194FC62A-ABA1-4F03-AC67-A2A5F37B6DE1}" destId="{BBCB6EF6-308F-4FD5-9859-F658E8B2B5BC}" srcOrd="1" destOrd="0" presId="urn:microsoft.com/office/officeart/2005/8/layout/list1"/>
    <dgm:cxn modelId="{FC2AB139-B99C-46BB-8FEC-4C85F54D2CA7}" type="presParOf" srcId="{64E9ECDA-7AA9-4E4D-9F93-09B1D5E5B4A4}" destId="{DEFB3D1A-69E5-4911-847D-FA920A9BF4F0}" srcOrd="5" destOrd="0" presId="urn:microsoft.com/office/officeart/2005/8/layout/list1"/>
    <dgm:cxn modelId="{F5114A68-04FC-4A27-BA2E-1293F9981AAD}" type="presParOf" srcId="{64E9ECDA-7AA9-4E4D-9F93-09B1D5E5B4A4}" destId="{2ACA35BF-8AED-4AF7-AFE7-7A02ED0E8F14}" srcOrd="6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AEC7B-759D-427E-98B1-A0B1EB4B2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8000D-E021-4A80-8755-8EBF945F5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E5991-0D89-4C1B-A800-A5A4E03E2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FB8DB-1AB5-4387-824E-92F7D4A17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D729F-81B8-41DD-A931-3B59BE125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DA774-3FB9-44B3-AE16-C8D25EFCD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38490-1985-406F-94A1-D8C7E3599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1BBBB-6C93-4206-85AD-3AE86876C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3D7AE-CCCF-47FD-A936-64C79FCE7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E3E2B-4C46-4006-9C35-846D8627C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97191-B0B0-4462-8FB8-F5E920A79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ABCC173-A9F4-44BE-91A6-8FBD2587C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liveissue.ru/images/stories/nauka/napisatj_pisjmo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misseva.ru/wp-content/uploads/2011/01/proschalnoe-pismo-lyubimomu-muzhchine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adikal.ru/F/i004.radikal.ru/0809/d8/3f826cb5db36.png.html" TargetMode="External"/><Relationship Id="rId2" Type="http://schemas.openxmlformats.org/officeDocument/2006/relationships/hyperlink" Target="http://www.allforchildren.ru/pictures/showimg/school22/school2230jpg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45.radikal.ru/i107/0908/42/0da65f8f2b9e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martedidelguado.files.wordpress.com/2011/05/3letters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0day.kiev.ua/uploads2/1270055733_googlecalendar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tatic.kanobu.ru/kanobu/modern/upload/images/2011/06/17/28cbe4d9-65d9-4848-8335-9999dc8914a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marge-arezoo.persiangig.com/ayemansookh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971550" y="857233"/>
            <a:ext cx="7561263" cy="904892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5400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20000"/>
                    </a:gs>
                    <a:gs pos="100000">
                      <a:srgbClr val="A20000"/>
                    </a:gs>
                  </a:gsLst>
                  <a:lin ang="5400000" scaled="1"/>
                </a:gradFill>
                <a:latin typeface="Georgia"/>
              </a:rPr>
              <a:t>A letter to your pen-friend </a:t>
            </a:r>
            <a:endParaRPr lang="ru-RU" sz="5400" i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20000"/>
                  </a:gs>
                  <a:gs pos="100000">
                    <a:srgbClr val="A20000"/>
                  </a:gs>
                </a:gsLst>
                <a:lin ang="5400000" scaled="1"/>
              </a:gradFill>
              <a:latin typeface="Georgia"/>
            </a:endParaRPr>
          </a:p>
        </p:txBody>
      </p:sp>
      <p:sp>
        <p:nvSpPr>
          <p:cNvPr id="2051" name="Text Box 18"/>
          <p:cNvSpPr txBox="1">
            <a:spLocks noChangeArrowheads="1"/>
          </p:cNvSpPr>
          <p:nvPr/>
        </p:nvSpPr>
        <p:spPr bwMode="auto">
          <a:xfrm>
            <a:off x="3492500" y="2781300"/>
            <a:ext cx="5183188" cy="24479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ru-RU" sz="2400" i="1"/>
              <a:t>Захарова Елена Степановна,</a:t>
            </a:r>
          </a:p>
          <a:p>
            <a:pPr algn="ctr">
              <a:lnSpc>
                <a:spcPct val="110000"/>
              </a:lnSpc>
            </a:pPr>
            <a:r>
              <a:rPr lang="ru-RU" sz="2400" i="1"/>
              <a:t>учитель английского языка</a:t>
            </a:r>
          </a:p>
          <a:p>
            <a:pPr algn="ctr">
              <a:lnSpc>
                <a:spcPct val="110000"/>
              </a:lnSpc>
            </a:pPr>
            <a:r>
              <a:rPr lang="ru-RU" sz="2400" i="1"/>
              <a:t>МОУ СОШ №4</a:t>
            </a:r>
          </a:p>
          <a:p>
            <a:pPr algn="ctr">
              <a:lnSpc>
                <a:spcPct val="110000"/>
              </a:lnSpc>
            </a:pPr>
            <a:r>
              <a:rPr lang="ru-RU" sz="2400" i="1"/>
              <a:t>п.Ванино</a:t>
            </a:r>
          </a:p>
          <a:p>
            <a:pPr algn="ctr">
              <a:lnSpc>
                <a:spcPct val="110000"/>
              </a:lnSpc>
            </a:pPr>
            <a:r>
              <a:rPr lang="ru-RU" sz="2400" i="1"/>
              <a:t>Хабаровский край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357290" y="714356"/>
            <a:ext cx="5857916" cy="10001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i="1" dirty="0" smtClean="0">
                <a:solidFill>
                  <a:schemeClr val="accent6">
                    <a:lumMod val="50000"/>
                  </a:schemeClr>
                </a:solidFill>
              </a:rPr>
              <a:t>Ending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2143116"/>
          <a:ext cx="2786082" cy="3000396"/>
        </p:xfrm>
        <a:graphic>
          <a:graphicData uri="http://schemas.openxmlformats.org/drawingml/2006/table">
            <a:tbl>
              <a:tblPr/>
              <a:tblGrid>
                <a:gridCol w="2786082"/>
              </a:tblGrid>
              <a:tr h="300039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 love you so much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Much love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Lots of love,      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Best wishes,      </a:t>
                      </a:r>
                      <a:endParaRPr lang="en-US" sz="2400" b="1" i="1" dirty="0" smtClean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All </a:t>
                      </a:r>
                      <a:r>
                        <a:rPr lang="en-US" sz="24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the best</a:t>
                      </a: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Yours,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Yours truly, </a:t>
                      </a:r>
                      <a:endParaRPr lang="ru-RU" sz="24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CC"/>
                    </a:solidFill>
                  </a:tcPr>
                </a:tc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0"/>
                <a:cs typeface="Times New Roman" pitchFamily="18" charset="0"/>
              </a:rPr>
              <a:t>Yours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/>
                <a:ea typeface="Calibri" charset="0"/>
                <a:cs typeface="Times New Roman" pitchFamily="18" charset="0"/>
              </a:rPr>
              <a:t>…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0"/>
                <a:cs typeface="Times New Roman" pitchFamily="18" charset="0"/>
              </a:rPr>
              <a:t>..,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pic>
        <p:nvPicPr>
          <p:cNvPr id="34819" name="Picture 3" descr="Картинка 60 из 679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143116"/>
            <a:ext cx="4810132" cy="344329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Картинка 23 из 679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85794"/>
            <a:ext cx="7858180" cy="4500594"/>
          </a:xfrm>
          <a:prstGeom prst="rect">
            <a:avLst/>
          </a:prstGeom>
          <a:noFill/>
        </p:spPr>
      </p:pic>
      <p:sp>
        <p:nvSpPr>
          <p:cNvPr id="2" name="Овал 1"/>
          <p:cNvSpPr/>
          <p:nvPr/>
        </p:nvSpPr>
        <p:spPr>
          <a:xfrm>
            <a:off x="1285852" y="857232"/>
            <a:ext cx="6072230" cy="11287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002060"/>
                </a:solidFill>
              </a:rPr>
              <a:t>Signature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000240"/>
            <a:ext cx="436945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800000"/>
                </a:solidFill>
              </a:rPr>
              <a:t>Sally   </a:t>
            </a:r>
          </a:p>
          <a:p>
            <a:r>
              <a:rPr lang="en-US" sz="2400" b="1" i="1" dirty="0" smtClean="0">
                <a:solidFill>
                  <a:srgbClr val="800000"/>
                </a:solidFill>
              </a:rPr>
              <a:t>David</a:t>
            </a:r>
          </a:p>
          <a:p>
            <a:r>
              <a:rPr lang="en-US" sz="2400" b="1" i="1" dirty="0" smtClean="0">
                <a:solidFill>
                  <a:srgbClr val="800000"/>
                </a:solidFill>
              </a:rPr>
              <a:t>Martin</a:t>
            </a:r>
          </a:p>
          <a:p>
            <a:r>
              <a:rPr lang="en-US" sz="2400" b="1" i="1" dirty="0" smtClean="0">
                <a:solidFill>
                  <a:srgbClr val="800000"/>
                </a:solidFill>
              </a:rPr>
              <a:t>John</a:t>
            </a:r>
          </a:p>
          <a:p>
            <a:r>
              <a:rPr lang="en-US" sz="2400" b="1" i="1" dirty="0" smtClean="0">
                <a:solidFill>
                  <a:srgbClr val="800000"/>
                </a:solidFill>
              </a:rPr>
              <a:t>Richard</a:t>
            </a:r>
          </a:p>
          <a:p>
            <a:r>
              <a:rPr lang="en-US" sz="2400" b="1" i="1" dirty="0" smtClean="0">
                <a:solidFill>
                  <a:srgbClr val="800000"/>
                </a:solidFill>
              </a:rPr>
              <a:t>Ann</a:t>
            </a:r>
          </a:p>
          <a:p>
            <a:r>
              <a:rPr lang="en-US" sz="2400" b="1" i="1" dirty="0" smtClean="0">
                <a:solidFill>
                  <a:srgbClr val="800000"/>
                </a:solidFill>
              </a:rPr>
              <a:t>Tom</a:t>
            </a:r>
          </a:p>
          <a:p>
            <a:endParaRPr lang="en-US" sz="2400" b="1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18"/>
          <p:cNvSpPr txBox="1">
            <a:spLocks noChangeArrowheads="1"/>
          </p:cNvSpPr>
          <p:nvPr/>
        </p:nvSpPr>
        <p:spPr bwMode="auto">
          <a:xfrm>
            <a:off x="395288" y="2357430"/>
            <a:ext cx="8351837" cy="2786082"/>
          </a:xfrm>
          <a:prstGeom prst="rect">
            <a:avLst/>
          </a:prstGeom>
          <a:solidFill>
            <a:srgbClr val="FFD5D5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0000"/>
              </a:lnSpc>
            </a:pPr>
            <a:r>
              <a:rPr lang="ru-RU" i="1" dirty="0" smtClean="0">
                <a:hlinkClick r:id="rId2"/>
              </a:rPr>
              <a:t>http</a:t>
            </a:r>
            <a:r>
              <a:rPr lang="ru-RU" i="1" dirty="0">
                <a:hlinkClick r:id="rId2"/>
              </a:rPr>
              <a:t>://www.allforchildren.ru/pictures/showimg/school22/school2230jpg.htm</a:t>
            </a:r>
            <a:r>
              <a:rPr lang="ru-RU" i="1" dirty="0"/>
              <a:t> </a:t>
            </a:r>
            <a:endParaRPr lang="ru-RU" sz="2400" i="1" dirty="0"/>
          </a:p>
          <a:p>
            <a:pPr algn="just">
              <a:lnSpc>
                <a:spcPct val="110000"/>
              </a:lnSpc>
            </a:pPr>
            <a:r>
              <a:rPr lang="ru-RU" i="1" dirty="0" smtClean="0">
                <a:hlinkClick r:id="rId3"/>
              </a:rPr>
              <a:t>http</a:t>
            </a:r>
            <a:r>
              <a:rPr lang="ru-RU" i="1" dirty="0">
                <a:hlinkClick r:id="rId3"/>
              </a:rPr>
              <a:t>://radikal.ru/F/i004.radikal.ru/0809/d8/3f826cb5db36.png.html</a:t>
            </a:r>
            <a:r>
              <a:rPr lang="ru-RU" i="1" dirty="0"/>
              <a:t> </a:t>
            </a:r>
          </a:p>
          <a:p>
            <a:pPr>
              <a:lnSpc>
                <a:spcPct val="110000"/>
              </a:lnSpc>
            </a:pPr>
            <a:r>
              <a:rPr lang="ru-RU" i="1" dirty="0" smtClean="0">
                <a:hlinkClick r:id="rId4"/>
              </a:rPr>
              <a:t>http</a:t>
            </a:r>
            <a:r>
              <a:rPr lang="ru-RU" i="1" dirty="0">
                <a:hlinkClick r:id="rId4"/>
              </a:rPr>
              <a:t>://s45.radikal.ru/i107/0908/42/0da65f8f2b9e.png</a:t>
            </a:r>
            <a:r>
              <a:rPr lang="ru-RU" i="1" dirty="0"/>
              <a:t> </a:t>
            </a:r>
            <a:endParaRPr lang="ru-RU" i="1" dirty="0" smtClean="0"/>
          </a:p>
          <a:p>
            <a:pPr>
              <a:lnSpc>
                <a:spcPct val="110000"/>
              </a:lnSpc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В.В.Сафонова Письмо на английском языке. м.- Просвещение, 1996</a:t>
            </a: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928670"/>
            <a:ext cx="6643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A20000"/>
                </a:solidFill>
              </a:rPr>
              <a:t>Список  </a:t>
            </a:r>
            <a:r>
              <a:rPr lang="ru-RU" sz="2400" b="1" i="1" dirty="0" smtClean="0">
                <a:solidFill>
                  <a:srgbClr val="A20000"/>
                </a:solidFill>
              </a:rPr>
              <a:t>использованной литературы и </a:t>
            </a:r>
            <a:r>
              <a:rPr lang="ru-RU" sz="2400" b="1" i="1" dirty="0" err="1" smtClean="0">
                <a:solidFill>
                  <a:srgbClr val="A20000"/>
                </a:solidFill>
              </a:rPr>
              <a:t>интернет-ресурсов</a:t>
            </a:r>
            <a:endParaRPr lang="ru-RU" sz="2400" b="1" i="1" dirty="0">
              <a:solidFill>
                <a:srgbClr val="A2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8"/>
          <p:cNvSpPr txBox="1">
            <a:spLocks noChangeArrowheads="1"/>
          </p:cNvSpPr>
          <p:nvPr/>
        </p:nvSpPr>
        <p:spPr bwMode="auto">
          <a:xfrm>
            <a:off x="539750" y="908050"/>
            <a:ext cx="82073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sz="2400" b="1" i="1">
                <a:solidFill>
                  <a:srgbClr val="800000"/>
                </a:solidFill>
              </a:rPr>
              <a:t>           … My</a:t>
            </a:r>
            <a:r>
              <a:rPr lang="ru-RU" sz="2400" b="1" i="1">
                <a:solidFill>
                  <a:srgbClr val="800000"/>
                </a:solidFill>
              </a:rPr>
              <a:t> </a:t>
            </a:r>
            <a:r>
              <a:rPr lang="en-US" sz="2400" b="1" i="1">
                <a:solidFill>
                  <a:srgbClr val="800000"/>
                </a:solidFill>
              </a:rPr>
              <a:t>best friend had a birthday party last weekend. We went on a picnic. There were many guests and it was great. And when is your birthday? How do you usually celebrate it? What present would you like to get for your next birthday?</a:t>
            </a:r>
          </a:p>
          <a:p>
            <a:pPr algn="just">
              <a:lnSpc>
                <a:spcPct val="110000"/>
              </a:lnSpc>
            </a:pPr>
            <a:r>
              <a:rPr lang="en-US" sz="2400" b="1" i="1">
                <a:solidFill>
                  <a:srgbClr val="800000"/>
                </a:solidFill>
              </a:rPr>
              <a:t>Love,</a:t>
            </a:r>
          </a:p>
          <a:p>
            <a:pPr algn="just">
              <a:lnSpc>
                <a:spcPct val="110000"/>
              </a:lnSpc>
            </a:pPr>
            <a:r>
              <a:rPr lang="en-US" sz="2400" b="1" i="1">
                <a:solidFill>
                  <a:srgbClr val="800000"/>
                </a:solidFill>
              </a:rPr>
              <a:t>Martin</a:t>
            </a:r>
          </a:p>
          <a:p>
            <a:pPr algn="just">
              <a:lnSpc>
                <a:spcPct val="110000"/>
              </a:lnSpc>
            </a:pPr>
            <a:endParaRPr lang="en-US" sz="2400" b="1" i="1">
              <a:solidFill>
                <a:srgbClr val="800000"/>
              </a:solidFill>
            </a:endParaRPr>
          </a:p>
          <a:p>
            <a:pPr algn="just">
              <a:lnSpc>
                <a:spcPct val="110000"/>
              </a:lnSpc>
            </a:pPr>
            <a:endParaRPr lang="en-US" sz="2400" b="1" i="1">
              <a:solidFill>
                <a:srgbClr val="800000"/>
              </a:solidFill>
            </a:endParaRPr>
          </a:p>
        </p:txBody>
      </p:sp>
      <p:sp>
        <p:nvSpPr>
          <p:cNvPr id="3075" name="Text Box 18"/>
          <p:cNvSpPr txBox="1">
            <a:spLocks noChangeArrowheads="1"/>
          </p:cNvSpPr>
          <p:nvPr/>
        </p:nvSpPr>
        <p:spPr bwMode="auto">
          <a:xfrm>
            <a:off x="539750" y="4143375"/>
            <a:ext cx="820737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</a:pPr>
            <a:endParaRPr lang="ru-RU" sz="2800" b="1" i="1"/>
          </a:p>
        </p:txBody>
      </p:sp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642938" y="4286250"/>
            <a:ext cx="7572375" cy="1006475"/>
          </a:xfrm>
          <a:prstGeom prst="rect">
            <a:avLst/>
          </a:prstGeom>
          <a:solidFill>
            <a:schemeClr val="accent1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i="1"/>
              <a:t>Write a letter to Martin and answer his 3 questions.</a:t>
            </a:r>
          </a:p>
          <a:p>
            <a:pPr>
              <a:lnSpc>
                <a:spcPct val="110000"/>
              </a:lnSpc>
            </a:pPr>
            <a:r>
              <a:rPr lang="en-US" b="1" i="1"/>
              <a:t>Write 100-140 words. Remember the rules of letter writing.</a:t>
            </a:r>
          </a:p>
          <a:p>
            <a:pPr algn="ctr">
              <a:lnSpc>
                <a:spcPct val="110000"/>
              </a:lnSpc>
            </a:pPr>
            <a:endParaRPr lang="en-US" b="1" i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143625" y="642938"/>
          <a:ext cx="2357453" cy="350520"/>
        </p:xfrm>
        <a:graphic>
          <a:graphicData uri="http://schemas.openxmlformats.org/drawingml/2006/table">
            <a:tbl>
              <a:tblPr/>
              <a:tblGrid>
                <a:gridCol w="2357453"/>
              </a:tblGrid>
              <a:tr h="214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Address</a:t>
                      </a:r>
                      <a:endParaRPr lang="ru-RU" sz="20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143625" y="1071563"/>
          <a:ext cx="2357454" cy="350520"/>
        </p:xfrm>
        <a:graphic>
          <a:graphicData uri="http://schemas.openxmlformats.org/drawingml/2006/table">
            <a:tbl>
              <a:tblPr/>
              <a:tblGrid>
                <a:gridCol w="2357454"/>
              </a:tblGrid>
              <a:tr h="214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Date</a:t>
                      </a:r>
                      <a:endParaRPr lang="ru-RU" sz="20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1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411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/>
                <a:cs typeface="Times New Roman" pitchFamily="18" charset="0"/>
              </a:rPr>
              <a:t>,</a:t>
            </a:r>
            <a:endParaRPr lang="en-US">
              <a:latin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28625" y="1571625"/>
          <a:ext cx="1357321" cy="357190"/>
        </p:xfrm>
        <a:graphic>
          <a:graphicData uri="http://schemas.openxmlformats.org/drawingml/2006/table">
            <a:tbl>
              <a:tblPr/>
              <a:tblGrid>
                <a:gridCol w="1357321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Greeting ,</a:t>
                      </a:r>
                      <a:endParaRPr lang="ru-RU" sz="20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1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/>
                <a:cs typeface="Times New Roman" pitchFamily="18" charset="0"/>
              </a:rPr>
              <a:t>,</a:t>
            </a:r>
            <a:endParaRPr lang="en-US">
              <a:latin typeface="Arial" pitchFamily="34" charset="0"/>
            </a:endParaRPr>
          </a:p>
        </p:txBody>
      </p:sp>
      <p:sp>
        <p:nvSpPr>
          <p:cNvPr id="4119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/>
                <a:cs typeface="Times New Roman" pitchFamily="18" charset="0"/>
              </a:rPr>
              <a:t>,</a:t>
            </a:r>
            <a:endParaRPr lang="en-US">
              <a:latin typeface="Arial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28625" y="2071688"/>
          <a:ext cx="8215370" cy="490728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4286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Introduction </a:t>
                      </a:r>
                      <a:r>
                        <a:rPr lang="en-US" sz="18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</a:t>
                      </a:r>
                      <a:r>
                        <a:rPr lang="en-US" sz="28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2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28625" y="2643188"/>
          <a:ext cx="8215370" cy="1000132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10001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Main </a:t>
                      </a:r>
                      <a:r>
                        <a:rPr lang="en-US" sz="18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body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baseline="0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</a:t>
                      </a:r>
                      <a:r>
                        <a:rPr lang="en-US" sz="2400" b="1" baseline="0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        </a:t>
                      </a:r>
                      <a:endParaRPr lang="ru-RU" sz="18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3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28625" y="3786188"/>
          <a:ext cx="5086379" cy="428628"/>
        </p:xfrm>
        <a:graphic>
          <a:graphicData uri="http://schemas.openxmlformats.org/drawingml/2006/table">
            <a:tbl>
              <a:tblPr/>
              <a:tblGrid>
                <a:gridCol w="5086379"/>
              </a:tblGrid>
              <a:tr h="4286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Conclusion                                                                 </a:t>
                      </a:r>
                      <a:r>
                        <a:rPr lang="en-US" sz="24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40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8625" y="4357688"/>
          <a:ext cx="1285883" cy="420624"/>
        </p:xfrm>
        <a:graphic>
          <a:graphicData uri="http://schemas.openxmlformats.org/drawingml/2006/table">
            <a:tbl>
              <a:tblPr/>
              <a:tblGrid>
                <a:gridCol w="1285883"/>
              </a:tblGrid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Ending </a:t>
                      </a:r>
                      <a:r>
                        <a:rPr lang="en-US" sz="2400" b="1" dirty="0" smtClean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,</a:t>
                      </a:r>
                      <a:endParaRPr lang="ru-RU" sz="24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4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28625" y="4857750"/>
          <a:ext cx="1285883" cy="315468"/>
        </p:xfrm>
        <a:graphic>
          <a:graphicData uri="http://schemas.openxmlformats.org/drawingml/2006/table">
            <a:tbl>
              <a:tblPr/>
              <a:tblGrid>
                <a:gridCol w="1285883"/>
              </a:tblGrid>
              <a:tr h="2857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9A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Signature</a:t>
                      </a:r>
                      <a:endParaRPr lang="ru-RU" sz="1800" b="1" dirty="0">
                        <a:solidFill>
                          <a:srgbClr val="9A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D5"/>
                    </a:solidFill>
                  </a:tcPr>
                </a:tc>
              </a:tr>
            </a:tbl>
          </a:graphicData>
        </a:graphic>
      </p:graphicFrame>
      <p:sp>
        <p:nvSpPr>
          <p:cNvPr id="415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pic>
        <p:nvPicPr>
          <p:cNvPr id="4156" name="Picture 60" descr="http://im8-tub.yandex.net/i?id=445571694-52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3857628"/>
            <a:ext cx="178594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857356" y="1000108"/>
            <a:ext cx="5500726" cy="13430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i="1" dirty="0" smtClean="0">
                <a:solidFill>
                  <a:srgbClr val="7030A0"/>
                </a:solidFill>
              </a:rPr>
              <a:t>Address</a:t>
            </a:r>
            <a:endParaRPr lang="ru-RU" sz="5400" b="1" i="1" dirty="0">
              <a:solidFill>
                <a:srgbClr val="7030A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57224" y="3286124"/>
          <a:ext cx="2143140" cy="2322068"/>
        </p:xfrm>
        <a:graphic>
          <a:graphicData uri="http://schemas.openxmlformats.org/drawingml/2006/table">
            <a:tbl>
              <a:tblPr/>
              <a:tblGrid>
                <a:gridCol w="2143140"/>
              </a:tblGrid>
              <a:tr h="21431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i="1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Flat</a:t>
                      </a:r>
                      <a:r>
                        <a:rPr lang="en-US" sz="1800" b="1" i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10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i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 Molodyoznaya St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i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Vanino 682860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i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Russia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800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57620" y="4286256"/>
          <a:ext cx="1014413" cy="942979"/>
        </p:xfrm>
        <a:graphic>
          <a:graphicData uri="http://schemas.openxmlformats.org/drawingml/2006/table">
            <a:tbl>
              <a:tblPr/>
              <a:tblGrid>
                <a:gridCol w="1014413"/>
              </a:tblGrid>
              <a:tr h="9429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i="1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Vanino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i="1" dirty="0" smtClean="0">
                          <a:solidFill>
                            <a:srgbClr val="8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Russia</a:t>
                      </a:r>
                      <a:endParaRPr lang="ru-RU" sz="1800" b="1" i="1" dirty="0">
                        <a:solidFill>
                          <a:srgbClr val="8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5124" name="Picture 4" descr="http://martedidelguado.files.wordpress.com/2011/05/3letter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143248"/>
            <a:ext cx="2928958" cy="171451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8575">
            <a:solidFill>
              <a:schemeClr val="accent2">
                <a:lumMod val="60000"/>
                <a:lumOff val="40000"/>
              </a:schemeClr>
            </a:solidFill>
          </a:ln>
          <a:scene3d>
            <a:camera prst="isometricOffAxis2Left"/>
            <a:lightRig rig="threePt" dir="t"/>
          </a:scene3d>
        </p:spPr>
      </p:pic>
      <p:cxnSp>
        <p:nvCxnSpPr>
          <p:cNvPr id="15" name="Прямая со стрелкой 14"/>
          <p:cNvCxnSpPr/>
          <p:nvPr/>
        </p:nvCxnSpPr>
        <p:spPr>
          <a:xfrm rot="10800000" flipV="1">
            <a:off x="1785918" y="2285992"/>
            <a:ext cx="1143008" cy="928694"/>
          </a:xfrm>
          <a:prstGeom prst="straightConnector1">
            <a:avLst/>
          </a:prstGeom>
          <a:ln>
            <a:solidFill>
              <a:srgbClr val="08861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3464711" y="3178967"/>
            <a:ext cx="1857388" cy="214314"/>
          </a:xfrm>
          <a:prstGeom prst="straightConnector1">
            <a:avLst/>
          </a:prstGeom>
          <a:ln>
            <a:solidFill>
              <a:srgbClr val="3973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071670" y="1214422"/>
            <a:ext cx="4714908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 smtClean="0">
                <a:solidFill>
                  <a:srgbClr val="7030A0"/>
                </a:solidFill>
              </a:rPr>
              <a:t>Date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pic>
        <p:nvPicPr>
          <p:cNvPr id="29698" name="Picture 2" descr="Картинка 14 из 13211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214554"/>
            <a:ext cx="2666998" cy="3143272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14811" y="2714620"/>
          <a:ext cx="3429024" cy="2500330"/>
        </p:xfrm>
        <a:graphic>
          <a:graphicData uri="http://schemas.openxmlformats.org/drawingml/2006/table">
            <a:tbl>
              <a:tblPr/>
              <a:tblGrid>
                <a:gridCol w="3429024"/>
              </a:tblGrid>
              <a:tr h="25003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January 2011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January 2011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4|1|2011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04|01|2011</a:t>
                      </a:r>
                      <a:endParaRPr lang="ru-RU" sz="28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43108" y="1071546"/>
            <a:ext cx="4500594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 smtClean="0">
                <a:solidFill>
                  <a:srgbClr val="7030A0"/>
                </a:solidFill>
              </a:rPr>
              <a:t>Greeting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pic>
        <p:nvPicPr>
          <p:cNvPr id="30722" name="Picture 2" descr="http://cards.x-top.org/images/cards/middle/48bb35b0a8db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14554"/>
            <a:ext cx="2928958" cy="3143272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786314" y="2428868"/>
          <a:ext cx="2833686" cy="2143140"/>
        </p:xfrm>
        <a:graphic>
          <a:graphicData uri="http://schemas.openxmlformats.org/drawingml/2006/table">
            <a:tbl>
              <a:tblPr/>
              <a:tblGrid>
                <a:gridCol w="2833686"/>
              </a:tblGrid>
              <a:tr h="21431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Dear Martin,</a:t>
                      </a:r>
                      <a:endParaRPr lang="ru-RU" sz="2800" b="1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Dear Mr Green,</a:t>
                      </a:r>
                      <a:endParaRPr lang="ru-RU" sz="2800" b="1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My darling,</a:t>
                      </a:r>
                      <a:endParaRPr lang="ru-RU" sz="28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Картинка 5 из 679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7715304" cy="514353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isometricTopUp"/>
            <a:lightRig rig="threePt" dir="t"/>
          </a:scene3d>
          <a:sp3d>
            <a:bevelT w="114300" prst="artDeco"/>
          </a:sp3d>
        </p:spPr>
      </p:pic>
      <p:sp>
        <p:nvSpPr>
          <p:cNvPr id="2" name="Овал 1"/>
          <p:cNvSpPr/>
          <p:nvPr/>
        </p:nvSpPr>
        <p:spPr>
          <a:xfrm>
            <a:off x="1857356" y="1000108"/>
            <a:ext cx="5643602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 smtClean="0">
                <a:solidFill>
                  <a:srgbClr val="7030A0"/>
                </a:solidFill>
              </a:rPr>
              <a:t>Introduction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57620" y="2143116"/>
          <a:ext cx="5000660" cy="3406140"/>
        </p:xfrm>
        <a:graphic>
          <a:graphicData uri="http://schemas.openxmlformats.org/drawingml/2006/table">
            <a:tbl>
              <a:tblPr/>
              <a:tblGrid>
                <a:gridCol w="5000660"/>
              </a:tblGrid>
              <a:tr h="29775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Thanks for</a:t>
                      </a: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Many </a:t>
                      </a: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thanks for</a:t>
                      </a: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How </a:t>
                      </a: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nice of you </a:t>
                      </a: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 </a:t>
                      </a: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was awfully glad to get your letter…</a:t>
                      </a:r>
                      <a:endParaRPr lang="ru-RU" sz="20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 must </a:t>
                      </a: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apologize </a:t>
                      </a: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for not </a:t>
                      </a: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writing you at once…</a:t>
                      </a:r>
                      <a:endParaRPr lang="ru-RU" sz="20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 really should have written sooner</a:t>
                      </a: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Thank you very much for…</a:t>
                      </a:r>
                      <a:endParaRPr lang="ru-RU" sz="20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539" marR="495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857232"/>
            <a:ext cx="5572164" cy="128588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i="1" dirty="0" smtClean="0">
                <a:solidFill>
                  <a:schemeClr val="accent6">
                    <a:lumMod val="75000"/>
                  </a:schemeClr>
                </a:solidFill>
              </a:rPr>
              <a:t>Main body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2428868"/>
          <a:ext cx="6096000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Картинка 31 из 679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785794"/>
            <a:ext cx="6072230" cy="4524380"/>
          </a:xfrm>
          <a:prstGeom prst="rect">
            <a:avLst/>
          </a:prstGeom>
          <a:noFill/>
        </p:spPr>
      </p:pic>
      <p:sp>
        <p:nvSpPr>
          <p:cNvPr id="2" name="Овал 1"/>
          <p:cNvSpPr/>
          <p:nvPr/>
        </p:nvSpPr>
        <p:spPr>
          <a:xfrm>
            <a:off x="2214546" y="1000108"/>
            <a:ext cx="4572032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i="1" dirty="0" smtClean="0">
                <a:solidFill>
                  <a:srgbClr val="7030A0"/>
                </a:solidFill>
              </a:rPr>
              <a:t>Conclusion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2214554"/>
          <a:ext cx="7048528" cy="3505200"/>
        </p:xfrm>
        <a:graphic>
          <a:graphicData uri="http://schemas.openxmlformats.org/drawingml/2006/table">
            <a:tbl>
              <a:tblPr/>
              <a:tblGrid>
                <a:gridCol w="7048528"/>
              </a:tblGrid>
              <a:tr h="31432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I’ll write again soon.</a:t>
                      </a:r>
                      <a:endParaRPr lang="ru-RU" sz="2800" b="1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Looking forward to seeing you</a:t>
                      </a:r>
                      <a:r>
                        <a:rPr lang="en-US" sz="2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Hope to hear from you soon.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I’ll</a:t>
                      </a:r>
                      <a:r>
                        <a:rPr lang="en-US" sz="2800" b="1" i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be looking forward to a letter from you.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I’m longing to hear from you.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i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301</Words>
  <Application>Microsoft Office PowerPoint</Application>
  <PresentationFormat>Экран (4:3)</PresentationFormat>
  <Paragraphs>79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МОУ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ss</cp:lastModifiedBy>
  <cp:revision>41</cp:revision>
  <dcterms:created xsi:type="dcterms:W3CDTF">2008-11-30T08:50:27Z</dcterms:created>
  <dcterms:modified xsi:type="dcterms:W3CDTF">2011-09-09T21:53:40Z</dcterms:modified>
</cp:coreProperties>
</file>