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B8282-D716-4690-898B-B86E27D8C4C8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39E97-16EE-403B-86B5-37A9FC85C1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tive-english.ru/grammar/present-continuou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178595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Present Continuous Tense</a:t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(Настоящее длительное время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Author: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Yurova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Veronika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Ivanovna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http://www.native-english.ru/grammar/present-continuous</a:t>
            </a:r>
            <a:r>
              <a:rPr lang="en-US" dirty="0" smtClean="0"/>
              <a:t>;</a:t>
            </a:r>
          </a:p>
          <a:p>
            <a:r>
              <a:rPr lang="en-US" dirty="0" smtClean="0"/>
              <a:t>K.N. </a:t>
            </a:r>
            <a:r>
              <a:rPr lang="en-US" dirty="0" err="1" smtClean="0"/>
              <a:t>Kachalova</a:t>
            </a:r>
            <a:r>
              <a:rPr lang="en-US" dirty="0" smtClean="0"/>
              <a:t>, E.E. </a:t>
            </a:r>
            <a:r>
              <a:rPr lang="en-US" dirty="0" err="1" smtClean="0"/>
              <a:t>Israilevich</a:t>
            </a:r>
            <a:r>
              <a:rPr lang="en-US" dirty="0" smtClean="0"/>
              <a:t> English Grammar. UNVES Moscow 1997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Present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Continuous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обычно указывает на процесс, длящийся непосредственно в момент речи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Sally </a:t>
            </a:r>
            <a:r>
              <a:rPr lang="en-US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 doing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her homework at the moment.</a:t>
            </a:r>
          </a:p>
          <a:p>
            <a:pPr algn="ctr">
              <a:buNone/>
            </a:pP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Салли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сейчас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делает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домашнее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Dad and me </a:t>
            </a:r>
            <a:r>
              <a:rPr lang="en-US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are fishing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now.       </a:t>
            </a:r>
          </a:p>
          <a:p>
            <a:pPr algn="ctr">
              <a:buNone/>
            </a:pP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папой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сейчас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рыбачим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Present Continuous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/>
              <a:t>Утвердительные предложения</a:t>
            </a:r>
            <a:r>
              <a:rPr lang="ru-RU" dirty="0" smtClean="0"/>
              <a:t>:</a:t>
            </a: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to be </a:t>
            </a:r>
            <a:r>
              <a:rPr lang="en-US" dirty="0" smtClean="0"/>
              <a:t>(am, is, are)  </a:t>
            </a:r>
            <a:r>
              <a:rPr lang="en-US" dirty="0" smtClean="0">
                <a:solidFill>
                  <a:srgbClr val="C00000"/>
                </a:solidFill>
              </a:rPr>
              <a:t>+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C00000"/>
                </a:solidFill>
              </a:rPr>
              <a:t>Ving</a:t>
            </a:r>
            <a:r>
              <a:rPr lang="en-US" dirty="0" smtClean="0"/>
              <a:t> (Present Participle </a:t>
            </a:r>
            <a:r>
              <a:rPr lang="ru-RU" dirty="0" smtClean="0"/>
              <a:t>смыслового глагола)</a:t>
            </a:r>
            <a:endParaRPr lang="en-US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I </a:t>
            </a:r>
            <a:r>
              <a:rPr lang="en-US" dirty="0" smtClean="0">
                <a:solidFill>
                  <a:srgbClr val="C00000"/>
                </a:solidFill>
              </a:rPr>
              <a:t>am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			 We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You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	 		 You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He / she / it </a:t>
            </a:r>
            <a:r>
              <a:rPr lang="en-US" dirty="0" smtClean="0">
                <a:solidFill>
                  <a:srgbClr val="C00000"/>
                </a:solidFill>
              </a:rPr>
              <a:t>is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	 They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play</a:t>
            </a:r>
            <a:r>
              <a:rPr lang="en-US" dirty="0" smtClean="0">
                <a:solidFill>
                  <a:srgbClr val="C00000"/>
                </a:solidFill>
              </a:rPr>
              <a:t>ing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Вопросительные предложения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Am</a:t>
            </a:r>
            <a:r>
              <a:rPr lang="en-US" dirty="0" smtClean="0"/>
              <a:t> </a:t>
            </a:r>
            <a:r>
              <a:rPr lang="en-US" u="sng" dirty="0" smtClean="0"/>
              <a:t>I </a:t>
            </a:r>
            <a:r>
              <a:rPr lang="en-US" dirty="0" smtClean="0"/>
              <a:t>playing?			</a:t>
            </a:r>
            <a:r>
              <a:rPr lang="en-US" dirty="0" smtClean="0">
                <a:solidFill>
                  <a:srgbClr val="C00000"/>
                </a:solidFill>
              </a:rPr>
              <a:t> Are </a:t>
            </a:r>
            <a:r>
              <a:rPr lang="en-US" u="sng" dirty="0" smtClean="0"/>
              <a:t>we</a:t>
            </a:r>
            <a:r>
              <a:rPr lang="en-US" dirty="0" smtClean="0"/>
              <a:t> playing?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 Are </a:t>
            </a:r>
            <a:r>
              <a:rPr lang="en-US" u="sng" dirty="0" smtClean="0"/>
              <a:t>you</a:t>
            </a:r>
            <a:r>
              <a:rPr lang="en-US" dirty="0" smtClean="0"/>
              <a:t> playing?		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</a:t>
            </a:r>
            <a:r>
              <a:rPr lang="en-US" u="sng" dirty="0" smtClean="0"/>
              <a:t>you</a:t>
            </a:r>
            <a:r>
              <a:rPr lang="en-US" dirty="0" smtClean="0"/>
              <a:t> playing?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Is</a:t>
            </a:r>
            <a:r>
              <a:rPr lang="en-US" dirty="0" smtClean="0"/>
              <a:t> </a:t>
            </a:r>
            <a:r>
              <a:rPr lang="en-US" u="sng" dirty="0" smtClean="0"/>
              <a:t>he</a:t>
            </a:r>
            <a:r>
              <a:rPr lang="en-US" dirty="0" smtClean="0"/>
              <a:t> / </a:t>
            </a:r>
            <a:r>
              <a:rPr lang="en-US" u="sng" dirty="0" smtClean="0"/>
              <a:t>she</a:t>
            </a:r>
            <a:r>
              <a:rPr lang="en-US" dirty="0" smtClean="0"/>
              <a:t> / </a:t>
            </a:r>
            <a:r>
              <a:rPr lang="en-US" u="sng" dirty="0" smtClean="0"/>
              <a:t>it</a:t>
            </a:r>
            <a:r>
              <a:rPr lang="en-US" dirty="0" smtClean="0"/>
              <a:t> playing?	 </a:t>
            </a:r>
            <a:r>
              <a:rPr lang="en-US" dirty="0" smtClean="0">
                <a:solidFill>
                  <a:srgbClr val="C00000"/>
                </a:solidFill>
              </a:rPr>
              <a:t>Are</a:t>
            </a:r>
            <a:r>
              <a:rPr lang="en-US" dirty="0" smtClean="0"/>
              <a:t> </a:t>
            </a:r>
            <a:r>
              <a:rPr lang="en-US" u="sng" dirty="0" smtClean="0"/>
              <a:t>they</a:t>
            </a:r>
            <a:r>
              <a:rPr lang="en-US" dirty="0" smtClean="0"/>
              <a:t> playing?</a:t>
            </a:r>
          </a:p>
          <a:p>
            <a:endParaRPr lang="en-US" dirty="0" smtClean="0"/>
          </a:p>
          <a:p>
            <a:pPr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В вопросительном предложении </a:t>
            </a:r>
            <a:r>
              <a:rPr lang="ru-RU" dirty="0" smtClean="0">
                <a:solidFill>
                  <a:srgbClr val="C00000"/>
                </a:solidFill>
              </a:rPr>
              <a:t>вспомогательный глагол </a:t>
            </a:r>
            <a:r>
              <a:rPr lang="ru-RU" dirty="0" smtClean="0"/>
              <a:t>выносится на место перед </a:t>
            </a:r>
            <a:r>
              <a:rPr lang="ru-RU" u="sng" dirty="0" smtClean="0"/>
              <a:t>подлежащим</a:t>
            </a:r>
            <a:r>
              <a:rPr lang="ru-RU" dirty="0" smtClean="0"/>
              <a:t>, а значимый глагол остается после него: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Отрицательные предложения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I </a:t>
            </a:r>
            <a:r>
              <a:rPr lang="en-US" dirty="0" smtClean="0">
                <a:solidFill>
                  <a:srgbClr val="C00000"/>
                </a:solidFill>
              </a:rPr>
              <a:t>am not </a:t>
            </a:r>
            <a:r>
              <a:rPr lang="en-US" dirty="0" smtClean="0"/>
              <a:t>playing. 	         We </a:t>
            </a:r>
            <a:r>
              <a:rPr lang="en-US" dirty="0" smtClean="0">
                <a:solidFill>
                  <a:srgbClr val="C00000"/>
                </a:solidFill>
              </a:rPr>
              <a:t>are not </a:t>
            </a:r>
            <a:r>
              <a:rPr lang="en-US" dirty="0" smtClean="0"/>
              <a:t>playing.</a:t>
            </a:r>
          </a:p>
          <a:p>
            <a:pPr>
              <a:buNone/>
            </a:pPr>
            <a:r>
              <a:rPr lang="en-US" dirty="0" smtClean="0"/>
              <a:t> You </a:t>
            </a:r>
            <a:r>
              <a:rPr lang="en-US" dirty="0" smtClean="0">
                <a:solidFill>
                  <a:srgbClr val="C00000"/>
                </a:solidFill>
              </a:rPr>
              <a:t>are not </a:t>
            </a:r>
            <a:r>
              <a:rPr lang="en-US" dirty="0" smtClean="0"/>
              <a:t>playing.        You </a:t>
            </a:r>
            <a:r>
              <a:rPr lang="en-US" dirty="0" smtClean="0">
                <a:solidFill>
                  <a:srgbClr val="C00000"/>
                </a:solidFill>
              </a:rPr>
              <a:t>are not </a:t>
            </a:r>
            <a:r>
              <a:rPr lang="en-US" dirty="0" smtClean="0"/>
              <a:t>playing.</a:t>
            </a:r>
          </a:p>
          <a:p>
            <a:pPr>
              <a:buNone/>
            </a:pPr>
            <a:r>
              <a:rPr lang="en-US" dirty="0" smtClean="0"/>
              <a:t> He  </a:t>
            </a:r>
            <a:r>
              <a:rPr lang="en-US" dirty="0" smtClean="0">
                <a:solidFill>
                  <a:srgbClr val="C00000"/>
                </a:solidFill>
              </a:rPr>
              <a:t>is not </a:t>
            </a:r>
            <a:r>
              <a:rPr lang="en-US" dirty="0" smtClean="0"/>
              <a:t>playing.	         They </a:t>
            </a:r>
            <a:r>
              <a:rPr lang="en-US" dirty="0" smtClean="0">
                <a:solidFill>
                  <a:srgbClr val="C00000"/>
                </a:solidFill>
              </a:rPr>
              <a:t>are </a:t>
            </a:r>
            <a:r>
              <a:rPr lang="en-US" dirty="0" err="1" smtClean="0">
                <a:solidFill>
                  <a:srgbClr val="C00000"/>
                </a:solidFill>
              </a:rPr>
              <a:t>not</a:t>
            </a:r>
            <a:r>
              <a:rPr lang="en-US" dirty="0" err="1" smtClean="0"/>
              <a:t>playing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 algn="just">
              <a:buNone/>
            </a:pPr>
            <a:r>
              <a:rPr lang="ru-RU" dirty="0" smtClean="0"/>
              <a:t>В отрицательных предложениях за вспомогательным глаголом следует отрицательная частица </a:t>
            </a:r>
            <a:r>
              <a:rPr lang="ru-RU" dirty="0" err="1" smtClean="0"/>
              <a:t>not</a:t>
            </a:r>
            <a:r>
              <a:rPr lang="ru-RU" dirty="0" smtClean="0"/>
              <a:t>. Формы </a:t>
            </a:r>
            <a:r>
              <a:rPr lang="ru-RU" dirty="0" err="1" smtClean="0">
                <a:solidFill>
                  <a:srgbClr val="C00000"/>
                </a:solidFill>
              </a:rPr>
              <a:t>is</a:t>
            </a:r>
            <a:r>
              <a:rPr lang="ru-RU" dirty="0" smtClean="0"/>
              <a:t> и </a:t>
            </a:r>
            <a:r>
              <a:rPr lang="ru-RU" dirty="0" err="1" smtClean="0">
                <a:solidFill>
                  <a:srgbClr val="C00000"/>
                </a:solidFill>
              </a:rPr>
              <a:t>are</a:t>
            </a:r>
            <a:r>
              <a:rPr lang="ru-RU" dirty="0" smtClean="0"/>
              <a:t> при этом могут быть сокращены до </a:t>
            </a:r>
            <a:r>
              <a:rPr lang="ru-RU" dirty="0" err="1" smtClean="0">
                <a:solidFill>
                  <a:srgbClr val="C00000"/>
                </a:solidFill>
              </a:rPr>
              <a:t>isn’t</a:t>
            </a:r>
            <a:r>
              <a:rPr lang="ru-RU" dirty="0" smtClean="0"/>
              <a:t> и </a:t>
            </a:r>
            <a:r>
              <a:rPr lang="ru-RU" dirty="0" err="1" smtClean="0">
                <a:solidFill>
                  <a:srgbClr val="C00000"/>
                </a:solidFill>
              </a:rPr>
              <a:t>aren’t</a:t>
            </a:r>
            <a:r>
              <a:rPr lang="ru-RU" dirty="0" smtClean="0"/>
              <a:t> соответственно.</a:t>
            </a:r>
          </a:p>
          <a:p>
            <a:pPr algn="ctr">
              <a:buNone/>
            </a:pPr>
            <a:r>
              <a:rPr lang="ru-RU" dirty="0" err="1" smtClean="0"/>
              <a:t>Radio</a:t>
            </a:r>
            <a:r>
              <a:rPr lang="ru-RU" dirty="0" smtClean="0"/>
              <a:t> </a:t>
            </a:r>
            <a:r>
              <a:rPr lang="ru-RU" dirty="0" err="1" smtClean="0">
                <a:solidFill>
                  <a:srgbClr val="C00000"/>
                </a:solidFill>
              </a:rPr>
              <a:t>is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not</a:t>
            </a:r>
            <a:r>
              <a:rPr lang="ru-RU" dirty="0" smtClean="0">
                <a:solidFill>
                  <a:srgbClr val="C00000"/>
                </a:solidFill>
              </a:rPr>
              <a:t> (</a:t>
            </a:r>
            <a:r>
              <a:rPr lang="ru-RU" dirty="0" err="1" smtClean="0">
                <a:solidFill>
                  <a:srgbClr val="C00000"/>
                </a:solidFill>
              </a:rPr>
              <a:t>isn’t</a:t>
            </a:r>
            <a:r>
              <a:rPr lang="ru-RU" dirty="0" smtClean="0">
                <a:solidFill>
                  <a:srgbClr val="C00000"/>
                </a:solidFill>
              </a:rPr>
              <a:t>) </a:t>
            </a:r>
            <a:r>
              <a:rPr lang="ru-RU" dirty="0" err="1" smtClean="0"/>
              <a:t>working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Радио не работает.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9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Употребление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Present Continuous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Tense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1285860"/>
            <a:ext cx="4572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выражения длительного действия, совершающегося в момент разговора</a:t>
            </a:r>
          </a:p>
          <a:p>
            <a:pPr algn="ctr">
              <a:buNone/>
            </a:pPr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429000"/>
            <a:ext cx="4572032" cy="32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4357694"/>
            <a:ext cx="37862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a book.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 читает книгу.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Описание характерных свойств человека, часто с негативной окраской: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30003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выражения длительного действия, совершающегося в настоящий период времени: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4357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always shout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at me.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меня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орет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714356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00562" y="4643446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writ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 new play.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пишет новую пьесу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48"/>
            <a:ext cx="4071966" cy="3224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6786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Запланированное действие в будущем (есть уверенность в его совершении)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2071678"/>
            <a:ext cx="58579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leav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by the 5 o`clock train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Она уезжает пятичасовым поездом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429000"/>
            <a:ext cx="421484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778674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Запомните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endParaRPr lang="ru-RU" dirty="0" smtClean="0"/>
          </a:p>
          <a:p>
            <a:pPr algn="just"/>
            <a:r>
              <a:rPr lang="ru-RU" sz="2400" u="sng" dirty="0" smtClean="0"/>
              <a:t>Английские глаголы, связанные с восприятием </a:t>
            </a:r>
            <a:r>
              <a:rPr lang="ru-RU" sz="2400" dirty="0" smtClean="0"/>
              <a:t>(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notice, hear, see, feel </a:t>
            </a:r>
            <a:r>
              <a:rPr lang="en-US" sz="2400" dirty="0" smtClean="0"/>
              <a:t>...), </a:t>
            </a:r>
            <a:r>
              <a:rPr lang="ru-RU" sz="2400" dirty="0" smtClean="0"/>
              <a:t>эмоциями (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love, hate, like ...), </a:t>
            </a:r>
            <a:r>
              <a:rPr lang="ru-RU" sz="2400" dirty="0" smtClean="0"/>
              <a:t>процессами умственной деятельности (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think, believe, understand</a:t>
            </a:r>
            <a:r>
              <a:rPr lang="en-US" sz="2400" dirty="0" smtClean="0"/>
              <a:t> ...), </a:t>
            </a:r>
            <a:r>
              <a:rPr lang="ru-RU" sz="2400" dirty="0" smtClean="0"/>
              <a:t>владением (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have, possess </a:t>
            </a:r>
            <a:r>
              <a:rPr lang="en-US" sz="2400" dirty="0" smtClean="0"/>
              <a:t>...) </a:t>
            </a:r>
            <a:r>
              <a:rPr lang="ru-RU" sz="2400" u="sng" dirty="0" smtClean="0"/>
              <a:t>не используются </a:t>
            </a:r>
            <a:r>
              <a:rPr lang="ru-RU" sz="2400" dirty="0" smtClean="0"/>
              <a:t>во </a:t>
            </a:r>
            <a:r>
              <a:rPr lang="ru-RU" sz="2400" u="sng" dirty="0" smtClean="0"/>
              <a:t>временах группы </a:t>
            </a:r>
            <a:r>
              <a:rPr lang="en-US" sz="2400" u="sng" dirty="0" smtClean="0"/>
              <a:t>Continuous</a:t>
            </a:r>
            <a:r>
              <a:rPr lang="en-US" sz="2400" dirty="0" smtClean="0"/>
              <a:t>, </a:t>
            </a:r>
            <a:r>
              <a:rPr lang="ru-RU" sz="2400" dirty="0" smtClean="0"/>
              <a:t>потому что они сами по себе обозначают процесс. Вместо них используется время </a:t>
            </a:r>
            <a:r>
              <a:rPr lang="en-US" sz="2400" dirty="0" smtClean="0"/>
              <a:t>Present Simple:</a:t>
            </a:r>
            <a:endParaRPr lang="ru-RU" sz="2400" dirty="0" smtClean="0"/>
          </a:p>
          <a:p>
            <a:endParaRPr lang="en-US" dirty="0" smtClean="0"/>
          </a:p>
          <a:p>
            <a:r>
              <a:rPr lang="en-US" sz="2800" dirty="0" smtClean="0"/>
              <a:t>I </a:t>
            </a:r>
            <a:r>
              <a:rPr lang="en-US" sz="2800" dirty="0" smtClean="0">
                <a:solidFill>
                  <a:srgbClr val="C00000"/>
                </a:solidFill>
              </a:rPr>
              <a:t>hear</a:t>
            </a:r>
            <a:r>
              <a:rPr lang="en-US" sz="2800" dirty="0" smtClean="0"/>
              <a:t> you, don’t shout.</a:t>
            </a:r>
          </a:p>
          <a:p>
            <a:r>
              <a:rPr lang="ru-RU" sz="2800" dirty="0" smtClean="0"/>
              <a:t>Я слышу тебя, не кричи.</a:t>
            </a:r>
          </a:p>
          <a:p>
            <a:endParaRPr lang="ru-RU" sz="2800" dirty="0" smtClean="0"/>
          </a:p>
          <a:p>
            <a:r>
              <a:rPr lang="en-US" sz="2800" dirty="0" smtClean="0"/>
              <a:t>I </a:t>
            </a:r>
            <a:r>
              <a:rPr lang="en-US" sz="2800" dirty="0" smtClean="0">
                <a:solidFill>
                  <a:srgbClr val="C00000"/>
                </a:solidFill>
              </a:rPr>
              <a:t>love </a:t>
            </a:r>
            <a:r>
              <a:rPr lang="en-US" sz="2800" dirty="0" smtClean="0"/>
              <a:t>pancakes.</a:t>
            </a:r>
          </a:p>
          <a:p>
            <a:r>
              <a:rPr lang="ru-RU" sz="2800" dirty="0" smtClean="0"/>
              <a:t>Я люблю блинчики.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357694"/>
            <a:ext cx="3214690" cy="2262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276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The Present Continuous Tense (Настоящее длительное время)</vt:lpstr>
      <vt:lpstr> Время Present Continuous обычно указывает на процесс, длящийся непосредственно в момент речи.  </vt:lpstr>
      <vt:lpstr>Образование Present Continuous</vt:lpstr>
      <vt:lpstr>Вопросительные предложения</vt:lpstr>
      <vt:lpstr>Отрицательные предложения</vt:lpstr>
      <vt:lpstr>Слайд 6</vt:lpstr>
      <vt:lpstr>Слайд 7</vt:lpstr>
      <vt:lpstr>Слайд 8</vt:lpstr>
      <vt:lpstr>Слайд 9</vt:lpstr>
      <vt:lpstr>Materials: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Continuous Tense (Настоящее длительное время)</dc:title>
  <dc:creator>Admin</dc:creator>
  <cp:lastModifiedBy>Admin</cp:lastModifiedBy>
  <cp:revision>16</cp:revision>
  <dcterms:created xsi:type="dcterms:W3CDTF">2013-08-29T20:07:12Z</dcterms:created>
  <dcterms:modified xsi:type="dcterms:W3CDTF">2013-08-29T22:23:24Z</dcterms:modified>
</cp:coreProperties>
</file>