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0" r:id="rId3"/>
    <p:sldId id="261" r:id="rId4"/>
    <p:sldId id="262" r:id="rId5"/>
    <p:sldId id="263" r:id="rId6"/>
    <p:sldId id="264" r:id="rId7"/>
    <p:sldId id="257" r:id="rId8"/>
    <p:sldId id="258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3E5254"/>
    <a:srgbClr val="1F2829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A5275-DC50-4A54-934D-74C8ECE77B6E}" type="datetimeFigureOut">
              <a:rPr lang="ru-RU" smtClean="0"/>
              <a:pPr/>
              <a:t>17.09.2011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4DA21-D74D-4D16-91B6-2DF08A426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1441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4DA21-D74D-4D16-91B6-2DF08A4263C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F873E-A917-4EF6-94DB-E8C34BED414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BB722-DB58-4450-8DB9-9EAFE8C183B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21D76-709F-407D-83FD-C3774FEA504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9B2F8-94EF-4D39-9E30-6DA0C0AF4F6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7D16F-659C-477B-BC02-79070BF4B96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978AF-0637-44E2-A8AC-3D10440A32F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683C9-CFCF-4AEA-9CE6-B9781BC980A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F8A44D-11DD-468B-9C4A-7F46FCA5A4E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07063-D30A-4766-B192-EC82F83D80D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C3C9E-31EE-4200-A2DE-A54748B412A9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DC1EA-7E7D-47B1-9CC3-DBE8372FAF8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9BC6D30-E42D-449C-A5E9-A860FA1F2C7A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tea4er.ru/forum/82-------------lr/2616--3--15--21-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28596" y="2643183"/>
            <a:ext cx="8286808" cy="1643073"/>
          </a:xfrm>
        </p:spPr>
        <p:txBody>
          <a:bodyPr/>
          <a:lstStyle/>
          <a:p>
            <a:r>
              <a:rPr lang="ru-RU" sz="4800" b="1" dirty="0" smtClean="0">
                <a:solidFill>
                  <a:srgbClr val="006666"/>
                </a:solidFill>
                <a:latin typeface="Bookman Old Style" pitchFamily="18" charset="0"/>
              </a:rPr>
              <a:t>ЭССЕ: КЛЮЧ К УСПЕХУ</a:t>
            </a:r>
            <a:r>
              <a:rPr lang="en-US" sz="4800" b="1" dirty="0" smtClean="0">
                <a:solidFill>
                  <a:srgbClr val="006666"/>
                </a:solidFill>
                <a:latin typeface="Bookman Old Style" pitchFamily="18" charset="0"/>
              </a:rPr>
              <a:t/>
            </a:r>
            <a:br>
              <a:rPr lang="en-US" sz="4800" b="1" dirty="0" smtClean="0">
                <a:solidFill>
                  <a:srgbClr val="006666"/>
                </a:solidFill>
                <a:latin typeface="Bookman Old Style" pitchFamily="18" charset="0"/>
              </a:rPr>
            </a:br>
            <a:r>
              <a:rPr lang="ru-RU" sz="4000" b="1" dirty="0" smtClean="0">
                <a:solidFill>
                  <a:srgbClr val="006666"/>
                </a:solidFill>
                <a:latin typeface="Bookman Old Style" pitchFamily="18" charset="0"/>
              </a:rPr>
              <a:t>(</a:t>
            </a:r>
            <a:r>
              <a:rPr lang="en-US" sz="4000" b="1" dirty="0" smtClean="0">
                <a:solidFill>
                  <a:srgbClr val="006666"/>
                </a:solidFill>
                <a:latin typeface="Bookman Old Style" pitchFamily="18" charset="0"/>
              </a:rPr>
              <a:t>Opinion Essay)</a:t>
            </a:r>
            <a:endParaRPr lang="ru-RU" sz="40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42910" y="5357826"/>
            <a:ext cx="8215370" cy="1192199"/>
          </a:xfrm>
        </p:spPr>
        <p:txBody>
          <a:bodyPr/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Умрилова</a:t>
            </a:r>
            <a:r>
              <a:rPr lang="ru-RU" sz="2400" dirty="0" smtClean="0">
                <a:solidFill>
                  <a:schemeClr val="bg1"/>
                </a:solidFill>
              </a:rPr>
              <a:t> Ольга Леонидовна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КОГОКУ «Многопрофильный лицей г. Вятские Поляны»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3800" b="1" dirty="0" smtClean="0">
                <a:solidFill>
                  <a:srgbClr val="3E5254"/>
                </a:solidFill>
                <a:latin typeface="Bookman Old Style" pitchFamily="18" charset="0"/>
              </a:rPr>
              <a:t>Критерии оценивания эссе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500066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6666"/>
                </a:solidFill>
              </a:rPr>
              <a:t>2. Организация текста</a:t>
            </a:r>
            <a:endParaRPr lang="ru-RU" sz="2400" b="1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857364"/>
            <a:ext cx="8501122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Соответствует ли организация текста общепринятым правилам? ( Есть ли деление на абзацы и правильно ли оно осуществлено?)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Логично ли и правильно использованы средства логической связи?</a:t>
            </a:r>
          </a:p>
          <a:p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4500570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максимальное количество -3 балла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3800" b="1" dirty="0" smtClean="0">
                <a:solidFill>
                  <a:srgbClr val="3E5254"/>
                </a:solidFill>
                <a:latin typeface="Bookman Old Style" pitchFamily="18" charset="0"/>
              </a:rPr>
              <a:t>Критерии оценивания эссе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3"/>
            <a:ext cx="8329642" cy="571503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6666"/>
                </a:solidFill>
              </a:rPr>
              <a:t>3. Лексика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928802"/>
            <a:ext cx="8572560" cy="3500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Соответствует ли лексика поставленной коммуникативной задаче? 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Достаточен ли словарный запас, насколько он разнообразен, соответствует ли высокому уровню?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Соблюдает ли автор правила словообразования, слова сочетаемости (</a:t>
            </a:r>
            <a:r>
              <a:rPr lang="en-US" sz="2400" dirty="0" smtClean="0">
                <a:solidFill>
                  <a:srgbClr val="006666"/>
                </a:solidFill>
              </a:rPr>
              <a:t>collocations</a:t>
            </a:r>
            <a:r>
              <a:rPr lang="ru-RU" sz="2400" dirty="0" smtClean="0">
                <a:solidFill>
                  <a:srgbClr val="006666"/>
                </a:solidFill>
              </a:rPr>
              <a:t>)? 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Правильно ли употреблены слова в конкретном контексте и влияют ли ошибки (если они имеются) на понимание содержания?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5460326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максимальное количество -3 балла</a:t>
            </a:r>
            <a:endParaRPr lang="ru-RU" sz="24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sz="3800" b="1" dirty="0">
                <a:solidFill>
                  <a:srgbClr val="3E5254"/>
                </a:solidFill>
                <a:latin typeface="Bookman Old Style" pitchFamily="18" charset="0"/>
              </a:rPr>
              <a:t>Критерии оценивания эссе</a:t>
            </a:r>
            <a:endParaRPr lang="ru-RU" sz="3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50405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6666"/>
                </a:solidFill>
              </a:rPr>
              <a:t>4. Грамматика</a:t>
            </a:r>
            <a:endParaRPr lang="ru-RU" sz="2400" b="1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8112" y="2060848"/>
            <a:ext cx="8064896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Уместен </a:t>
            </a:r>
            <a:r>
              <a:rPr lang="ru-RU" sz="2400" dirty="0">
                <a:solidFill>
                  <a:srgbClr val="006666"/>
                </a:solidFill>
              </a:rPr>
              <a:t>ли выбор использования грамматических средств в соответствии с целью </a:t>
            </a:r>
            <a:r>
              <a:rPr lang="ru-RU" sz="2400" dirty="0" smtClean="0">
                <a:solidFill>
                  <a:srgbClr val="006666"/>
                </a:solidFill>
              </a:rPr>
              <a:t>высказы­вания?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Насколько </a:t>
            </a:r>
            <a:r>
              <a:rPr lang="ru-RU" sz="2400" dirty="0">
                <a:solidFill>
                  <a:srgbClr val="006666"/>
                </a:solidFill>
              </a:rPr>
              <a:t>разнообразны грамматические средства и соответствуют ли их сложность высокому </a:t>
            </a:r>
            <a:r>
              <a:rPr lang="ru-RU" sz="2400" dirty="0" smtClean="0">
                <a:solidFill>
                  <a:srgbClr val="006666"/>
                </a:solidFill>
              </a:rPr>
              <a:t>уровню?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Насколько </a:t>
            </a:r>
            <a:r>
              <a:rPr lang="ru-RU" sz="2400" dirty="0">
                <a:solidFill>
                  <a:srgbClr val="006666"/>
                </a:solidFill>
              </a:rPr>
              <a:t>правильно и точно использованы </a:t>
            </a:r>
            <a:r>
              <a:rPr lang="ru-RU" sz="2400" dirty="0" smtClean="0">
                <a:solidFill>
                  <a:srgbClr val="006666"/>
                </a:solidFill>
              </a:rPr>
              <a:t>  грамматические </a:t>
            </a:r>
            <a:r>
              <a:rPr lang="ru-RU" sz="2400" dirty="0">
                <a:solidFill>
                  <a:srgbClr val="006666"/>
                </a:solidFill>
              </a:rPr>
              <a:t>средства?</a:t>
            </a:r>
          </a:p>
          <a:p>
            <a:pPr algn="ctr"/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5301208"/>
            <a:ext cx="56166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максимальное количество -3 балла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800" b="1" dirty="0">
                <a:solidFill>
                  <a:srgbClr val="3E5254"/>
                </a:solidFill>
                <a:latin typeface="Bookman Old Style" pitchFamily="18" charset="0"/>
              </a:rPr>
              <a:t>Критерии оценивания эссе</a:t>
            </a:r>
            <a:endParaRPr lang="ru-RU" sz="3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0405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6666"/>
                </a:solidFill>
              </a:rPr>
              <a:t>4. Орфография и пунктуация</a:t>
            </a:r>
            <a:endParaRPr lang="ru-RU" sz="2400" b="1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1700" y="1922512"/>
            <a:ext cx="7992888" cy="2874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Есть </a:t>
            </a:r>
            <a:r>
              <a:rPr lang="ru-RU" sz="2400" dirty="0">
                <a:solidFill>
                  <a:srgbClr val="006666"/>
                </a:solidFill>
              </a:rPr>
              <a:t>ли </a:t>
            </a:r>
            <a:r>
              <a:rPr lang="ru-RU" sz="2400" dirty="0" smtClean="0">
                <a:solidFill>
                  <a:srgbClr val="006666"/>
                </a:solidFill>
              </a:rPr>
              <a:t> пунктуационные и орфографические ошибки </a:t>
            </a:r>
            <a:r>
              <a:rPr lang="ru-RU" sz="2400" dirty="0">
                <a:solidFill>
                  <a:srgbClr val="006666"/>
                </a:solidFill>
              </a:rPr>
              <a:t>в </a:t>
            </a:r>
            <a:r>
              <a:rPr lang="ru-RU" sz="2400" dirty="0" smtClean="0">
                <a:solidFill>
                  <a:srgbClr val="006666"/>
                </a:solidFill>
              </a:rPr>
              <a:t> эссе?</a:t>
            </a:r>
          </a:p>
          <a:p>
            <a:pPr algn="just"/>
            <a:r>
              <a:rPr lang="en-US" sz="2400" b="1" dirty="0" smtClean="0">
                <a:solidFill>
                  <a:srgbClr val="C00000"/>
                </a:solidFill>
              </a:rPr>
              <a:t>NB!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Обратите </a:t>
            </a:r>
            <a:r>
              <a:rPr lang="ru-RU" sz="2400" dirty="0">
                <a:solidFill>
                  <a:srgbClr val="006666"/>
                </a:solidFill>
              </a:rPr>
              <a:t>внимание на заглавную букву в начале предложения, в именах собственных, в словах </a:t>
            </a:r>
            <a:r>
              <a:rPr lang="en-US" sz="2400" dirty="0">
                <a:solidFill>
                  <a:srgbClr val="006666"/>
                </a:solidFill>
              </a:rPr>
              <a:t>English</a:t>
            </a:r>
            <a:r>
              <a:rPr lang="ru-RU" sz="2400" dirty="0">
                <a:solidFill>
                  <a:srgbClr val="006666"/>
                </a:solidFill>
              </a:rPr>
              <a:t>, </a:t>
            </a:r>
            <a:r>
              <a:rPr lang="en-US" sz="2400" dirty="0">
                <a:solidFill>
                  <a:srgbClr val="006666"/>
                </a:solidFill>
              </a:rPr>
              <a:t>Russian</a:t>
            </a:r>
            <a:r>
              <a:rPr lang="ru-RU" sz="2400" dirty="0">
                <a:solidFill>
                  <a:srgbClr val="006666"/>
                </a:solidFill>
              </a:rPr>
              <a:t>...., в географических </a:t>
            </a:r>
            <a:r>
              <a:rPr lang="ru-RU" sz="2400" dirty="0" smtClean="0">
                <a:solidFill>
                  <a:srgbClr val="006666"/>
                </a:solidFill>
              </a:rPr>
              <a:t>названи­ях, на </a:t>
            </a:r>
            <a:r>
              <a:rPr lang="ru-RU" sz="2400" dirty="0">
                <a:solidFill>
                  <a:srgbClr val="006666"/>
                </a:solidFill>
              </a:rPr>
              <a:t>запятые после </a:t>
            </a:r>
            <a:r>
              <a:rPr lang="en-US" sz="2400" dirty="0">
                <a:solidFill>
                  <a:srgbClr val="006666"/>
                </a:solidFill>
              </a:rPr>
              <a:t>if</a:t>
            </a:r>
            <a:r>
              <a:rPr lang="ru-RU" sz="2400" dirty="0">
                <a:solidFill>
                  <a:srgbClr val="006666"/>
                </a:solidFill>
              </a:rPr>
              <a:t>-</a:t>
            </a:r>
            <a:r>
              <a:rPr lang="en-US" sz="2400" dirty="0">
                <a:solidFill>
                  <a:srgbClr val="006666"/>
                </a:solidFill>
              </a:rPr>
              <a:t>sentences</a:t>
            </a:r>
            <a:r>
              <a:rPr lang="ru-RU" sz="2400" dirty="0">
                <a:solidFill>
                  <a:srgbClr val="006666"/>
                </a:solidFill>
              </a:rPr>
              <a:t> и после слов-связок. </a:t>
            </a:r>
          </a:p>
          <a:p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4941168"/>
            <a:ext cx="64807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максимальное количество -3 </a:t>
            </a:r>
            <a:r>
              <a:rPr lang="ru-RU" sz="2400" dirty="0" smtClean="0">
                <a:solidFill>
                  <a:srgbClr val="C00000"/>
                </a:solidFill>
                <a:ea typeface="Times New Roman" pitchFamily="18" charset="0"/>
                <a:cs typeface="Times New Roman" pitchFamily="18" charset="0"/>
              </a:rPr>
              <a:t>балла</a:t>
            </a:r>
          </a:p>
          <a:p>
            <a:pPr lvl="0" algn="ctr"/>
            <a:endParaRPr lang="ru-RU" sz="2400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lvl="0" algn="ctr"/>
            <a:r>
              <a:rPr lang="ru-RU" sz="2400" dirty="0" smtClean="0">
                <a:solidFill>
                  <a:srgbClr val="C00000"/>
                </a:solidFill>
                <a:cs typeface="Times New Roman" pitchFamily="18" charset="0"/>
              </a:rPr>
              <a:t>Итого максимально – </a:t>
            </a:r>
            <a:r>
              <a:rPr lang="ru-RU" sz="2400" b="1" dirty="0" smtClean="0">
                <a:solidFill>
                  <a:srgbClr val="C00000"/>
                </a:solidFill>
                <a:cs typeface="Times New Roman" pitchFamily="18" charset="0"/>
              </a:rPr>
              <a:t>14 баллов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4546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</a:rPr>
              <a:t>Используемые источники</a:t>
            </a:r>
            <a:endParaRPr lang="ru-RU" sz="3800" b="1" dirty="0">
              <a:solidFill>
                <a:srgbClr val="006666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85860"/>
            <a:ext cx="86439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Английский язык: Экспресс-репетитор для подготовки к ЕГЭ: «Письмо»/ </a:t>
            </a:r>
            <a:r>
              <a:rPr lang="ru-RU" dirty="0" err="1" smtClean="0"/>
              <a:t>Е.С.Музланова</a:t>
            </a:r>
            <a:r>
              <a:rPr lang="ru-RU" dirty="0" smtClean="0"/>
              <a:t> . – </a:t>
            </a:r>
            <a:r>
              <a:rPr lang="ru-RU" dirty="0" err="1" smtClean="0"/>
              <a:t>М.:АСТ:Астрель</a:t>
            </a:r>
            <a:r>
              <a:rPr lang="ru-RU" dirty="0" smtClean="0"/>
              <a:t>, 2010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2"/>
              </a:rPr>
              <a:t>http://tea4er.ru/forum/82-------------lr/2616--3--15--</a:t>
            </a:r>
            <a:r>
              <a:rPr lang="en-US" dirty="0" smtClean="0">
                <a:hlinkClick r:id="rId2"/>
              </a:rPr>
              <a:t>21-</a:t>
            </a:r>
            <a:r>
              <a:rPr lang="ru-RU" dirty="0" smtClean="0"/>
              <a:t>  Киреева Т.В. </a:t>
            </a:r>
            <a:r>
              <a:rPr lang="ru-RU" dirty="0" smtClean="0">
                <a:latin typeface="Comic Sans MS" pitchFamily="66" charset="0"/>
              </a:rPr>
              <a:t>Стратегия </a:t>
            </a:r>
            <a:r>
              <a:rPr lang="ru-RU" dirty="0" smtClean="0">
                <a:latin typeface="Comic Sans MS" pitchFamily="66" charset="0"/>
              </a:rPr>
              <a:t>и тактика подготовки учащихся к успешной сдаче экзамена по английскому языку, «Письмо»</a:t>
            </a:r>
            <a:r>
              <a:rPr lang="en-US" dirty="0" smtClean="0">
                <a:latin typeface="Comic Sans MS" pitchFamily="66" charset="0"/>
              </a:rPr>
              <a:t> </a:t>
            </a:r>
            <a:r>
              <a:rPr lang="ru-RU" dirty="0" smtClean="0">
                <a:latin typeface="Comic Sans MS" pitchFamily="66" charset="0"/>
              </a:rPr>
              <a:t>Модуль 3.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571744"/>
            <a:ext cx="32004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87423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4638"/>
            <a:ext cx="8572560" cy="633412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Структура эссе (</a:t>
            </a:r>
            <a:r>
              <a:rPr lang="en-US" sz="3800" b="1" dirty="0" smtClean="0">
                <a:solidFill>
                  <a:srgbClr val="006666"/>
                </a:solidFill>
                <a:latin typeface="Bookman Old Style" pitchFamily="18" charset="0"/>
              </a:rPr>
              <a:t>Opinion Essay)</a:t>
            </a:r>
            <a:endParaRPr lang="ru-RU" sz="38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214422"/>
            <a:ext cx="8229600" cy="4929188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solidFill>
                  <a:srgbClr val="006666"/>
                </a:solidFill>
              </a:rPr>
              <a:t>               </a:t>
            </a: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57158" y="1214422"/>
            <a:ext cx="1143008" cy="857256"/>
          </a:xfrm>
          <a:prstGeom prst="chevron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1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142984"/>
            <a:ext cx="7143800" cy="1214446"/>
          </a:xfrm>
          <a:prstGeom prst="rect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 smtClean="0">
              <a:solidFill>
                <a:srgbClr val="006666"/>
              </a:solidFill>
            </a:endParaRPr>
          </a:p>
          <a:p>
            <a:r>
              <a:rPr lang="ru-RU" sz="3200" b="1" dirty="0" smtClean="0">
                <a:solidFill>
                  <a:srgbClr val="006666"/>
                </a:solidFill>
              </a:rPr>
              <a:t>Вступление (</a:t>
            </a:r>
            <a:r>
              <a:rPr lang="en-US" sz="3200" b="1" dirty="0" smtClean="0">
                <a:solidFill>
                  <a:srgbClr val="006666"/>
                </a:solidFill>
              </a:rPr>
              <a:t>Introduction) - </a:t>
            </a:r>
            <a:r>
              <a:rPr lang="ru-RU" sz="3200" b="1" dirty="0" smtClean="0">
                <a:solidFill>
                  <a:srgbClr val="006666"/>
                </a:solidFill>
              </a:rPr>
              <a:t>§1</a:t>
            </a:r>
          </a:p>
          <a:p>
            <a:pPr algn="ctr"/>
            <a:r>
              <a:rPr lang="en-US" sz="3200" b="1" dirty="0" smtClean="0">
                <a:solidFill>
                  <a:srgbClr val="006666"/>
                </a:solidFill>
              </a:rPr>
              <a:t> </a:t>
            </a:r>
            <a:endParaRPr lang="ru-RU" sz="3200" b="1" dirty="0">
              <a:solidFill>
                <a:srgbClr val="006666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357158" y="2857496"/>
            <a:ext cx="1143008" cy="1000132"/>
          </a:xfrm>
          <a:prstGeom prst="chevron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2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2714620"/>
            <a:ext cx="7143800" cy="1357322"/>
          </a:xfrm>
          <a:prstGeom prst="rect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b="1" dirty="0" smtClean="0">
              <a:solidFill>
                <a:srgbClr val="006666"/>
              </a:solidFill>
            </a:endParaRPr>
          </a:p>
          <a:p>
            <a:r>
              <a:rPr lang="ru-RU" sz="3200" b="1" dirty="0" smtClean="0">
                <a:solidFill>
                  <a:srgbClr val="006666"/>
                </a:solidFill>
              </a:rPr>
              <a:t>Основная часть (</a:t>
            </a:r>
            <a:r>
              <a:rPr lang="en-US" sz="3200" b="1" dirty="0" smtClean="0">
                <a:solidFill>
                  <a:srgbClr val="006666"/>
                </a:solidFill>
              </a:rPr>
              <a:t>Main Body) - </a:t>
            </a:r>
            <a:r>
              <a:rPr lang="ru-RU" sz="3200" b="1" dirty="0" smtClean="0">
                <a:solidFill>
                  <a:srgbClr val="006666"/>
                </a:solidFill>
              </a:rPr>
              <a:t>§2</a:t>
            </a:r>
            <a:r>
              <a:rPr lang="en-US" sz="3200" b="1" dirty="0" smtClean="0">
                <a:solidFill>
                  <a:srgbClr val="006666"/>
                </a:solidFill>
              </a:rPr>
              <a:t>,</a:t>
            </a:r>
            <a:r>
              <a:rPr lang="ru-RU" sz="3200" b="1" dirty="0" smtClean="0">
                <a:solidFill>
                  <a:srgbClr val="006666"/>
                </a:solidFill>
              </a:rPr>
              <a:t>3</a:t>
            </a:r>
          </a:p>
          <a:p>
            <a:endParaRPr lang="ru-RU" sz="3200" b="1" dirty="0">
              <a:solidFill>
                <a:srgbClr val="006666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285720" y="4714884"/>
            <a:ext cx="1214446" cy="1000132"/>
          </a:xfrm>
          <a:prstGeom prst="chevron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3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4643446"/>
            <a:ext cx="7215238" cy="1285884"/>
          </a:xfrm>
          <a:prstGeom prst="rect">
            <a:avLst/>
          </a:prstGeom>
          <a:ln w="38100">
            <a:solidFill>
              <a:srgbClr val="3E52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 smtClean="0">
              <a:solidFill>
                <a:srgbClr val="006666"/>
              </a:solidFill>
            </a:endParaRPr>
          </a:p>
          <a:p>
            <a:r>
              <a:rPr lang="ru-RU" sz="3200" b="1" dirty="0" smtClean="0">
                <a:solidFill>
                  <a:srgbClr val="006666"/>
                </a:solidFill>
              </a:rPr>
              <a:t>Заключение (</a:t>
            </a:r>
            <a:r>
              <a:rPr lang="en-US" sz="3200" b="1" dirty="0" smtClean="0">
                <a:solidFill>
                  <a:srgbClr val="006666"/>
                </a:solidFill>
              </a:rPr>
              <a:t>Conclusion) - </a:t>
            </a:r>
            <a:r>
              <a:rPr lang="ru-RU" sz="3200" b="1" dirty="0" smtClean="0">
                <a:solidFill>
                  <a:srgbClr val="006666"/>
                </a:solidFill>
              </a:rPr>
              <a:t>§</a:t>
            </a:r>
            <a:r>
              <a:rPr lang="en-US" sz="3200" b="1" dirty="0" smtClean="0">
                <a:solidFill>
                  <a:srgbClr val="006666"/>
                </a:solidFill>
              </a:rPr>
              <a:t>4</a:t>
            </a:r>
            <a:endParaRPr lang="ru-RU" sz="3200" b="1" dirty="0" smtClean="0">
              <a:solidFill>
                <a:srgbClr val="006666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006666"/>
                </a:solidFill>
              </a:rPr>
              <a:t> </a:t>
            </a:r>
            <a:endParaRPr lang="ru-RU" sz="3200" b="1"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74638"/>
            <a:ext cx="7067550" cy="633412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Вступление (</a:t>
            </a:r>
            <a:r>
              <a:rPr lang="en-US" sz="3800" b="1" dirty="0" smtClean="0">
                <a:solidFill>
                  <a:srgbClr val="006666"/>
                </a:solidFill>
                <a:latin typeface="Bookman Old Style" pitchFamily="18" charset="0"/>
              </a:rPr>
              <a:t>Introduction)</a:t>
            </a:r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 </a:t>
            </a:r>
            <a:endParaRPr lang="ru-RU" sz="38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196975"/>
            <a:ext cx="8401080" cy="492918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§1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006666"/>
                </a:solidFill>
              </a:rPr>
              <a:t>Поставить проблему</a:t>
            </a:r>
            <a:r>
              <a:rPr lang="en-US" sz="2400" dirty="0" smtClean="0">
                <a:solidFill>
                  <a:srgbClr val="006666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и выразить свою точку зрения</a:t>
            </a: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14554"/>
            <a:ext cx="8572560" cy="3929090"/>
          </a:xfrm>
          <a:prstGeom prst="rect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Nowadays, we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are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often told...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There is no doubt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that...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In my opinion....          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 believe………. 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It seems to me……   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The way I see it……..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 support this view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for a variety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of reasons</a:t>
            </a:r>
            <a:r>
              <a:rPr lang="ru-RU" sz="2400" i="1" dirty="0" smtClean="0">
                <a:solidFill>
                  <a:srgbClr val="006666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There are various facts that support this opinion.</a:t>
            </a:r>
            <a:endParaRPr lang="ru-RU" sz="2400" i="1" dirty="0" smtClean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7686700" cy="633412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Основная часть </a:t>
            </a:r>
            <a:endParaRPr lang="ru-RU" sz="38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196975"/>
            <a:ext cx="8786874" cy="492918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§2 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</a:t>
            </a:r>
            <a:r>
              <a:rPr lang="ru-RU" sz="2400" dirty="0" smtClean="0">
                <a:solidFill>
                  <a:srgbClr val="006666"/>
                </a:solidFill>
              </a:rPr>
              <a:t>3 суждения с аргументами и примером, подтверждающие своё мнение</a:t>
            </a:r>
          </a:p>
          <a:p>
            <a:pPr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643182"/>
            <a:ext cx="8572560" cy="37862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Here are some arguments which support my point of view.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My opinion finds a wide support.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In the first place… 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First of all</a:t>
            </a:r>
            <a:r>
              <a:rPr lang="ru-RU" sz="2400" i="1" dirty="0" smtClean="0">
                <a:solidFill>
                  <a:srgbClr val="006666"/>
                </a:solidFill>
              </a:rPr>
              <a:t>…./</a:t>
            </a:r>
            <a:r>
              <a:rPr lang="en-US" sz="2400" i="1" dirty="0" smtClean="0">
                <a:solidFill>
                  <a:srgbClr val="006666"/>
                </a:solidFill>
              </a:rPr>
              <a:t> To start with…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To begin with…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Secondly…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Thirdly…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Finally…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Last but not least…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What is more…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Furthermore </a:t>
            </a:r>
            <a:r>
              <a:rPr lang="ru-RU" sz="2400" i="1" dirty="0" smtClean="0">
                <a:solidFill>
                  <a:srgbClr val="006666"/>
                </a:solidFill>
              </a:rPr>
              <a:t>…./</a:t>
            </a:r>
            <a:r>
              <a:rPr lang="en-US" sz="2400" i="1" dirty="0" smtClean="0">
                <a:solidFill>
                  <a:srgbClr val="006666"/>
                </a:solidFill>
              </a:rPr>
              <a:t>Moreover…        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In addition to this….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Besides…</a:t>
            </a:r>
            <a:r>
              <a:rPr lang="ru-RU" sz="2400" i="1" dirty="0" smtClean="0">
                <a:solidFill>
                  <a:srgbClr val="006666"/>
                </a:solidFill>
              </a:rPr>
              <a:t>/</a:t>
            </a:r>
            <a:r>
              <a:rPr lang="en-US" sz="2400" i="1" dirty="0" smtClean="0">
                <a:solidFill>
                  <a:srgbClr val="006666"/>
                </a:solidFill>
              </a:rPr>
              <a:t>Apart from this……….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ru-RU" dirty="0" smtClean="0">
              <a:solidFill>
                <a:srgbClr val="006666"/>
              </a:solidFill>
            </a:endParaRPr>
          </a:p>
          <a:p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74638"/>
            <a:ext cx="7400948" cy="633412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Основная часть </a:t>
            </a:r>
            <a:endParaRPr lang="ru-RU" sz="3800" b="1" dirty="0">
              <a:solidFill>
                <a:srgbClr val="006666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196975"/>
            <a:ext cx="8858312" cy="492918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§3</a:t>
            </a:r>
          </a:p>
          <a:p>
            <a:pPr>
              <a:buNone/>
            </a:pPr>
            <a:r>
              <a:rPr lang="ru-RU" sz="2400" dirty="0" smtClean="0">
                <a:solidFill>
                  <a:srgbClr val="006666"/>
                </a:solidFill>
              </a:rPr>
              <a:t>    1 суждение с аргументом и примером по противоположному мнению</a:t>
            </a:r>
          </a:p>
          <a:p>
            <a:pPr>
              <a:buNone/>
            </a:pPr>
            <a:r>
              <a:rPr lang="ru-RU" sz="2400" dirty="0" smtClean="0">
                <a:solidFill>
                  <a:srgbClr val="006666"/>
                </a:solidFill>
              </a:rPr>
              <a:t>  </a:t>
            </a: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714620"/>
            <a:ext cx="8572560" cy="3429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However, some people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are absolutely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against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it,</a:t>
            </a:r>
            <a:r>
              <a:rPr lang="ru-RU" sz="2400" i="1" dirty="0" smtClean="0">
                <a:solidFill>
                  <a:srgbClr val="3E5254"/>
                </a:solidFill>
              </a:rPr>
              <a:t>          </a:t>
            </a:r>
            <a:r>
              <a:rPr lang="en-US" sz="2400" i="1" dirty="0" err="1" smtClean="0">
                <a:solidFill>
                  <a:srgbClr val="3E5254"/>
                </a:solidFill>
              </a:rPr>
              <a:t>because+ARGUMENT</a:t>
            </a:r>
            <a:endParaRPr lang="ru-RU" sz="2400" i="1" dirty="0" smtClean="0">
              <a:solidFill>
                <a:srgbClr val="3E5254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Opponents of this view say ………</a:t>
            </a:r>
            <a:endParaRPr lang="ru-RU" sz="2400" i="1" dirty="0" smtClean="0">
              <a:solidFill>
                <a:srgbClr val="3E5254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There are people who oppose………</a:t>
            </a:r>
            <a:endParaRPr lang="ru-RU" sz="2400" i="1" dirty="0" smtClean="0">
              <a:solidFill>
                <a:srgbClr val="3E5254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However, I can't agree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with this opinion,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because…</a:t>
            </a:r>
            <a:r>
              <a:rPr lang="ru-RU" sz="2400" i="1" dirty="0" smtClean="0">
                <a:solidFill>
                  <a:srgbClr val="3E5254"/>
                </a:solidFill>
              </a:rPr>
              <a:t> </a:t>
            </a:r>
            <a:r>
              <a:rPr lang="en-US" sz="2400" i="1" dirty="0" smtClean="0">
                <a:solidFill>
                  <a:srgbClr val="3E5254"/>
                </a:solidFill>
              </a:rPr>
              <a:t>+ARGUMENT</a:t>
            </a:r>
            <a:endParaRPr lang="ru-RU" sz="2400" i="1" dirty="0" smtClean="0">
              <a:solidFill>
                <a:srgbClr val="3E5254"/>
              </a:solidFill>
            </a:endParaRPr>
          </a:p>
          <a:p>
            <a:r>
              <a:rPr lang="en-US" sz="2400" i="1" dirty="0" smtClean="0">
                <a:solidFill>
                  <a:srgbClr val="3E5254"/>
                </a:solidFill>
              </a:rPr>
              <a:t> </a:t>
            </a:r>
            <a:endParaRPr lang="ru-RU" sz="2400" i="1" dirty="0">
              <a:solidFill>
                <a:srgbClr val="3E525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274638"/>
            <a:ext cx="7543824" cy="633412"/>
          </a:xfrm>
        </p:spPr>
        <p:txBody>
          <a:bodyPr/>
          <a:lstStyle/>
          <a:p>
            <a:r>
              <a:rPr lang="ru-RU" sz="3800" b="1" dirty="0" smtClean="0">
                <a:solidFill>
                  <a:srgbClr val="006666"/>
                </a:solidFill>
                <a:latin typeface="Bookman Old Style" pitchFamily="18" charset="0"/>
              </a:rPr>
              <a:t>Заключение </a:t>
            </a:r>
            <a:endParaRPr lang="ru-RU" sz="3800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196975"/>
            <a:ext cx="8572560" cy="492918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C00000"/>
                </a:solidFill>
              </a:rPr>
              <a:t>§</a:t>
            </a:r>
            <a:r>
              <a:rPr lang="en-US" b="1" dirty="0" smtClean="0">
                <a:solidFill>
                  <a:srgbClr val="C00000"/>
                </a:solidFill>
              </a:rPr>
              <a:t>4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>
                <a:solidFill>
                  <a:srgbClr val="006666"/>
                </a:solidFill>
              </a:rPr>
              <a:t>Подтвердить свое мнение с аргументами, но другими словами, чем во вступлении</a:t>
            </a: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000372"/>
            <a:ext cx="8429684" cy="2500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ru-RU" sz="2400" i="1" dirty="0" smtClean="0">
                <a:solidFill>
                  <a:srgbClr val="006666"/>
                </a:solidFill>
              </a:rPr>
              <a:t>То</a:t>
            </a:r>
            <a:r>
              <a:rPr lang="en-US" sz="2400" i="1" dirty="0" smtClean="0">
                <a:solidFill>
                  <a:srgbClr val="006666"/>
                </a:solidFill>
              </a:rPr>
              <a:t> sum it up,</a:t>
            </a:r>
            <a:r>
              <a:rPr lang="ru-RU" sz="2400" i="1" dirty="0" smtClean="0">
                <a:solidFill>
                  <a:srgbClr val="006666"/>
                </a:solidFill>
              </a:rPr>
              <a:t> </a:t>
            </a:r>
            <a:r>
              <a:rPr lang="en-US" sz="2400" dirty="0" smtClean="0">
                <a:solidFill>
                  <a:srgbClr val="006666"/>
                </a:solidFill>
              </a:rPr>
              <a:t>I still believe that …, because …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In conclusion……….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400" i="1" dirty="0" smtClean="0">
                <a:solidFill>
                  <a:srgbClr val="C00000"/>
                </a:solidFill>
              </a:rPr>
              <a:t> </a:t>
            </a:r>
            <a:r>
              <a:rPr lang="en-US" sz="2400" i="1" dirty="0" smtClean="0">
                <a:solidFill>
                  <a:srgbClr val="006666"/>
                </a:solidFill>
              </a:rPr>
              <a:t>All in all, I still feel that the benefits of....outweigh the disadvantages.</a:t>
            </a:r>
            <a:endParaRPr lang="ru-RU" sz="2400" i="1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endParaRPr lang="ru-RU" sz="2400" i="1" dirty="0">
              <a:solidFill>
                <a:srgbClr val="3E525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274638"/>
            <a:ext cx="7472386" cy="633412"/>
          </a:xfrm>
        </p:spPr>
        <p:txBody>
          <a:bodyPr/>
          <a:lstStyle/>
          <a:p>
            <a:r>
              <a:rPr lang="ru-RU" b="1" dirty="0" smtClean="0">
                <a:solidFill>
                  <a:srgbClr val="006666"/>
                </a:solidFill>
                <a:latin typeface="Bookman Old Style" pitchFamily="18" charset="0"/>
              </a:rPr>
              <a:t>Объем сочинения  </a:t>
            </a:r>
            <a:endParaRPr lang="ru-RU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123189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6666"/>
                </a:solidFill>
              </a:rPr>
              <a:t>Требуемый объем – </a:t>
            </a:r>
            <a:r>
              <a:rPr lang="ru-RU" b="1" dirty="0" smtClean="0">
                <a:solidFill>
                  <a:srgbClr val="C00000"/>
                </a:solidFill>
              </a:rPr>
              <a:t>200-250</a:t>
            </a:r>
            <a:r>
              <a:rPr lang="ru-RU" dirty="0" smtClean="0">
                <a:solidFill>
                  <a:srgbClr val="006666"/>
                </a:solidFill>
              </a:rPr>
              <a:t> слов</a:t>
            </a:r>
          </a:p>
          <a:p>
            <a:pPr algn="ctr">
              <a:buNone/>
            </a:pPr>
            <a:r>
              <a:rPr lang="ru-RU" dirty="0" smtClean="0">
                <a:solidFill>
                  <a:srgbClr val="006666"/>
                </a:solidFill>
              </a:rPr>
              <a:t>Время выполнения – </a:t>
            </a:r>
            <a:r>
              <a:rPr lang="ru-RU" b="1" dirty="0" smtClean="0">
                <a:solidFill>
                  <a:srgbClr val="C00000"/>
                </a:solidFill>
              </a:rPr>
              <a:t>40</a:t>
            </a:r>
            <a:r>
              <a:rPr lang="ru-RU" dirty="0" smtClean="0">
                <a:solidFill>
                  <a:srgbClr val="006666"/>
                </a:solidFill>
              </a:rPr>
              <a:t> минут</a:t>
            </a: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006666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rgbClr val="006666"/>
              </a:solidFill>
            </a:endParaRPr>
          </a:p>
          <a:p>
            <a:pPr>
              <a:buNone/>
            </a:pPr>
            <a:endParaRPr lang="ru-RU" sz="2400" dirty="0">
              <a:solidFill>
                <a:srgbClr val="00666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2643182"/>
            <a:ext cx="7572428" cy="2714644"/>
          </a:xfrm>
          <a:prstGeom prst="rect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smtClean="0">
                <a:solidFill>
                  <a:srgbClr val="C00000"/>
                </a:solidFill>
              </a:rPr>
              <a:t>NB!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Если в вашем эссе менее 180 слов, то ваше эссе проверке не подлежит и оценивается в 0 баллов. При превышении объема более чем на 10%, т.е. если в вашем эссе более 275 слов, то проверке подлежит только та часть работы, которая соответствует требуемому объему.  </a:t>
            </a:r>
            <a:endParaRPr lang="ru-RU" sz="2400"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74638"/>
            <a:ext cx="7400948" cy="633412"/>
          </a:xfrm>
        </p:spPr>
        <p:txBody>
          <a:bodyPr/>
          <a:lstStyle/>
          <a:p>
            <a:r>
              <a:rPr lang="ru-RU" b="1" dirty="0" smtClean="0">
                <a:solidFill>
                  <a:srgbClr val="006666"/>
                </a:solidFill>
                <a:latin typeface="Bookman Old Style" pitchFamily="18" charset="0"/>
              </a:rPr>
              <a:t>Стиль написания </a:t>
            </a:r>
            <a:endParaRPr lang="ru-RU" b="1" dirty="0">
              <a:solidFill>
                <a:srgbClr val="006666"/>
              </a:solidFill>
              <a:latin typeface="Bookman Old Style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66038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6666"/>
                </a:solidFill>
              </a:rPr>
              <a:t>Используйте формальный стиль письма</a:t>
            </a:r>
            <a:endParaRPr lang="en-US" dirty="0" smtClean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 smtClean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 smtClean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 smtClean="0">
              <a:solidFill>
                <a:srgbClr val="006666"/>
              </a:solidFill>
            </a:endParaRPr>
          </a:p>
          <a:p>
            <a:pPr algn="ctr">
              <a:buNone/>
            </a:pPr>
            <a:endParaRPr lang="en-US" dirty="0">
              <a:solidFill>
                <a:srgbClr val="006666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666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214554"/>
            <a:ext cx="8572560" cy="3286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Не используйте сокращенные формы типа </a:t>
            </a:r>
            <a:r>
              <a:rPr lang="en-US" sz="2400" dirty="0" smtClean="0">
                <a:solidFill>
                  <a:srgbClr val="C00000"/>
                </a:solidFill>
              </a:rPr>
              <a:t>don’t, can’t;</a:t>
            </a:r>
            <a:endParaRPr lang="en-US" sz="2400" dirty="0" smtClean="0">
              <a:solidFill>
                <a:srgbClr val="006666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Не начинайте предложения с </a:t>
            </a:r>
            <a:r>
              <a:rPr lang="en-US" sz="2400" dirty="0" smtClean="0">
                <a:solidFill>
                  <a:srgbClr val="C00000"/>
                </a:solidFill>
              </a:rPr>
              <a:t>and, but, also, so;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006666"/>
                </a:solidFill>
              </a:rPr>
              <a:t>Не употребляйте вводные слова, характерные для неформального стиля (</a:t>
            </a:r>
            <a:r>
              <a:rPr lang="en-US" sz="2400" dirty="0" smtClean="0">
                <a:solidFill>
                  <a:srgbClr val="C00000"/>
                </a:solidFill>
              </a:rPr>
              <a:t>well, you know </a:t>
            </a:r>
            <a:r>
              <a:rPr lang="ru-RU" sz="2400" dirty="0" smtClean="0">
                <a:solidFill>
                  <a:srgbClr val="006666"/>
                </a:solidFill>
              </a:rPr>
              <a:t>и т.д.);</a:t>
            </a:r>
          </a:p>
          <a:p>
            <a:pPr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 </a:t>
            </a:r>
            <a:r>
              <a:rPr lang="ru-RU" sz="2400" dirty="0" smtClean="0">
                <a:solidFill>
                  <a:srgbClr val="006666"/>
                </a:solidFill>
              </a:rPr>
              <a:t>Избегайте слишком простых предложений, объединяйте их в сложные, используя логические средства связи. </a:t>
            </a:r>
            <a:endParaRPr lang="en-US" sz="2400" dirty="0" smtClean="0">
              <a:solidFill>
                <a:srgbClr val="0066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274638"/>
            <a:ext cx="7543824" cy="633412"/>
          </a:xfrm>
        </p:spPr>
        <p:txBody>
          <a:bodyPr/>
          <a:lstStyle/>
          <a:p>
            <a:pPr lvl="0"/>
            <a:r>
              <a:rPr lang="ru-RU" sz="3200" b="1" dirty="0" smtClean="0">
                <a:solidFill>
                  <a:srgbClr val="3E5254"/>
                </a:solidFill>
                <a:latin typeface="Bookman Old Style" pitchFamily="18" charset="0"/>
              </a:rPr>
              <a:t/>
            </a:r>
            <a:br>
              <a:rPr lang="ru-RU" sz="3200" b="1" dirty="0" smtClean="0">
                <a:solidFill>
                  <a:srgbClr val="3E5254"/>
                </a:solidFill>
                <a:latin typeface="Bookman Old Style" pitchFamily="18" charset="0"/>
              </a:rPr>
            </a:br>
            <a:r>
              <a:rPr lang="ru-RU" sz="3800" b="1" dirty="0" smtClean="0">
                <a:solidFill>
                  <a:srgbClr val="3E5254"/>
                </a:solidFill>
                <a:latin typeface="Bookman Old Style" pitchFamily="18" charset="0"/>
              </a:rPr>
              <a:t>Критерии оценивания эссе</a:t>
            </a:r>
            <a:r>
              <a:rPr lang="ru-RU" sz="3800" dirty="0" smtClean="0">
                <a:solidFill>
                  <a:srgbClr val="3E5254"/>
                </a:solidFill>
                <a:latin typeface="Bookman Old Style" pitchFamily="18" charset="0"/>
              </a:rPr>
              <a:t/>
            </a:r>
            <a:br>
              <a:rPr lang="ru-RU" sz="3800" dirty="0" smtClean="0">
                <a:solidFill>
                  <a:srgbClr val="3E5254"/>
                </a:solidFill>
                <a:latin typeface="Bookman Old Style" pitchFamily="18" charset="0"/>
              </a:rPr>
            </a:br>
            <a:endParaRPr lang="ru-RU" sz="3800" b="1" dirty="0">
              <a:solidFill>
                <a:srgbClr val="3E5254"/>
              </a:solidFill>
              <a:latin typeface="Bookman Old Style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46075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6666"/>
                </a:solidFill>
              </a:rPr>
              <a:t>1. Содержание (решение коммуникативной задачи)</a:t>
            </a:r>
            <a:endParaRPr lang="ru-RU" sz="2400" b="1" dirty="0">
              <a:solidFill>
                <a:srgbClr val="00666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857364"/>
            <a:ext cx="8501122" cy="40719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3E5254"/>
                </a:solidFill>
              </a:rPr>
              <a:t>Соответствует ли содержание данного сочинения предложенной коммуникативной задаче?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3E5254"/>
                </a:solidFill>
              </a:rPr>
              <a:t>Есть ли вступление с постановкой проблемы?  (проблема должна быть перефразирована).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3E5254"/>
                </a:solidFill>
              </a:rPr>
              <a:t>Высказано ли мнение автора по проблеме и аргументировано ли оно? 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3E5254"/>
                </a:solidFill>
              </a:rPr>
              <a:t>Представлены ли в сочинении другие точки зрения и объяснение, почему автор с ними не согласен?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3E5254"/>
                </a:solidFill>
              </a:rPr>
              <a:t>Есть ли заключение с выводом?</a:t>
            </a:r>
            <a:endParaRPr lang="ru-RU" sz="2400" dirty="0">
              <a:solidFill>
                <a:srgbClr val="3E5254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6072206"/>
            <a:ext cx="8858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максимальное количество -3 балла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чебная">
  <a:themeElements>
    <a:clrScheme name="Учебная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Учебна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чебная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ая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ая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ая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ая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ая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ая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Учебная</Template>
  <TotalTime>553</TotalTime>
  <Words>803</Words>
  <Application>Microsoft Office PowerPoint</Application>
  <PresentationFormat>Экран (4:3)</PresentationFormat>
  <Paragraphs>108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Учебная</vt:lpstr>
      <vt:lpstr>ЭССЕ: КЛЮЧ К УСПЕХУ (Opinion Essay)</vt:lpstr>
      <vt:lpstr>Структура эссе (Opinion Essay)</vt:lpstr>
      <vt:lpstr>Вступление (Introduction) </vt:lpstr>
      <vt:lpstr>Основная часть </vt:lpstr>
      <vt:lpstr>Основная часть </vt:lpstr>
      <vt:lpstr>Заключение </vt:lpstr>
      <vt:lpstr>Объем сочинения  </vt:lpstr>
      <vt:lpstr>Стиль написания </vt:lpstr>
      <vt:lpstr> Критерии оценивания эссе </vt:lpstr>
      <vt:lpstr>Критерии оценивания эссе</vt:lpstr>
      <vt:lpstr>Критерии оценивания эссе</vt:lpstr>
      <vt:lpstr>Критерии оценивания эссе</vt:lpstr>
      <vt:lpstr>Критерии оценивания эссе</vt:lpstr>
      <vt:lpstr>Используемые источники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54</cp:revision>
  <dcterms:created xsi:type="dcterms:W3CDTF">2011-09-14T16:12:16Z</dcterms:created>
  <dcterms:modified xsi:type="dcterms:W3CDTF">2011-09-17T18:18:18Z</dcterms:modified>
</cp:coreProperties>
</file>