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9" r:id="rId2"/>
    <p:sldId id="260" r:id="rId3"/>
    <p:sldId id="263" r:id="rId4"/>
    <p:sldId id="261" r:id="rId5"/>
    <p:sldId id="266" r:id="rId6"/>
    <p:sldId id="267" r:id="rId7"/>
    <p:sldId id="268" r:id="rId8"/>
    <p:sldId id="269" r:id="rId9"/>
    <p:sldId id="270" r:id="rId10"/>
    <p:sldId id="264" r:id="rId11"/>
    <p:sldId id="271" r:id="rId12"/>
    <p:sldId id="265" r:id="rId13"/>
    <p:sldId id="272" r:id="rId1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FEA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734A74-23F7-4986-AA6E-118C67DF4349}" type="datetimeFigureOut">
              <a:rPr lang="ru-RU" smtClean="0"/>
              <a:pPr/>
              <a:t>08.09.2011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4F4CEE-6C01-44DA-B67E-F01AE47E283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54F4CEE-6C01-44DA-B67E-F01AE47E2832}"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4DFBCB66-B7C5-4C0C-B192-9205656147DD}" type="datetimeFigureOut">
              <a:rPr lang="ru-RU"/>
              <a:pPr>
                <a:defRPr/>
              </a:pPr>
              <a:t>08.09.2011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88B2041-6650-4D42-BA43-A558E4A4B85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C60C50B-5E4A-4DFE-AC29-1644B1DAEE29}" type="datetimeFigureOut">
              <a:rPr lang="ru-RU"/>
              <a:pPr>
                <a:defRPr/>
              </a:pPr>
              <a:t>08.09.2011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DA66F75-8306-47F3-8F4F-5D478439CA1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16EBD26-F80E-46D8-BB44-1C97C1425926}" type="datetimeFigureOut">
              <a:rPr lang="ru-RU"/>
              <a:pPr>
                <a:defRPr/>
              </a:pPr>
              <a:t>08.09.2011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F55CF39-ECD6-4117-A30F-83BA53897AF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Прямоугольник 3"/>
          <p:cNvSpPr/>
          <p:nvPr/>
        </p:nvSpPr>
        <p:spPr>
          <a:xfrm>
            <a:off x="179512" y="188640"/>
            <a:ext cx="8784976" cy="648072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5" name="Рисунок 11" descr="C48-29.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5197475"/>
            <a:ext cx="971550" cy="1660525"/>
          </a:xfrm>
          <a:prstGeom prst="rect">
            <a:avLst/>
          </a:prstGeom>
          <a:noFill/>
          <a:ln w="9525">
            <a:noFill/>
            <a:miter lim="800000"/>
            <a:headEnd/>
            <a:tailEnd/>
          </a:ln>
        </p:spPr>
      </p:pic>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3"/>
          <p:cNvSpPr>
            <a:spLocks noGrp="1"/>
          </p:cNvSpPr>
          <p:nvPr>
            <p:ph type="dt" sz="half" idx="10"/>
          </p:nvPr>
        </p:nvSpPr>
        <p:spPr/>
        <p:txBody>
          <a:bodyPr/>
          <a:lstStyle>
            <a:lvl1pPr>
              <a:defRPr/>
            </a:lvl1pPr>
          </a:lstStyle>
          <a:p>
            <a:pPr>
              <a:defRPr/>
            </a:pPr>
            <a:fld id="{695D2658-DF0F-4A00-8BEB-CFA757222F7F}" type="datetimeFigureOut">
              <a:rPr lang="ru-RU"/>
              <a:pPr>
                <a:defRPr/>
              </a:pPr>
              <a:t>08.09.2011</a:t>
            </a:fld>
            <a:endParaRPr lang="ru-RU"/>
          </a:p>
        </p:txBody>
      </p:sp>
      <p:sp>
        <p:nvSpPr>
          <p:cNvPr id="7" name="Нижний колонтитул 4"/>
          <p:cNvSpPr>
            <a:spLocks noGrp="1"/>
          </p:cNvSpPr>
          <p:nvPr>
            <p:ph type="ftr" sz="quarter" idx="11"/>
          </p:nvPr>
        </p:nvSpPr>
        <p:spPr/>
        <p:txBody>
          <a:bodyPr/>
          <a:lstStyle>
            <a:lvl1pPr>
              <a:defRPr/>
            </a:lvl1pPr>
          </a:lstStyle>
          <a:p>
            <a:pPr>
              <a:defRPr/>
            </a:pPr>
            <a:endParaRPr lang="ru-RU"/>
          </a:p>
        </p:txBody>
      </p:sp>
      <p:sp>
        <p:nvSpPr>
          <p:cNvPr id="8" name="Номер слайда 5"/>
          <p:cNvSpPr>
            <a:spLocks noGrp="1"/>
          </p:cNvSpPr>
          <p:nvPr>
            <p:ph type="sldNum" sz="quarter" idx="12"/>
          </p:nvPr>
        </p:nvSpPr>
        <p:spPr/>
        <p:txBody>
          <a:bodyPr/>
          <a:lstStyle>
            <a:lvl1pPr>
              <a:defRPr/>
            </a:lvl1pPr>
          </a:lstStyle>
          <a:p>
            <a:pPr>
              <a:defRPr/>
            </a:pPr>
            <a:fld id="{DB277D21-4BEF-48A6-8C6D-3BE1AB95B0D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3"/>
          <p:cNvSpPr/>
          <p:nvPr/>
        </p:nvSpPr>
        <p:spPr>
          <a:xfrm>
            <a:off x="179512" y="188640"/>
            <a:ext cx="8784976" cy="648072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5" name="Рисунок 11" descr="C48-30.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7934325" y="5716588"/>
            <a:ext cx="1209675" cy="1141412"/>
          </a:xfrm>
          <a:prstGeom prst="rect">
            <a:avLst/>
          </a:prstGeom>
          <a:noFill/>
          <a:ln w="9525">
            <a:noFill/>
            <a:miter lim="800000"/>
            <a:headEnd/>
            <a:tailEnd/>
          </a:ln>
        </p:spPr>
      </p:pic>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6" name="Дата 3"/>
          <p:cNvSpPr>
            <a:spLocks noGrp="1"/>
          </p:cNvSpPr>
          <p:nvPr>
            <p:ph type="dt" sz="half" idx="10"/>
          </p:nvPr>
        </p:nvSpPr>
        <p:spPr/>
        <p:txBody>
          <a:bodyPr/>
          <a:lstStyle>
            <a:lvl1pPr>
              <a:defRPr/>
            </a:lvl1pPr>
          </a:lstStyle>
          <a:p>
            <a:pPr>
              <a:defRPr/>
            </a:pPr>
            <a:fld id="{E0ADD9D3-8486-455C-98EB-7AF302AA89A4}" type="datetimeFigureOut">
              <a:rPr lang="ru-RU"/>
              <a:pPr>
                <a:defRPr/>
              </a:pPr>
              <a:t>08.09.2011</a:t>
            </a:fld>
            <a:endParaRPr lang="ru-RU"/>
          </a:p>
        </p:txBody>
      </p:sp>
      <p:sp>
        <p:nvSpPr>
          <p:cNvPr id="7" name="Нижний колонтитул 4"/>
          <p:cNvSpPr>
            <a:spLocks noGrp="1"/>
          </p:cNvSpPr>
          <p:nvPr>
            <p:ph type="ftr" sz="quarter" idx="11"/>
          </p:nvPr>
        </p:nvSpPr>
        <p:spPr/>
        <p:txBody>
          <a:bodyPr/>
          <a:lstStyle>
            <a:lvl1pPr>
              <a:defRPr/>
            </a:lvl1pPr>
          </a:lstStyle>
          <a:p>
            <a:pPr>
              <a:defRPr/>
            </a:pPr>
            <a:endParaRPr lang="ru-RU"/>
          </a:p>
        </p:txBody>
      </p:sp>
      <p:sp>
        <p:nvSpPr>
          <p:cNvPr id="8" name="Номер слайда 5"/>
          <p:cNvSpPr>
            <a:spLocks noGrp="1"/>
          </p:cNvSpPr>
          <p:nvPr>
            <p:ph type="sldNum" sz="quarter" idx="12"/>
          </p:nvPr>
        </p:nvSpPr>
        <p:spPr/>
        <p:txBody>
          <a:bodyPr/>
          <a:lstStyle>
            <a:lvl1pPr>
              <a:defRPr/>
            </a:lvl1pPr>
          </a:lstStyle>
          <a:p>
            <a:pPr>
              <a:defRPr/>
            </a:pPr>
            <a:fld id="{5DF4D6EE-4628-40FD-8116-E31019DD1D0C}"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5" name="Прямоугольник 4"/>
          <p:cNvSpPr/>
          <p:nvPr/>
        </p:nvSpPr>
        <p:spPr>
          <a:xfrm>
            <a:off x="179512" y="188640"/>
            <a:ext cx="8784976" cy="648072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4"/>
          <p:cNvSpPr>
            <a:spLocks noGrp="1"/>
          </p:cNvSpPr>
          <p:nvPr>
            <p:ph type="dt" sz="half" idx="10"/>
          </p:nvPr>
        </p:nvSpPr>
        <p:spPr/>
        <p:txBody>
          <a:bodyPr/>
          <a:lstStyle>
            <a:lvl1pPr>
              <a:defRPr/>
            </a:lvl1pPr>
          </a:lstStyle>
          <a:p>
            <a:pPr>
              <a:defRPr/>
            </a:pPr>
            <a:fld id="{D617426E-2935-449F-A45D-0CD7D46B258E}" type="datetimeFigureOut">
              <a:rPr lang="ru-RU"/>
              <a:pPr>
                <a:defRPr/>
              </a:pPr>
              <a:t>08.09.2011</a:t>
            </a:fld>
            <a:endParaRPr lang="ru-RU"/>
          </a:p>
        </p:txBody>
      </p:sp>
      <p:sp>
        <p:nvSpPr>
          <p:cNvPr id="7" name="Нижний колонтитул 5"/>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1F9ED534-D415-4B7B-99EA-587AF3BBC76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3900C68-6190-4A68-8271-403F14555343}" type="datetimeFigureOut">
              <a:rPr lang="ru-RU"/>
              <a:pPr>
                <a:defRPr/>
              </a:pPr>
              <a:t>08.09.2011</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AA9F0180-67EE-439D-97CF-26C663C9A0E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EE78FB8B-A992-4918-8637-10F3558955FB}" type="datetimeFigureOut">
              <a:rPr lang="ru-RU"/>
              <a:pPr>
                <a:defRPr/>
              </a:pPr>
              <a:t>08.09.2011</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1AD2537-CB1F-42D6-B4AB-35D19C73891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4F6DCE7-0768-4DD6-ACA3-66116AA3D6BB}" type="datetimeFigureOut">
              <a:rPr lang="ru-RU"/>
              <a:pPr>
                <a:defRPr/>
              </a:pPr>
              <a:t>08.09.2011</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F905BF0-6E5E-4E10-A5A3-399AD5BFA63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63B2CAF-786E-4192-BBEF-B99D03141836}" type="datetimeFigureOut">
              <a:rPr lang="ru-RU"/>
              <a:pPr>
                <a:defRPr/>
              </a:pPr>
              <a:t>08.09.2011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B3C3F3C-8351-49EE-862B-2FFEF111FA8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23CDD6F-DEC8-4C80-97C6-66B1A440AE00}" type="datetimeFigureOut">
              <a:rPr lang="ru-RU"/>
              <a:pPr>
                <a:defRPr/>
              </a:pPr>
              <a:t>08.09.2011</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42F40F76-E31D-4062-A820-6D66A1C9C55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56D53E2A-7BD8-4EB8-806D-375FE8F3773E}" type="datetimeFigureOut">
              <a:rPr lang="ru-RU"/>
              <a:pPr>
                <a:defRPr/>
              </a:pPr>
              <a:t>08.09.2011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A750AA58-E02D-41E1-8929-73821606C0B1}" type="slidenum">
              <a:rPr lang="ru-RU"/>
              <a:pPr>
                <a:defRPr/>
              </a:pPr>
              <a:t>‹#›</a:t>
            </a:fld>
            <a:endParaRPr lang="ru-RU"/>
          </a:p>
        </p:txBody>
      </p:sp>
      <p:sp>
        <p:nvSpPr>
          <p:cNvPr id="7" name="Прямоугольник 6"/>
          <p:cNvSpPr/>
          <p:nvPr/>
        </p:nvSpPr>
        <p:spPr>
          <a:xfrm>
            <a:off x="179512" y="188640"/>
            <a:ext cx="8784976" cy="6480720"/>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313" name="Rectangle 1"/>
          <p:cNvSpPr>
            <a:spLocks noChangeArrowheads="1"/>
          </p:cNvSpPr>
          <p:nvPr/>
        </p:nvSpPr>
        <p:spPr bwMode="auto">
          <a:xfrm>
            <a:off x="0" y="6632575"/>
            <a:ext cx="1073150" cy="261938"/>
          </a:xfrm>
          <a:prstGeom prst="rect">
            <a:avLst/>
          </a:prstGeom>
          <a:noFill/>
          <a:ln w="9525">
            <a:noFill/>
            <a:miter lim="800000"/>
            <a:headEnd/>
            <a:tailEnd/>
          </a:ln>
          <a:effectLst/>
        </p:spPr>
        <p:txBody>
          <a:bodyPr anchor="ctr">
            <a:spAutoFit/>
          </a:bodyPr>
          <a:lstStyle/>
          <a:p>
            <a:pPr>
              <a:defRPr/>
            </a:pPr>
            <a:r>
              <a:rPr lang="en-US" sz="1100" dirty="0">
                <a:solidFill>
                  <a:schemeClr val="bg1">
                    <a:lumMod val="65000"/>
                  </a:schemeClr>
                </a:solidFill>
                <a:latin typeface="Arial" pitchFamily="34" charset="0"/>
                <a:ea typeface="Calibri" pitchFamily="34" charset="0"/>
                <a:cs typeface="Times New Roman" pitchFamily="18" charset="0"/>
              </a:rPr>
              <a:t>FokinaLida.75</a:t>
            </a:r>
            <a:endParaRPr lang="en-US" dirty="0">
              <a:solidFill>
                <a:schemeClr val="bg1">
                  <a:lumMod val="65000"/>
                </a:schemeClr>
              </a:solidFill>
              <a:latin typeface="Arial" pitchFamily="34" charset="0"/>
              <a:cs typeface="Arial" pitchFamily="34" charset="0"/>
            </a:endParaRPr>
          </a:p>
        </p:txBody>
      </p:sp>
      <p:pic>
        <p:nvPicPr>
          <p:cNvPr id="1035" name="Рисунок 8" descr="C48-29.jpg"/>
          <p:cNvPicPr>
            <a:picLocks noChangeAspect="1"/>
          </p:cNvPicPr>
          <p:nvPr/>
        </p:nvPicPr>
        <p:blipFill>
          <a:blip r:embed="rId14">
            <a:clrChange>
              <a:clrFrom>
                <a:srgbClr val="FFFFFF"/>
              </a:clrFrom>
              <a:clrTo>
                <a:srgbClr val="FFFFFF">
                  <a:alpha val="0"/>
                </a:srgbClr>
              </a:clrTo>
            </a:clrChange>
          </a:blip>
          <a:srcRect/>
          <a:stretch>
            <a:fillRect/>
          </a:stretch>
        </p:blipFill>
        <p:spPr bwMode="auto">
          <a:xfrm>
            <a:off x="0" y="5197475"/>
            <a:ext cx="971550" cy="1660525"/>
          </a:xfrm>
          <a:prstGeom prst="rect">
            <a:avLst/>
          </a:prstGeom>
          <a:noFill/>
          <a:ln w="9525">
            <a:noFill/>
            <a:miter lim="800000"/>
            <a:headEnd/>
            <a:tailEnd/>
          </a:ln>
        </p:spPr>
      </p:pic>
      <p:pic>
        <p:nvPicPr>
          <p:cNvPr id="1036" name="Рисунок 9" descr="C48-30.jpg"/>
          <p:cNvPicPr>
            <a:picLocks noChangeAspect="1"/>
          </p:cNvPicPr>
          <p:nvPr/>
        </p:nvPicPr>
        <p:blipFill>
          <a:blip r:embed="rId15">
            <a:clrChange>
              <a:clrFrom>
                <a:srgbClr val="FFFFFF"/>
              </a:clrFrom>
              <a:clrTo>
                <a:srgbClr val="FFFFFF">
                  <a:alpha val="0"/>
                </a:srgbClr>
              </a:clrTo>
            </a:clrChange>
          </a:blip>
          <a:srcRect/>
          <a:stretch>
            <a:fillRect/>
          </a:stretch>
        </p:blipFill>
        <p:spPr bwMode="auto">
          <a:xfrm>
            <a:off x="7934325" y="5716588"/>
            <a:ext cx="1209675" cy="1141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71" r:id="rId2"/>
    <p:sldLayoutId id="2147483672" r:id="rId3"/>
    <p:sldLayoutId id="214748367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www.nhcs.net/parsley/Curriculum/Postal/FriendlyLetter.html" TargetMode="External"/><Relationship Id="rId3" Type="http://schemas.openxmlformats.org/officeDocument/2006/relationships/hyperlink" Target="http://img.ehowcdn.com/article-page-main/ehow/images/a07/ol/tt/write-friendly-letters-kids-800x800.jpg" TargetMode="External"/><Relationship Id="rId7" Type="http://schemas.openxmlformats.org/officeDocument/2006/relationships/hyperlink" Target="http://spravka.samoletom.ru/flg/ggbr.png" TargetMode="External"/><Relationship Id="rId2" Type="http://schemas.openxmlformats.org/officeDocument/2006/relationships/hyperlink" Target="http://arushanov-robert.ru/wp-content/uploads/2010/10/&#1087;&#1080;&#1089;&#1100;&#1084;&#1072;1.gif" TargetMode="External"/><Relationship Id="rId1" Type="http://schemas.openxmlformats.org/officeDocument/2006/relationships/slideLayout" Target="../slideLayouts/slideLayout4.xml"/><Relationship Id="rId6" Type="http://schemas.openxmlformats.org/officeDocument/2006/relationships/hyperlink" Target="http://states-world.ru/flags/294.png" TargetMode="External"/><Relationship Id="rId5" Type="http://schemas.openxmlformats.org/officeDocument/2006/relationships/hyperlink" Target="http://www.letterwritingguide.com/friendlyletter.htm" TargetMode="External"/><Relationship Id="rId10" Type="http://schemas.openxmlformats.org/officeDocument/2006/relationships/hyperlink" Target="http://www.letterwritingguide.com/friendlyletterformat.htm" TargetMode="External"/><Relationship Id="rId4" Type="http://schemas.openxmlformats.org/officeDocument/2006/relationships/hyperlink" Target="http://img.ehowcdn.com/article-page-main/ehow/images/a08/27/ec/write-letters-troops-posted-overseas-800x800.jpg" TargetMode="External"/><Relationship Id="rId9" Type="http://schemas.openxmlformats.org/officeDocument/2006/relationships/hyperlink" Target="http://www.janbrett.com/piggybacks/friendlet.htm"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Picture 5"/>
          <p:cNvPicPr>
            <a:picLocks noChangeAspect="1" noChangeArrowheads="1"/>
          </p:cNvPicPr>
          <p:nvPr/>
        </p:nvPicPr>
        <p:blipFill>
          <a:blip r:embed="rId2"/>
          <a:srcRect/>
          <a:stretch>
            <a:fillRect/>
          </a:stretch>
        </p:blipFill>
        <p:spPr bwMode="auto">
          <a:xfrm>
            <a:off x="5143504" y="4357694"/>
            <a:ext cx="3000364" cy="1971667"/>
          </a:xfrm>
          <a:prstGeom prst="rect">
            <a:avLst/>
          </a:prstGeom>
          <a:noFill/>
          <a:ln w="9525">
            <a:noFill/>
            <a:miter lim="800000"/>
            <a:headEnd/>
            <a:tailEnd/>
          </a:ln>
          <a:effectLst/>
        </p:spPr>
      </p:pic>
      <p:sp>
        <p:nvSpPr>
          <p:cNvPr id="3" name="TextBox 2"/>
          <p:cNvSpPr txBox="1"/>
          <p:nvPr/>
        </p:nvSpPr>
        <p:spPr>
          <a:xfrm>
            <a:off x="2643174" y="2357430"/>
            <a:ext cx="184731" cy="369332"/>
          </a:xfrm>
          <a:prstGeom prst="rect">
            <a:avLst/>
          </a:prstGeom>
          <a:noFill/>
        </p:spPr>
        <p:txBody>
          <a:bodyPr wrap="none" rtlCol="0">
            <a:spAutoFit/>
          </a:bodyPr>
          <a:lstStyle/>
          <a:p>
            <a:endParaRPr lang="ru-RU" dirty="0"/>
          </a:p>
        </p:txBody>
      </p:sp>
      <p:sp>
        <p:nvSpPr>
          <p:cNvPr id="4" name="TextBox 3"/>
          <p:cNvSpPr txBox="1"/>
          <p:nvPr/>
        </p:nvSpPr>
        <p:spPr>
          <a:xfrm>
            <a:off x="857224" y="2000240"/>
            <a:ext cx="7643866" cy="1938992"/>
          </a:xfrm>
          <a:prstGeom prst="rect">
            <a:avLst/>
          </a:prstGeom>
          <a:noFill/>
        </p:spPr>
        <p:txBody>
          <a:bodyPr wrap="square" rtlCol="0">
            <a:spAutoFit/>
          </a:bodyPr>
          <a:lstStyle/>
          <a:p>
            <a:pPr algn="ctr"/>
            <a:r>
              <a:rPr lang="en-US" sz="6000" b="1" dirty="0" smtClean="0">
                <a:solidFill>
                  <a:srgbClr val="002060"/>
                </a:solidFill>
                <a:effectLst>
                  <a:outerShdw blurRad="38100" dist="38100" dir="2700000" algn="tl">
                    <a:srgbClr val="000000">
                      <a:alpha val="43137"/>
                    </a:srgbClr>
                  </a:outerShdw>
                </a:effectLst>
              </a:rPr>
              <a:t>Friendly Letter Writing Guide </a:t>
            </a:r>
            <a:endParaRPr lang="ru-RU" sz="6000" b="1" dirty="0">
              <a:solidFill>
                <a:srgbClr val="002060"/>
              </a:solidFill>
              <a:effectLst>
                <a:outerShdw blurRad="38100" dist="38100" dir="2700000" algn="tl">
                  <a:srgbClr val="000000">
                    <a:alpha val="43137"/>
                  </a:srgbClr>
                </a:outerShdw>
              </a:effectLst>
            </a:endParaRPr>
          </a:p>
        </p:txBody>
      </p:sp>
      <p:sp>
        <p:nvSpPr>
          <p:cNvPr id="5" name="Номер слайда 4"/>
          <p:cNvSpPr>
            <a:spLocks noGrp="1"/>
          </p:cNvSpPr>
          <p:nvPr>
            <p:ph type="sldNum" sz="quarter" idx="12"/>
          </p:nvPr>
        </p:nvSpPr>
        <p:spPr/>
        <p:txBody>
          <a:bodyPr/>
          <a:lstStyle/>
          <a:p>
            <a:pPr>
              <a:defRPr/>
            </a:pPr>
            <a:fld id="{1F9ED534-D415-4B7B-99EA-587AF3BBC76C}" type="slidenum">
              <a:rPr lang="ru-RU" smtClean="0"/>
              <a:pPr>
                <a:defRPr/>
              </a:pPr>
              <a:t>1</a:t>
            </a:fld>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ocument"/>
          <p:cNvSpPr>
            <a:spLocks noEditPoints="1" noChangeArrowheads="1"/>
          </p:cNvSpPr>
          <p:nvPr/>
        </p:nvSpPr>
        <p:spPr bwMode="auto">
          <a:xfrm rot="5400000">
            <a:off x="1735915" y="1478739"/>
            <a:ext cx="5376862" cy="441960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endParaRPr lang="ru-RU"/>
          </a:p>
        </p:txBody>
      </p:sp>
      <p:sp>
        <p:nvSpPr>
          <p:cNvPr id="6" name="Rectangle 12"/>
          <p:cNvSpPr>
            <a:spLocks noChangeArrowheads="1"/>
          </p:cNvSpPr>
          <p:nvPr/>
        </p:nvSpPr>
        <p:spPr bwMode="auto">
          <a:xfrm>
            <a:off x="4714876" y="1142984"/>
            <a:ext cx="1676400" cy="381000"/>
          </a:xfrm>
          <a:prstGeom prst="rect">
            <a:avLst/>
          </a:prstGeom>
          <a:solidFill>
            <a:srgbClr val="FCFEA4"/>
          </a:solidFill>
          <a:ln w="9525">
            <a:solidFill>
              <a:schemeClr val="tx1"/>
            </a:solidFill>
            <a:miter lim="800000"/>
            <a:headEnd/>
            <a:tailEnd/>
          </a:ln>
          <a:effectLst/>
        </p:spPr>
        <p:txBody>
          <a:bodyPr wrap="none" anchor="ctr"/>
          <a:lstStyle/>
          <a:p>
            <a:pPr algn="ctr"/>
            <a:r>
              <a:rPr lang="en-US" sz="2400" b="1" dirty="0" smtClean="0">
                <a:solidFill>
                  <a:srgbClr val="002060"/>
                </a:solidFill>
                <a:latin typeface="Algerian"/>
                <a:cs typeface="Arial" pitchFamily="34" charset="0"/>
              </a:rPr>
              <a:t>1</a:t>
            </a:r>
            <a:endParaRPr lang="ru-RU" sz="2400" b="1" dirty="0">
              <a:solidFill>
                <a:srgbClr val="002060"/>
              </a:solidFill>
              <a:latin typeface="Arial" pitchFamily="34" charset="0"/>
              <a:cs typeface="Arial" pitchFamily="34" charset="0"/>
            </a:endParaRPr>
          </a:p>
        </p:txBody>
      </p:sp>
      <p:sp>
        <p:nvSpPr>
          <p:cNvPr id="7" name="Rectangle 14"/>
          <p:cNvSpPr>
            <a:spLocks noChangeArrowheads="1"/>
          </p:cNvSpPr>
          <p:nvPr/>
        </p:nvSpPr>
        <p:spPr bwMode="auto">
          <a:xfrm>
            <a:off x="2357422" y="2143116"/>
            <a:ext cx="1352544" cy="357190"/>
          </a:xfrm>
          <a:prstGeom prst="rect">
            <a:avLst/>
          </a:prstGeom>
          <a:solidFill>
            <a:srgbClr val="FCFEA4"/>
          </a:solidFill>
          <a:ln w="9525">
            <a:solidFill>
              <a:schemeClr val="tx1"/>
            </a:solidFill>
            <a:miter lim="800000"/>
            <a:headEnd/>
            <a:tailEnd/>
          </a:ln>
          <a:effectLst/>
        </p:spPr>
        <p:txBody>
          <a:bodyPr wrap="none" anchor="ctr"/>
          <a:lstStyle/>
          <a:p>
            <a:r>
              <a:rPr lang="en-US" sz="2400" b="1" dirty="0" smtClean="0">
                <a:latin typeface="Algerian"/>
                <a:cs typeface="Arial" pitchFamily="34" charset="0"/>
              </a:rPr>
              <a:t>      </a:t>
            </a:r>
            <a:r>
              <a:rPr lang="en-US" sz="2400" b="1" dirty="0" smtClean="0">
                <a:solidFill>
                  <a:srgbClr val="002060"/>
                </a:solidFill>
                <a:latin typeface="Algerian"/>
                <a:cs typeface="Arial" pitchFamily="34" charset="0"/>
              </a:rPr>
              <a:t>2  </a:t>
            </a:r>
            <a:r>
              <a:rPr lang="en-US" sz="2400" b="1" dirty="0" smtClean="0">
                <a:latin typeface="Algerian"/>
                <a:cs typeface="Arial" pitchFamily="34" charset="0"/>
              </a:rPr>
              <a:t>      </a:t>
            </a:r>
            <a:r>
              <a:rPr lang="en-US" sz="3200" b="1" dirty="0" smtClean="0">
                <a:solidFill>
                  <a:srgbClr val="002060"/>
                </a:solidFill>
                <a:latin typeface="Algerian"/>
                <a:cs typeface="Arial" pitchFamily="34" charset="0"/>
              </a:rPr>
              <a:t>,</a:t>
            </a:r>
            <a:endParaRPr lang="ru-RU" sz="3200" b="1" dirty="0">
              <a:solidFill>
                <a:srgbClr val="002060"/>
              </a:solidFill>
              <a:latin typeface="Arial" pitchFamily="34" charset="0"/>
              <a:cs typeface="Arial" pitchFamily="34" charset="0"/>
            </a:endParaRPr>
          </a:p>
        </p:txBody>
      </p:sp>
      <p:sp>
        <p:nvSpPr>
          <p:cNvPr id="8" name="Rectangle 10"/>
          <p:cNvSpPr>
            <a:spLocks noChangeArrowheads="1"/>
          </p:cNvSpPr>
          <p:nvPr/>
        </p:nvSpPr>
        <p:spPr bwMode="auto">
          <a:xfrm>
            <a:off x="2428860" y="2786058"/>
            <a:ext cx="3886200" cy="1447800"/>
          </a:xfrm>
          <a:prstGeom prst="rect">
            <a:avLst/>
          </a:prstGeom>
          <a:solidFill>
            <a:srgbClr val="FCFEA4"/>
          </a:solidFill>
          <a:ln w="9525">
            <a:solidFill>
              <a:schemeClr val="tx1"/>
            </a:solidFill>
            <a:miter lim="800000"/>
            <a:headEnd/>
            <a:tailEnd/>
          </a:ln>
          <a:effectLst/>
        </p:spPr>
        <p:txBody>
          <a:bodyPr wrap="none" anchor="ctr"/>
          <a:lstStyle/>
          <a:p>
            <a:r>
              <a:rPr lang="en-US" sz="2400" b="1" dirty="0" smtClean="0"/>
              <a:t>		</a:t>
            </a:r>
            <a:r>
              <a:rPr lang="en-US" sz="2400" b="1" dirty="0" smtClean="0">
                <a:solidFill>
                  <a:srgbClr val="002060"/>
                </a:solidFill>
                <a:latin typeface="Algerian"/>
              </a:rPr>
              <a:t>3</a:t>
            </a:r>
            <a:endParaRPr lang="ru-RU" sz="2400" b="1" dirty="0">
              <a:solidFill>
                <a:srgbClr val="002060"/>
              </a:solidFill>
            </a:endParaRPr>
          </a:p>
        </p:txBody>
      </p:sp>
      <p:sp>
        <p:nvSpPr>
          <p:cNvPr id="9" name="Rectangle 16"/>
          <p:cNvSpPr>
            <a:spLocks noChangeArrowheads="1"/>
          </p:cNvSpPr>
          <p:nvPr/>
        </p:nvSpPr>
        <p:spPr bwMode="auto">
          <a:xfrm>
            <a:off x="2428860" y="4643446"/>
            <a:ext cx="1371600" cy="381000"/>
          </a:xfrm>
          <a:prstGeom prst="rect">
            <a:avLst/>
          </a:prstGeom>
          <a:solidFill>
            <a:srgbClr val="FCFEA4"/>
          </a:solidFill>
          <a:ln w="9525">
            <a:solidFill>
              <a:schemeClr val="tx1"/>
            </a:solidFill>
            <a:miter lim="800000"/>
            <a:headEnd/>
            <a:tailEnd/>
          </a:ln>
          <a:effectLst/>
        </p:spPr>
        <p:txBody>
          <a:bodyPr wrap="none" anchor="ctr"/>
          <a:lstStyle/>
          <a:p>
            <a:pPr>
              <a:spcBef>
                <a:spcPct val="50000"/>
              </a:spcBef>
            </a:pPr>
            <a:r>
              <a:rPr lang="en-US" sz="2400" b="1" dirty="0" smtClean="0">
                <a:latin typeface="Arial" pitchFamily="34" charset="0"/>
                <a:cs typeface="Arial" pitchFamily="34" charset="0"/>
              </a:rPr>
              <a:t>      </a:t>
            </a:r>
            <a:r>
              <a:rPr lang="en-US" sz="2400" b="1" dirty="0" smtClean="0">
                <a:solidFill>
                  <a:srgbClr val="002060"/>
                </a:solidFill>
                <a:latin typeface="Arial" pitchFamily="34" charset="0"/>
                <a:cs typeface="Arial" pitchFamily="34" charset="0"/>
              </a:rPr>
              <a:t>4 </a:t>
            </a:r>
            <a:r>
              <a:rPr lang="en-US" sz="2400" b="1" dirty="0" smtClean="0">
                <a:latin typeface="Arial" pitchFamily="34" charset="0"/>
                <a:cs typeface="Arial" pitchFamily="34" charset="0"/>
              </a:rPr>
              <a:t>       </a:t>
            </a:r>
            <a:r>
              <a:rPr lang="en-US" sz="3200" b="1" dirty="0" smtClean="0">
                <a:solidFill>
                  <a:srgbClr val="002060"/>
                </a:solidFill>
                <a:latin typeface="Arial" pitchFamily="34" charset="0"/>
                <a:cs typeface="Arial" pitchFamily="34" charset="0"/>
              </a:rPr>
              <a:t>,</a:t>
            </a:r>
            <a:endParaRPr lang="en-US" sz="3200" b="1" dirty="0">
              <a:solidFill>
                <a:srgbClr val="002060"/>
              </a:solidFill>
              <a:latin typeface="Arial" pitchFamily="34" charset="0"/>
              <a:cs typeface="Arial" pitchFamily="34" charset="0"/>
            </a:endParaRPr>
          </a:p>
        </p:txBody>
      </p:sp>
      <p:sp>
        <p:nvSpPr>
          <p:cNvPr id="10" name="Rectangle 16"/>
          <p:cNvSpPr>
            <a:spLocks noChangeArrowheads="1"/>
          </p:cNvSpPr>
          <p:nvPr/>
        </p:nvSpPr>
        <p:spPr bwMode="auto">
          <a:xfrm>
            <a:off x="2428860" y="5214950"/>
            <a:ext cx="1371600" cy="381000"/>
          </a:xfrm>
          <a:prstGeom prst="rect">
            <a:avLst/>
          </a:prstGeom>
          <a:solidFill>
            <a:srgbClr val="FCFEA4"/>
          </a:solidFill>
          <a:ln w="9525">
            <a:solidFill>
              <a:schemeClr val="tx1"/>
            </a:solidFill>
            <a:miter lim="800000"/>
            <a:headEnd/>
            <a:tailEnd/>
          </a:ln>
          <a:effectLst/>
        </p:spPr>
        <p:txBody>
          <a:bodyPr wrap="none" anchor="ctr"/>
          <a:lstStyle/>
          <a:p>
            <a:pPr algn="ctr">
              <a:spcBef>
                <a:spcPct val="50000"/>
              </a:spcBef>
            </a:pPr>
            <a:r>
              <a:rPr lang="en-US" sz="2400" b="1" dirty="0" smtClean="0">
                <a:solidFill>
                  <a:srgbClr val="002060"/>
                </a:solidFill>
                <a:latin typeface="Arial" pitchFamily="34" charset="0"/>
                <a:cs typeface="Arial" pitchFamily="34" charset="0"/>
              </a:rPr>
              <a:t>5</a:t>
            </a:r>
            <a:endParaRPr lang="en-US" sz="2400" b="1" dirty="0">
              <a:solidFill>
                <a:srgbClr val="002060"/>
              </a:solidFill>
              <a:latin typeface="Arial" pitchFamily="34" charset="0"/>
              <a:cs typeface="Arial" pitchFamily="34" charset="0"/>
            </a:endParaRPr>
          </a:p>
        </p:txBody>
      </p:sp>
      <p:sp>
        <p:nvSpPr>
          <p:cNvPr id="11" name="Стрелка вправо 10"/>
          <p:cNvSpPr/>
          <p:nvPr/>
        </p:nvSpPr>
        <p:spPr>
          <a:xfrm>
            <a:off x="1142976" y="857232"/>
            <a:ext cx="3429024" cy="91326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latin typeface="Algerian"/>
              </a:rPr>
              <a:t>Heading </a:t>
            </a:r>
            <a:endParaRPr lang="ru-RU" sz="2400" b="1" dirty="0">
              <a:solidFill>
                <a:srgbClr val="002060"/>
              </a:solidFill>
            </a:endParaRPr>
          </a:p>
        </p:txBody>
      </p:sp>
      <p:sp>
        <p:nvSpPr>
          <p:cNvPr id="13" name="Стрелка влево 12"/>
          <p:cNvSpPr/>
          <p:nvPr/>
        </p:nvSpPr>
        <p:spPr>
          <a:xfrm>
            <a:off x="3929058" y="1785926"/>
            <a:ext cx="3571900" cy="928694"/>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latin typeface="Algerian"/>
              </a:rPr>
              <a:t>Greeting </a:t>
            </a:r>
            <a:endParaRPr lang="ru-RU" sz="2400" b="1" dirty="0">
              <a:solidFill>
                <a:srgbClr val="002060"/>
              </a:solidFill>
            </a:endParaRPr>
          </a:p>
        </p:txBody>
      </p:sp>
      <p:sp>
        <p:nvSpPr>
          <p:cNvPr id="14" name="Стрелка вправо 13"/>
          <p:cNvSpPr/>
          <p:nvPr/>
        </p:nvSpPr>
        <p:spPr>
          <a:xfrm>
            <a:off x="285720" y="3000372"/>
            <a:ext cx="2286016" cy="92869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latin typeface="Algerian"/>
              </a:rPr>
              <a:t>Body</a:t>
            </a:r>
            <a:endParaRPr lang="ru-RU" sz="2400" b="1" dirty="0">
              <a:solidFill>
                <a:srgbClr val="002060"/>
              </a:solidFill>
            </a:endParaRPr>
          </a:p>
        </p:txBody>
      </p:sp>
      <p:sp>
        <p:nvSpPr>
          <p:cNvPr id="15" name="Стрелка влево 14"/>
          <p:cNvSpPr/>
          <p:nvPr/>
        </p:nvSpPr>
        <p:spPr>
          <a:xfrm>
            <a:off x="4000496" y="4357694"/>
            <a:ext cx="3429024" cy="1000132"/>
          </a:xfrm>
          <a:prstGeom prst="lef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latin typeface="Algerian"/>
              </a:rPr>
              <a:t>Closing</a:t>
            </a:r>
            <a:endParaRPr lang="ru-RU" sz="2400" b="1" dirty="0">
              <a:solidFill>
                <a:srgbClr val="002060"/>
              </a:solidFill>
            </a:endParaRPr>
          </a:p>
        </p:txBody>
      </p:sp>
      <p:sp>
        <p:nvSpPr>
          <p:cNvPr id="17" name="Стрелка вправо 16"/>
          <p:cNvSpPr/>
          <p:nvPr/>
        </p:nvSpPr>
        <p:spPr>
          <a:xfrm>
            <a:off x="214282" y="4857760"/>
            <a:ext cx="2192854" cy="928694"/>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2060"/>
                </a:solidFill>
                <a:latin typeface="Algerian"/>
              </a:rPr>
              <a:t>Signature</a:t>
            </a:r>
            <a:endParaRPr lang="ru-RU" sz="2400" b="1" dirty="0">
              <a:solidFill>
                <a:srgbClr val="002060"/>
              </a:solidFill>
            </a:endParaRPr>
          </a:p>
        </p:txBody>
      </p:sp>
      <p:sp>
        <p:nvSpPr>
          <p:cNvPr id="18" name="Прямоугольник 17"/>
          <p:cNvSpPr/>
          <p:nvPr/>
        </p:nvSpPr>
        <p:spPr>
          <a:xfrm>
            <a:off x="1571604" y="285728"/>
            <a:ext cx="6715172" cy="646331"/>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Algerian" pitchFamily="82" charset="0"/>
              </a:rPr>
              <a:t>The Layout of a friendly letter </a:t>
            </a:r>
            <a:endParaRPr lang="ru-RU" sz="3600" b="1"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down)">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down)">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bg/>
                                          </p:spTgt>
                                        </p:tgtEl>
                                        <p:attrNameLst>
                                          <p:attrName>style.visibility</p:attrName>
                                        </p:attrNameLst>
                                      </p:cBhvr>
                                      <p:to>
                                        <p:strVal val="visible"/>
                                      </p:to>
                                    </p:set>
                                    <p:animEffect transition="in" filter="wipe(down)">
                                      <p:cBhvr>
                                        <p:cTn id="17" dur="500"/>
                                        <p:tgtEl>
                                          <p:spTgt spid="11">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wipe(down)">
                                      <p:cBhvr>
                                        <p:cTn id="22" dur="5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wipe(down)">
                                      <p:cBhvr>
                                        <p:cTn id="27" dur="500"/>
                                        <p:tgtEl>
                                          <p:spTgt spid="7">
                                            <p:bg/>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down)">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bg/>
                                          </p:spTgt>
                                        </p:tgtEl>
                                        <p:attrNameLst>
                                          <p:attrName>style.visibility</p:attrName>
                                        </p:attrNameLst>
                                      </p:cBhvr>
                                      <p:to>
                                        <p:strVal val="visible"/>
                                      </p:to>
                                    </p:set>
                                    <p:animEffect transition="in" filter="wipe(down)">
                                      <p:cBhvr>
                                        <p:cTn id="37" dur="500"/>
                                        <p:tgtEl>
                                          <p:spTgt spid="13">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down)">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down)">
                                      <p:cBhvr>
                                        <p:cTn id="47" dur="500"/>
                                        <p:tgtEl>
                                          <p:spTgt spid="8">
                                            <p:bg/>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
                                            <p:txEl>
                                              <p:pRg st="0" end="0"/>
                                            </p:txEl>
                                          </p:spTgt>
                                        </p:tgtEl>
                                        <p:attrNameLst>
                                          <p:attrName>style.visibility</p:attrName>
                                        </p:attrNameLst>
                                      </p:cBhvr>
                                      <p:to>
                                        <p:strVal val="visible"/>
                                      </p:to>
                                    </p:set>
                                    <p:animEffect transition="in" filter="wipe(down)">
                                      <p:cBhvr>
                                        <p:cTn id="52" dur="500"/>
                                        <p:tgtEl>
                                          <p:spTgt spid="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4">
                                            <p:bg/>
                                          </p:spTgt>
                                        </p:tgtEl>
                                        <p:attrNameLst>
                                          <p:attrName>style.visibility</p:attrName>
                                        </p:attrNameLst>
                                      </p:cBhvr>
                                      <p:to>
                                        <p:strVal val="visible"/>
                                      </p:to>
                                    </p:set>
                                    <p:animEffect transition="in" filter="wipe(down)">
                                      <p:cBhvr>
                                        <p:cTn id="57" dur="500"/>
                                        <p:tgtEl>
                                          <p:spTgt spid="14">
                                            <p:bg/>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Effect transition="in" filter="wipe(down)">
                                      <p:cBhvr>
                                        <p:cTn id="62" dur="500"/>
                                        <p:tgtEl>
                                          <p:spTgt spid="1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9">
                                            <p:bg/>
                                          </p:spTgt>
                                        </p:tgtEl>
                                        <p:attrNameLst>
                                          <p:attrName>style.visibility</p:attrName>
                                        </p:attrNameLst>
                                      </p:cBhvr>
                                      <p:to>
                                        <p:strVal val="visible"/>
                                      </p:to>
                                    </p:set>
                                    <p:animEffect transition="in" filter="wipe(down)">
                                      <p:cBhvr>
                                        <p:cTn id="67" dur="500"/>
                                        <p:tgtEl>
                                          <p:spTgt spid="9">
                                            <p:bg/>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9">
                                            <p:txEl>
                                              <p:pRg st="0" end="0"/>
                                            </p:txEl>
                                          </p:spTgt>
                                        </p:tgtEl>
                                        <p:attrNameLst>
                                          <p:attrName>style.visibility</p:attrName>
                                        </p:attrNameLst>
                                      </p:cBhvr>
                                      <p:to>
                                        <p:strVal val="visible"/>
                                      </p:to>
                                    </p:set>
                                    <p:animEffect transition="in" filter="wipe(down)">
                                      <p:cBhvr>
                                        <p:cTn id="72" dur="500"/>
                                        <p:tgtEl>
                                          <p:spTgt spid="9">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15">
                                            <p:bg/>
                                          </p:spTgt>
                                        </p:tgtEl>
                                        <p:attrNameLst>
                                          <p:attrName>style.visibility</p:attrName>
                                        </p:attrNameLst>
                                      </p:cBhvr>
                                      <p:to>
                                        <p:strVal val="visible"/>
                                      </p:to>
                                    </p:set>
                                    <p:animEffect transition="in" filter="wipe(down)">
                                      <p:cBhvr>
                                        <p:cTn id="77" dur="500"/>
                                        <p:tgtEl>
                                          <p:spTgt spid="15">
                                            <p:bg/>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15">
                                            <p:txEl>
                                              <p:pRg st="0" end="0"/>
                                            </p:txEl>
                                          </p:spTgt>
                                        </p:tgtEl>
                                        <p:attrNameLst>
                                          <p:attrName>style.visibility</p:attrName>
                                        </p:attrNameLst>
                                      </p:cBhvr>
                                      <p:to>
                                        <p:strVal val="visible"/>
                                      </p:to>
                                    </p:set>
                                    <p:animEffect transition="in" filter="wipe(down)">
                                      <p:cBhvr>
                                        <p:cTn id="82" dur="500"/>
                                        <p:tgtEl>
                                          <p:spTgt spid="1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0">
                                            <p:bg/>
                                          </p:spTgt>
                                        </p:tgtEl>
                                        <p:attrNameLst>
                                          <p:attrName>style.visibility</p:attrName>
                                        </p:attrNameLst>
                                      </p:cBhvr>
                                      <p:to>
                                        <p:strVal val="visible"/>
                                      </p:to>
                                    </p:set>
                                    <p:animEffect transition="in" filter="wipe(down)">
                                      <p:cBhvr>
                                        <p:cTn id="87" dur="500"/>
                                        <p:tgtEl>
                                          <p:spTgt spid="10">
                                            <p:bg/>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0">
                                            <p:txEl>
                                              <p:pRg st="0" end="0"/>
                                            </p:txEl>
                                          </p:spTgt>
                                        </p:tgtEl>
                                        <p:attrNameLst>
                                          <p:attrName>style.visibility</p:attrName>
                                        </p:attrNameLst>
                                      </p:cBhvr>
                                      <p:to>
                                        <p:strVal val="visible"/>
                                      </p:to>
                                    </p:set>
                                    <p:animEffect transition="in" filter="wipe(down)">
                                      <p:cBhvr>
                                        <p:cTn id="92" dur="500"/>
                                        <p:tgtEl>
                                          <p:spTgt spid="10">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17">
                                            <p:bg/>
                                          </p:spTgt>
                                        </p:tgtEl>
                                        <p:attrNameLst>
                                          <p:attrName>style.visibility</p:attrName>
                                        </p:attrNameLst>
                                      </p:cBhvr>
                                      <p:to>
                                        <p:strVal val="visible"/>
                                      </p:to>
                                    </p:set>
                                    <p:animEffect transition="in" filter="wipe(down)">
                                      <p:cBhvr>
                                        <p:cTn id="97" dur="500"/>
                                        <p:tgtEl>
                                          <p:spTgt spid="17">
                                            <p:bg/>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17">
                                            <p:txEl>
                                              <p:pRg st="0" end="0"/>
                                            </p:txEl>
                                          </p:spTgt>
                                        </p:tgtEl>
                                        <p:attrNameLst>
                                          <p:attrName>style.visibility</p:attrName>
                                        </p:attrNameLst>
                                      </p:cBhvr>
                                      <p:to>
                                        <p:strVal val="visible"/>
                                      </p:to>
                                    </p:set>
                                    <p:animEffect transition="in" filter="wipe(down)">
                                      <p:cBhvr>
                                        <p:cTn id="10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P spid="9" grpId="0" build="p" animBg="1"/>
      <p:bldP spid="10" grpId="0" build="p" animBg="1"/>
      <p:bldP spid="11" grpId="0" build="p" animBg="1"/>
      <p:bldP spid="13" grpId="0" build="p" animBg="1"/>
      <p:bldP spid="14" grpId="0" build="p" animBg="1"/>
      <p:bldP spid="15" grpId="0" build="p" animBg="1"/>
      <p:bldP spid="17"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Don’t forget</a:t>
            </a:r>
            <a:endParaRPr lang="ru-RU" sz="3600" b="1"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571472" y="1785926"/>
            <a:ext cx="8215370" cy="2062103"/>
          </a:xfrm>
          <a:prstGeom prst="rect">
            <a:avLst/>
          </a:prstGeom>
        </p:spPr>
        <p:txBody>
          <a:bodyPr wrap="square">
            <a:spAutoFit/>
          </a:bodyPr>
          <a:lstStyle/>
          <a:p>
            <a:pPr algn="just"/>
            <a:r>
              <a:rPr lang="en-US" sz="3200" dirty="0" smtClean="0">
                <a:solidFill>
                  <a:srgbClr val="002060"/>
                </a:solidFill>
                <a:effectLst>
                  <a:outerShdw blurRad="38100" dist="38100" dir="2700000" algn="tl">
                    <a:srgbClr val="000000">
                      <a:alpha val="43137"/>
                    </a:srgbClr>
                  </a:outerShdw>
                </a:effectLst>
                <a:latin typeface="Algerian"/>
              </a:rPr>
              <a:t>When you finished writing your letter, reread it to see if grammar, punctuation and spelling is correct, and if what you wrote is clear to the person you are writing to.</a:t>
            </a:r>
            <a:endParaRPr lang="ru-RU" sz="3200" dirty="0">
              <a:solidFill>
                <a:srgbClr val="002060"/>
              </a:solidFill>
              <a:effectLst>
                <a:outerShdw blurRad="38100" dist="38100" dir="2700000" algn="tl">
                  <a:srgbClr val="000000">
                    <a:alpha val="43137"/>
                  </a:srgbClr>
                </a:outerShdw>
              </a:effectLst>
            </a:endParaRPr>
          </a:p>
        </p:txBody>
      </p:sp>
      <p:pic>
        <p:nvPicPr>
          <p:cNvPr id="6" name="Picture 2"/>
          <p:cNvPicPr>
            <a:picLocks noGrp="1" noChangeAspect="1" noChangeArrowheads="1"/>
          </p:cNvPicPr>
          <p:nvPr>
            <p:ph sz="half" idx="2"/>
          </p:nvPr>
        </p:nvPicPr>
        <p:blipFill>
          <a:blip r:embed="rId2"/>
          <a:srcRect/>
          <a:stretch>
            <a:fillRect/>
          </a:stretch>
        </p:blipFill>
        <p:spPr bwMode="auto">
          <a:xfrm>
            <a:off x="3500430" y="4357694"/>
            <a:ext cx="2381250" cy="1590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smtClean="0">
                <a:solidFill>
                  <a:srgbClr val="002060"/>
                </a:solidFill>
                <a:effectLst>
                  <a:outerShdw blurRad="38100" dist="38100" dir="2700000" algn="tl">
                    <a:srgbClr val="000000">
                      <a:alpha val="43137"/>
                    </a:srgbClr>
                  </a:outerShdw>
                </a:effectLst>
              </a:rPr>
              <a:t>Используемые источники:</a:t>
            </a:r>
            <a:endParaRPr lang="ru-RU" sz="3600" b="1"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285720" y="1643051"/>
            <a:ext cx="8572560" cy="3508653"/>
          </a:xfrm>
          <a:prstGeom prst="rect">
            <a:avLst/>
          </a:prstGeom>
        </p:spPr>
        <p:txBody>
          <a:bodyPr wrap="square">
            <a:spAutoFit/>
          </a:bodyPr>
          <a:lstStyle/>
          <a:p>
            <a:pPr>
              <a:buFont typeface="Arial" pitchFamily="34" charset="0"/>
              <a:buChar char="•"/>
            </a:pPr>
            <a:r>
              <a:rPr lang="en-US" sz="1200" dirty="0" smtClean="0">
                <a:hlinkClick r:id="rId2"/>
              </a:rPr>
              <a:t> http://www.ehow.com/how_2127071_write-friendly-letter.html </a:t>
            </a:r>
          </a:p>
          <a:p>
            <a:pPr>
              <a:buFont typeface="Arial" pitchFamily="34" charset="0"/>
              <a:buChar char="•"/>
            </a:pPr>
            <a:r>
              <a:rPr lang="ru-RU" sz="1200" dirty="0" smtClean="0">
                <a:hlinkClick r:id="rId2"/>
              </a:rPr>
              <a:t> </a:t>
            </a:r>
            <a:r>
              <a:rPr lang="en-US" sz="1200" dirty="0" smtClean="0">
                <a:hlinkClick r:id="rId2"/>
              </a:rPr>
              <a:t>http</a:t>
            </a:r>
            <a:r>
              <a:rPr lang="en-US" sz="1200" dirty="0" smtClean="0">
                <a:hlinkClick r:id="rId2"/>
              </a:rPr>
              <a:t>://arushanov-robert.ru/wp-content/uploads/2010/10/</a:t>
            </a:r>
            <a:r>
              <a:rPr lang="ru-RU" sz="1200" dirty="0" smtClean="0">
                <a:hlinkClick r:id="rId2"/>
              </a:rPr>
              <a:t>письма1.</a:t>
            </a:r>
            <a:r>
              <a:rPr lang="en-US" sz="1200" dirty="0" smtClean="0">
                <a:hlinkClick r:id="rId2"/>
              </a:rPr>
              <a:t>gif</a:t>
            </a:r>
            <a:endParaRPr lang="en-US" sz="1200" dirty="0" smtClean="0"/>
          </a:p>
          <a:p>
            <a:pPr>
              <a:buFont typeface="Arial" pitchFamily="34" charset="0"/>
              <a:buChar char="•"/>
            </a:pPr>
            <a:r>
              <a:rPr lang="en-US" sz="1200" dirty="0"/>
              <a:t> </a:t>
            </a:r>
            <a:r>
              <a:rPr lang="en-US" sz="1200" dirty="0" smtClean="0">
                <a:hlinkClick r:id="rId3"/>
              </a:rPr>
              <a:t>http://img.ehowcdn.com/article-page-main/ehow/images/a07/ol/tt/write-friendly- letters-kids-800x800.jpg</a:t>
            </a:r>
            <a:r>
              <a:rPr lang="en-US" sz="1200" dirty="0" smtClean="0"/>
              <a:t> </a:t>
            </a:r>
          </a:p>
          <a:p>
            <a:pPr>
              <a:buFont typeface="Arial" pitchFamily="34" charset="0"/>
              <a:buChar char="•"/>
            </a:pPr>
            <a:r>
              <a:rPr lang="en-US" sz="1200" dirty="0"/>
              <a:t> </a:t>
            </a:r>
            <a:r>
              <a:rPr lang="en-US" sz="1200" dirty="0" smtClean="0">
                <a:hlinkClick r:id="rId4"/>
              </a:rPr>
              <a:t>http://img.ehowcdn.com/article-page-main/ehow/images/a08/27/ec/write-letters-troops-posted-overseas-800x800.jpg</a:t>
            </a:r>
            <a:r>
              <a:rPr lang="en-US" sz="1200" dirty="0" smtClean="0"/>
              <a:t> </a:t>
            </a:r>
          </a:p>
          <a:p>
            <a:pPr>
              <a:buFont typeface="Arial" pitchFamily="34" charset="0"/>
              <a:buChar char="•"/>
            </a:pPr>
            <a:r>
              <a:rPr lang="en-US" sz="1200" dirty="0"/>
              <a:t> </a:t>
            </a:r>
            <a:r>
              <a:rPr lang="en-US" sz="1200" dirty="0" smtClean="0">
                <a:hlinkClick r:id="rId5"/>
              </a:rPr>
              <a:t>http://www.letterwritingguide.com/friendlyletter.htm</a:t>
            </a:r>
            <a:r>
              <a:rPr lang="ru-RU" sz="1200" dirty="0" smtClean="0"/>
              <a:t> </a:t>
            </a:r>
          </a:p>
          <a:p>
            <a:pPr>
              <a:buFont typeface="Arial" pitchFamily="34" charset="0"/>
              <a:buChar char="•"/>
            </a:pPr>
            <a:r>
              <a:rPr lang="ru-RU" sz="1200" dirty="0" smtClean="0"/>
              <a:t> </a:t>
            </a:r>
            <a:r>
              <a:rPr lang="en-US" sz="1200" dirty="0" smtClean="0">
                <a:hlinkClick r:id="rId6"/>
              </a:rPr>
              <a:t>http://states-world.ru/flags/294.png</a:t>
            </a:r>
            <a:r>
              <a:rPr lang="en-US" sz="1200" dirty="0" smtClean="0"/>
              <a:t> </a:t>
            </a:r>
          </a:p>
          <a:p>
            <a:pPr>
              <a:buFont typeface="Arial" pitchFamily="34" charset="0"/>
              <a:buChar char="•"/>
            </a:pPr>
            <a:r>
              <a:rPr lang="en-US" sz="1200" dirty="0" smtClean="0"/>
              <a:t> </a:t>
            </a:r>
            <a:r>
              <a:rPr lang="en-US" sz="1200" dirty="0" smtClean="0">
                <a:hlinkClick r:id="rId7"/>
              </a:rPr>
              <a:t>http://</a:t>
            </a:r>
            <a:r>
              <a:rPr lang="en-US" sz="1200" dirty="0" smtClean="0">
                <a:hlinkClick r:id="rId7"/>
              </a:rPr>
              <a:t>spravka.samoletom.ru/flg/ggbr.png</a:t>
            </a:r>
            <a:endParaRPr lang="ru-RU" sz="1200" dirty="0" smtClean="0"/>
          </a:p>
          <a:p>
            <a:pPr>
              <a:buFont typeface="Arial" pitchFamily="34" charset="0"/>
              <a:buChar char="•"/>
            </a:pPr>
            <a:r>
              <a:rPr lang="ru-RU" sz="1200" dirty="0" smtClean="0"/>
              <a:t> </a:t>
            </a:r>
            <a:r>
              <a:rPr lang="en-US" sz="1200" dirty="0" smtClean="0">
                <a:hlinkClick r:id="rId5"/>
              </a:rPr>
              <a:t>http://</a:t>
            </a:r>
            <a:r>
              <a:rPr lang="en-US" sz="1200" dirty="0" smtClean="0">
                <a:hlinkClick r:id="rId5"/>
              </a:rPr>
              <a:t>www.letterwritingguide.com/friendlyletter.htm</a:t>
            </a:r>
            <a:r>
              <a:rPr lang="ru-RU" sz="1200" dirty="0" smtClean="0"/>
              <a:t> </a:t>
            </a:r>
          </a:p>
          <a:p>
            <a:pPr>
              <a:buFont typeface="Arial" pitchFamily="34" charset="0"/>
              <a:buChar char="•"/>
            </a:pPr>
            <a:r>
              <a:rPr lang="ru-RU" sz="1200" dirty="0" smtClean="0"/>
              <a:t> </a:t>
            </a:r>
            <a:r>
              <a:rPr lang="en-US" sz="1200" dirty="0" smtClean="0">
                <a:hlinkClick r:id="rId8"/>
              </a:rPr>
              <a:t>http://</a:t>
            </a:r>
            <a:r>
              <a:rPr lang="en-US" sz="1200" dirty="0" smtClean="0">
                <a:hlinkClick r:id="rId8"/>
              </a:rPr>
              <a:t>www.nhcs.net/parsley/Curriculum/Postal/FriendlyLetter.html</a:t>
            </a:r>
            <a:r>
              <a:rPr lang="ru-RU" sz="1200" dirty="0" smtClean="0"/>
              <a:t> </a:t>
            </a:r>
            <a:r>
              <a:rPr lang="en-US" sz="1200" dirty="0" smtClean="0"/>
              <a:t> </a:t>
            </a:r>
            <a:endParaRPr lang="ru-RU" sz="1200" dirty="0" smtClean="0"/>
          </a:p>
          <a:p>
            <a:pPr>
              <a:buFont typeface="Arial" pitchFamily="34" charset="0"/>
              <a:buChar char="•"/>
            </a:pPr>
            <a:r>
              <a:rPr lang="ru-RU" sz="1200" dirty="0" smtClean="0"/>
              <a:t> </a:t>
            </a:r>
            <a:r>
              <a:rPr lang="en-US" sz="1200" dirty="0" smtClean="0">
                <a:hlinkClick r:id="rId9"/>
              </a:rPr>
              <a:t>http://</a:t>
            </a:r>
            <a:r>
              <a:rPr lang="en-US" sz="1200" dirty="0" smtClean="0">
                <a:hlinkClick r:id="rId9"/>
              </a:rPr>
              <a:t>www.janbrett.com/piggybacks/friendlet.htm</a:t>
            </a:r>
            <a:r>
              <a:rPr lang="ru-RU" sz="1200" dirty="0" smtClean="0"/>
              <a:t> </a:t>
            </a:r>
          </a:p>
          <a:p>
            <a:pPr>
              <a:buFont typeface="Arial" pitchFamily="34" charset="0"/>
              <a:buChar char="•"/>
            </a:pPr>
            <a:r>
              <a:rPr lang="ru-RU" sz="1200" dirty="0" smtClean="0"/>
              <a:t> </a:t>
            </a:r>
            <a:r>
              <a:rPr lang="en-US" sz="1200" dirty="0" smtClean="0">
                <a:hlinkClick r:id="rId10"/>
              </a:rPr>
              <a:t>http://</a:t>
            </a:r>
            <a:r>
              <a:rPr lang="en-US" sz="1200" dirty="0" smtClean="0">
                <a:hlinkClick r:id="rId10"/>
              </a:rPr>
              <a:t>www.letterwritingguide.com/friendlyletterformat.htm</a:t>
            </a:r>
            <a:r>
              <a:rPr lang="ru-RU" sz="1200" dirty="0" smtClean="0"/>
              <a:t> </a:t>
            </a:r>
            <a:endParaRPr lang="en-US" sz="1200" dirty="0" smtClean="0"/>
          </a:p>
          <a:p>
            <a:pPr>
              <a:buFont typeface="Arial" pitchFamily="34" charset="0"/>
              <a:buChar char="•"/>
            </a:pPr>
            <a:endParaRPr lang="en-US" dirty="0" smtClean="0"/>
          </a:p>
          <a:p>
            <a:pPr>
              <a:buFont typeface="Arial" pitchFamily="34" charset="0"/>
              <a:buChar char="•"/>
            </a:pPr>
            <a:endParaRPr lang="en-US" dirty="0" smtClean="0"/>
          </a:p>
          <a:p>
            <a:pPr>
              <a:buFont typeface="Arial" pitchFamily="34" charset="0"/>
              <a:buChar char="•"/>
            </a:pPr>
            <a:endParaRPr lang="en-US" dirty="0" smtClean="0"/>
          </a:p>
          <a:p>
            <a:pPr>
              <a:buFont typeface="Arial" pitchFamily="34" charset="0"/>
              <a:buChar char="•"/>
            </a:pPr>
            <a:endParaRPr lang="en-US" dirty="0" smtClean="0"/>
          </a:p>
          <a:p>
            <a:r>
              <a:rPr lang="en-US" dirty="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2714619"/>
            <a:ext cx="8186766" cy="1571637"/>
          </a:xfrm>
        </p:spPr>
        <p:txBody>
          <a:bodyPr/>
          <a:lstStyle/>
          <a:p>
            <a:pPr algn="ctr">
              <a:spcBef>
                <a:spcPts val="0"/>
              </a:spcBef>
              <a:buNone/>
            </a:pPr>
            <a:r>
              <a:rPr lang="ru-RU" sz="2400" dirty="0" smtClean="0">
                <a:solidFill>
                  <a:srgbClr val="002060"/>
                </a:solidFill>
                <a:effectLst>
                  <a:outerShdw blurRad="38100" dist="38100" dir="2700000" algn="tl">
                    <a:srgbClr val="000000">
                      <a:alpha val="43137"/>
                    </a:srgbClr>
                  </a:outerShdw>
                </a:effectLst>
                <a:latin typeface="Algerian"/>
              </a:rPr>
              <a:t>Презентация подготовлена </a:t>
            </a:r>
          </a:p>
          <a:p>
            <a:pPr algn="ctr">
              <a:spcBef>
                <a:spcPts val="0"/>
              </a:spcBef>
              <a:buNone/>
            </a:pPr>
            <a:r>
              <a:rPr lang="ru-RU" sz="2400" dirty="0" smtClean="0">
                <a:solidFill>
                  <a:srgbClr val="002060"/>
                </a:solidFill>
                <a:effectLst>
                  <a:outerShdw blurRad="38100" dist="38100" dir="2700000" algn="tl">
                    <a:srgbClr val="000000">
                      <a:alpha val="43137"/>
                    </a:srgbClr>
                  </a:outerShdw>
                </a:effectLst>
                <a:latin typeface="Algerian"/>
              </a:rPr>
              <a:t>учителем английского языка</a:t>
            </a:r>
          </a:p>
          <a:p>
            <a:pPr algn="ctr">
              <a:spcBef>
                <a:spcPts val="0"/>
              </a:spcBef>
              <a:buNone/>
            </a:pPr>
            <a:r>
              <a:rPr lang="ru-RU" sz="2400" dirty="0" smtClean="0">
                <a:solidFill>
                  <a:srgbClr val="002060"/>
                </a:solidFill>
                <a:effectLst>
                  <a:outerShdw blurRad="38100" dist="38100" dir="2700000" algn="tl">
                    <a:srgbClr val="000000">
                      <a:alpha val="43137"/>
                    </a:srgbClr>
                  </a:outerShdw>
                </a:effectLst>
                <a:latin typeface="Algerian"/>
              </a:rPr>
              <a:t>ГОУ многопрофильный лицей</a:t>
            </a:r>
          </a:p>
          <a:p>
            <a:pPr algn="ctr">
              <a:spcBef>
                <a:spcPts val="0"/>
              </a:spcBef>
              <a:buNone/>
            </a:pPr>
            <a:r>
              <a:rPr lang="ru-RU" sz="2400" dirty="0" smtClean="0">
                <a:solidFill>
                  <a:srgbClr val="002060"/>
                </a:solidFill>
                <a:effectLst>
                  <a:outerShdw blurRad="38100" dist="38100" dir="2700000" algn="tl">
                    <a:srgbClr val="000000">
                      <a:alpha val="43137"/>
                    </a:srgbClr>
                  </a:outerShdw>
                </a:effectLst>
                <a:latin typeface="Algerian"/>
              </a:rPr>
              <a:t>Г. Вятские Поляны Кировская обл. </a:t>
            </a:r>
          </a:p>
          <a:p>
            <a:pPr algn="ctr">
              <a:spcBef>
                <a:spcPts val="0"/>
              </a:spcBef>
              <a:buNone/>
            </a:pPr>
            <a:r>
              <a:rPr lang="ru-RU" sz="2400" dirty="0" err="1" smtClean="0">
                <a:solidFill>
                  <a:srgbClr val="002060"/>
                </a:solidFill>
                <a:effectLst>
                  <a:outerShdw blurRad="38100" dist="38100" dir="2700000" algn="tl">
                    <a:srgbClr val="000000">
                      <a:alpha val="43137"/>
                    </a:srgbClr>
                  </a:outerShdw>
                </a:effectLst>
                <a:latin typeface="Algerian"/>
              </a:rPr>
              <a:t>Умриловой</a:t>
            </a:r>
            <a:r>
              <a:rPr lang="ru-RU" sz="2400" dirty="0" smtClean="0">
                <a:solidFill>
                  <a:srgbClr val="002060"/>
                </a:solidFill>
                <a:effectLst>
                  <a:outerShdw blurRad="38100" dist="38100" dir="2700000" algn="tl">
                    <a:srgbClr val="000000">
                      <a:alpha val="43137"/>
                    </a:srgbClr>
                  </a:outerShdw>
                </a:effectLst>
                <a:latin typeface="Algerian"/>
              </a:rPr>
              <a:t> Ольгой Леонидовной</a:t>
            </a:r>
          </a:p>
          <a:p>
            <a:pPr algn="ctr">
              <a:spcBef>
                <a:spcPts val="0"/>
              </a:spcBef>
              <a:buNone/>
            </a:pPr>
            <a:endParaRPr lang="ru-RU" sz="2400" dirty="0">
              <a:latin typeface="Algerian"/>
            </a:endParaRPr>
          </a:p>
        </p:txBody>
      </p:sp>
      <p:pic>
        <p:nvPicPr>
          <p:cNvPr id="3079" name="Рисунок 2" descr="Эмблема-квадрат-один-цвет-2"/>
          <p:cNvPicPr>
            <a:picLocks noChangeAspect="1" noChangeArrowheads="1"/>
          </p:cNvPicPr>
          <p:nvPr/>
        </p:nvPicPr>
        <p:blipFill>
          <a:blip r:embed="rId2">
            <a:lum bright="30000"/>
          </a:blip>
          <a:srcRect/>
          <a:stretch>
            <a:fillRect/>
          </a:stretch>
        </p:blipFill>
        <p:spPr bwMode="auto">
          <a:xfrm>
            <a:off x="428596" y="428604"/>
            <a:ext cx="1214446" cy="1143008"/>
          </a:xfrm>
          <a:prstGeom prst="rect">
            <a:avLst/>
          </a:prstGeom>
          <a:noFill/>
        </p:spPr>
      </p:pic>
      <p:sp>
        <p:nvSpPr>
          <p:cNvPr id="3078" name="Line 6"/>
          <p:cNvSpPr>
            <a:spLocks noChangeShapeType="1"/>
          </p:cNvSpPr>
          <p:nvPr/>
        </p:nvSpPr>
        <p:spPr bwMode="auto">
          <a:xfrm>
            <a:off x="2000233" y="1028380"/>
            <a:ext cx="6000792" cy="45719"/>
          </a:xfrm>
          <a:prstGeom prst="line">
            <a:avLst/>
          </a:prstGeom>
          <a:noFill/>
          <a:ln w="38100" cmpd="dbl">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081" name="Rectangle 9"/>
          <p:cNvSpPr>
            <a:spLocks noChangeArrowheads="1"/>
          </p:cNvSpPr>
          <p:nvPr/>
        </p:nvSpPr>
        <p:spPr bwMode="auto">
          <a:xfrm>
            <a:off x="1928794" y="457200"/>
            <a:ext cx="6286544"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970213" algn="ctr"/>
                <a:tab pos="5940425" algn="r"/>
              </a:tabLst>
            </a:pPr>
            <a:r>
              <a:rPr kumimoji="0" lang="ru-RU" sz="1100" b="1" i="1" u="none" strike="noStrike" cap="none" normalizeH="0" baseline="0" dirty="0" smtClean="0">
                <a:ln>
                  <a:noFill/>
                </a:ln>
                <a:solidFill>
                  <a:schemeClr val="tx1"/>
                </a:solidFill>
                <a:effectLst/>
                <a:latin typeface="Arial" pitchFamily="34" charset="0"/>
                <a:ea typeface="Times New Roman" pitchFamily="18" charset="0"/>
              </a:rPr>
              <a:t>  </a:t>
            </a:r>
            <a:r>
              <a:rPr lang="ru-RU" sz="1400" b="1" i="1" dirty="0" smtClean="0">
                <a:latin typeface="Algerian"/>
                <a:ea typeface="Times New Roman" pitchFamily="18" charset="0"/>
              </a:rPr>
              <a:t>Государственное</a:t>
            </a:r>
            <a:r>
              <a:rPr kumimoji="0" lang="ru-RU" sz="1400" b="1" i="1" u="none" strike="noStrike" cap="none" normalizeH="0" baseline="0" dirty="0" smtClean="0">
                <a:ln>
                  <a:noFill/>
                </a:ln>
                <a:solidFill>
                  <a:schemeClr val="tx1"/>
                </a:solidFill>
                <a:effectLst/>
                <a:latin typeface="Algerian"/>
                <a:ea typeface="Times New Roman" pitchFamily="18" charset="0"/>
              </a:rPr>
              <a:t> общеобразовательное учреждение</a:t>
            </a:r>
            <a:endParaRPr kumimoji="0" lang="ru-RU" sz="1400" b="0" i="0" u="none" strike="noStrike" cap="none" normalizeH="0" baseline="0" dirty="0" smtClean="0">
              <a:ln>
                <a:noFill/>
              </a:ln>
              <a:solidFill>
                <a:schemeClr val="tx1"/>
              </a:solidFill>
              <a:effectLst/>
              <a:latin typeface="Algerian"/>
            </a:endParaRPr>
          </a:p>
          <a:p>
            <a:pPr marL="0" marR="0" lvl="0" indent="0" algn="ctr" defTabSz="914400" rtl="0" eaLnBrk="0" fontAlgn="base" latinLnBrk="0" hangingPunct="0">
              <a:lnSpc>
                <a:spcPct val="100000"/>
              </a:lnSpc>
              <a:spcBef>
                <a:spcPct val="0"/>
              </a:spcBef>
              <a:spcAft>
                <a:spcPct val="0"/>
              </a:spcAft>
              <a:buClrTx/>
              <a:buSzTx/>
              <a:buFontTx/>
              <a:buNone/>
              <a:tabLst>
                <a:tab pos="2970213" algn="ctr"/>
                <a:tab pos="5940425" algn="r"/>
              </a:tabLst>
            </a:pPr>
            <a:r>
              <a:rPr kumimoji="0" lang="ru-RU" sz="1400" b="1" i="1" u="none" strike="noStrike" cap="none" normalizeH="0" baseline="0" dirty="0" smtClean="0">
                <a:ln>
                  <a:noFill/>
                </a:ln>
                <a:solidFill>
                  <a:schemeClr val="tx1"/>
                </a:solidFill>
                <a:effectLst/>
                <a:latin typeface="Algerian"/>
                <a:ea typeface="Times New Roman" pitchFamily="18" charset="0"/>
                <a:cs typeface="Times New Roman" pitchFamily="18" charset="0"/>
              </a:rPr>
              <a:t>многопрофильный лицей г. Вятские Поляны Кировской области</a:t>
            </a:r>
            <a:endParaRPr kumimoji="0" lang="ru-RU" sz="1400" b="0" i="0" u="none" strike="noStrike" cap="none" normalizeH="0" baseline="0" dirty="0" smtClean="0">
              <a:ln>
                <a:noFill/>
              </a:ln>
              <a:solidFill>
                <a:schemeClr val="tx1"/>
              </a:solidFill>
              <a:effectLst/>
              <a:latin typeface="Algerian"/>
            </a:endParaRPr>
          </a:p>
          <a:p>
            <a:pPr marL="0" marR="0" lvl="0" indent="0" algn="l" defTabSz="914400" rtl="0" eaLnBrk="0" fontAlgn="base" latinLnBrk="0" hangingPunct="0">
              <a:lnSpc>
                <a:spcPct val="100000"/>
              </a:lnSpc>
              <a:spcBef>
                <a:spcPct val="0"/>
              </a:spcBef>
              <a:spcAft>
                <a:spcPct val="0"/>
              </a:spcAft>
              <a:buClrTx/>
              <a:buSzTx/>
              <a:buFontTx/>
              <a:buNone/>
              <a:tabLst>
                <a:tab pos="2970213" algn="ctr"/>
                <a:tab pos="5940425" algn="r"/>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082" name="Rectangle 10"/>
          <p:cNvSpPr>
            <a:spLocks noChangeArrowheads="1"/>
          </p:cNvSpPr>
          <p:nvPr/>
        </p:nvSpPr>
        <p:spPr bwMode="auto">
          <a:xfrm>
            <a:off x="1143000" y="914400"/>
            <a:ext cx="7500966" cy="8156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rPr>
              <a:t/>
            </a:r>
            <a:br>
              <a:rPr kumimoji="0" lang="ru-RU" sz="1800" b="0" i="0" u="none" strike="noStrike" cap="none" normalizeH="0" baseline="0" dirty="0" smtClean="0">
                <a:ln>
                  <a:noFill/>
                </a:ln>
                <a:solidFill>
                  <a:schemeClr val="tx1"/>
                </a:solidFill>
                <a:effectLst/>
                <a:latin typeface="Arial" pitchFamily="34" charset="0"/>
              </a:rPr>
            </a:br>
            <a:r>
              <a:rPr kumimoji="0" lang="ru-RU" sz="1800" b="0" i="0" u="none" strike="noStrike" cap="none" normalizeH="0" baseline="0" dirty="0" smtClean="0">
                <a:ln>
                  <a:noFill/>
                </a:ln>
                <a:solidFill>
                  <a:schemeClr val="tx1"/>
                </a:solidFill>
                <a:effectLst/>
                <a:latin typeface="Arial" pitchFamily="34" charset="0"/>
              </a:rPr>
              <a:t>	</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612960    Кировская область,   г. Вятские Поляны,   ул. Азина д.45, </a:t>
            </a:r>
            <a:endParaRPr kumimoji="0" lang="ru-RU" sz="1050" b="0" i="0" u="none" strike="noStrike" cap="none" normalizeH="0" baseline="0" dirty="0" smtClean="0">
              <a:ln>
                <a:noFill/>
              </a:ln>
              <a:solidFill>
                <a:schemeClr val="tx1"/>
              </a:solidFill>
              <a:effectLst/>
              <a:latin typeface="Algerian"/>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 		тел.:(83334) 6-11-80,6-23-87, </a:t>
            </a:r>
            <a:r>
              <a:rPr kumimoji="0" lang="en-US"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e</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mail</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err="1" smtClean="0">
                <a:ln>
                  <a:noFill/>
                </a:ln>
                <a:solidFill>
                  <a:schemeClr val="tx1"/>
                </a:solidFill>
                <a:effectLst/>
                <a:latin typeface="Algerian"/>
                <a:ea typeface="Times New Roman" pitchFamily="18" charset="0"/>
                <a:cs typeface="Times New Roman" pitchFamily="18" charset="0"/>
              </a:rPr>
              <a:t>cbd</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err="1" smtClean="0">
                <a:ln>
                  <a:noFill/>
                </a:ln>
                <a:solidFill>
                  <a:schemeClr val="tx1"/>
                </a:solidFill>
                <a:effectLst/>
                <a:latin typeface="Algerian"/>
                <a:ea typeface="Times New Roman" pitchFamily="18" charset="0"/>
                <a:cs typeface="Times New Roman" pitchFamily="18" charset="0"/>
              </a:rPr>
              <a:t>vplicei</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err="1" smtClean="0">
                <a:ln>
                  <a:noFill/>
                </a:ln>
                <a:solidFill>
                  <a:schemeClr val="tx1"/>
                </a:solidFill>
                <a:effectLst/>
                <a:latin typeface="Algerian"/>
                <a:ea typeface="Times New Roman" pitchFamily="18" charset="0"/>
                <a:cs typeface="Times New Roman" pitchFamily="18" charset="0"/>
              </a:rPr>
              <a:t>ru</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  </a:t>
            </a:r>
            <a:r>
              <a:rPr kumimoji="0" lang="en-US"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http</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 </a:t>
            </a:r>
            <a:r>
              <a:rPr kumimoji="0" lang="en-US"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www</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err="1" smtClean="0">
                <a:ln>
                  <a:noFill/>
                </a:ln>
                <a:solidFill>
                  <a:schemeClr val="tx1"/>
                </a:solidFill>
                <a:effectLst/>
                <a:latin typeface="Algerian"/>
                <a:ea typeface="Times New Roman" pitchFamily="18" charset="0"/>
                <a:cs typeface="Times New Roman" pitchFamily="18" charset="0"/>
              </a:rPr>
              <a:t>vplicei</a:t>
            </a:r>
            <a:r>
              <a:rPr kumimoji="0" lang="ru-RU" sz="1050" b="0" i="1" u="none" strike="noStrike" cap="none" normalizeH="0" baseline="0" dirty="0" smtClean="0">
                <a:ln>
                  <a:noFill/>
                </a:ln>
                <a:solidFill>
                  <a:schemeClr val="tx1"/>
                </a:solidFill>
                <a:effectLst/>
                <a:latin typeface="Algerian"/>
                <a:ea typeface="Times New Roman" pitchFamily="18" charset="0"/>
                <a:cs typeface="Times New Roman" pitchFamily="18" charset="0"/>
              </a:rPr>
              <a:t>.</a:t>
            </a:r>
            <a:r>
              <a:rPr kumimoji="0" lang="en-US" sz="1050" b="0" i="1" u="none" strike="noStrike" cap="none" normalizeH="0" baseline="0" dirty="0" err="1" smtClean="0">
                <a:ln>
                  <a:noFill/>
                </a:ln>
                <a:solidFill>
                  <a:schemeClr val="tx1"/>
                </a:solidFill>
                <a:effectLst/>
                <a:latin typeface="Algerian"/>
                <a:ea typeface="Times New Roman" pitchFamily="18" charset="0"/>
                <a:cs typeface="Times New Roman" pitchFamily="18" charset="0"/>
              </a:rPr>
              <a:t>ru</a:t>
            </a:r>
            <a:endParaRPr kumimoji="0" lang="en-US" sz="1050" b="0" i="0" u="none" strike="noStrike" cap="none" normalizeH="0" baseline="0" dirty="0" smtClean="0">
              <a:ln>
                <a:noFill/>
              </a:ln>
              <a:solidFill>
                <a:schemeClr val="tx1"/>
              </a:solidFill>
              <a:effectLst/>
              <a:latin typeface="Algerian"/>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srcRect/>
          <a:stretch>
            <a:fillRect/>
          </a:stretch>
        </p:blipFill>
        <p:spPr bwMode="auto">
          <a:xfrm>
            <a:off x="6143636" y="3357562"/>
            <a:ext cx="2643206" cy="2857520"/>
          </a:xfrm>
          <a:prstGeom prst="rect">
            <a:avLst/>
          </a:prstGeom>
          <a:noFill/>
          <a:ln w="9525">
            <a:noFill/>
            <a:miter lim="800000"/>
            <a:headEnd/>
            <a:tailEnd/>
          </a:ln>
          <a:effectLst/>
        </p:spPr>
      </p:pic>
      <p:pic>
        <p:nvPicPr>
          <p:cNvPr id="20483" name="Picture 3"/>
          <p:cNvPicPr>
            <a:picLocks noChangeAspect="1" noChangeArrowheads="1"/>
          </p:cNvPicPr>
          <p:nvPr/>
        </p:nvPicPr>
        <p:blipFill>
          <a:blip r:embed="rId3"/>
          <a:srcRect/>
          <a:stretch>
            <a:fillRect/>
          </a:stretch>
        </p:blipFill>
        <p:spPr bwMode="auto">
          <a:xfrm>
            <a:off x="6143636" y="428604"/>
            <a:ext cx="2643206" cy="2714644"/>
          </a:xfrm>
          <a:prstGeom prst="rect">
            <a:avLst/>
          </a:prstGeom>
          <a:noFill/>
          <a:ln w="9525">
            <a:noFill/>
            <a:miter lim="800000"/>
            <a:headEnd/>
            <a:tailEnd/>
          </a:ln>
          <a:effectLst/>
        </p:spPr>
      </p:pic>
      <p:sp>
        <p:nvSpPr>
          <p:cNvPr id="9" name="Прямоугольник 8"/>
          <p:cNvSpPr/>
          <p:nvPr/>
        </p:nvSpPr>
        <p:spPr>
          <a:xfrm>
            <a:off x="428596" y="428605"/>
            <a:ext cx="5715040" cy="1569660"/>
          </a:xfrm>
          <a:prstGeom prst="rect">
            <a:avLst/>
          </a:prstGeom>
        </p:spPr>
        <p:txBody>
          <a:bodyPr wrap="square">
            <a:spAutoFit/>
          </a:bodyPr>
          <a:lstStyle/>
          <a:p>
            <a:pPr algn="just">
              <a:buNone/>
            </a:pP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An informal letter or a friendly letter is a letter to a close friend or an acquaintance. </a:t>
            </a:r>
          </a:p>
        </p:txBody>
      </p:sp>
      <p:sp>
        <p:nvSpPr>
          <p:cNvPr id="10" name="Прямоугольник 9"/>
          <p:cNvSpPr/>
          <p:nvPr/>
        </p:nvSpPr>
        <p:spPr>
          <a:xfrm>
            <a:off x="357158" y="2357430"/>
            <a:ext cx="5786478" cy="3046988"/>
          </a:xfrm>
          <a:prstGeom prst="rect">
            <a:avLst/>
          </a:prstGeom>
        </p:spPr>
        <p:txBody>
          <a:bodyPr wrap="square">
            <a:spAutoFit/>
          </a:bodyPr>
          <a:lstStyle/>
          <a:p>
            <a:pPr algn="just"/>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There are many reasons for writing a friendly letter, but usually friendly letters  consist of topics on a personal level. Friendly letters can either be printed or hand-written.</a:t>
            </a:r>
            <a:endPar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72518" cy="654032"/>
          </a:xfrm>
        </p:spPr>
        <p:txBody>
          <a:bodyPr/>
          <a:lstStyle/>
          <a:p>
            <a:r>
              <a:rPr lang="en-US" b="1" dirty="0" smtClean="0">
                <a:solidFill>
                  <a:schemeClr val="accent2"/>
                </a:solidFill>
                <a:latin typeface="Algerian" pitchFamily="82" charset="0"/>
                <a:cs typeface="Arial" pitchFamily="34" charset="0"/>
              </a:rPr>
              <a:t/>
            </a:r>
            <a:br>
              <a:rPr lang="en-US" b="1" dirty="0" smtClean="0">
                <a:solidFill>
                  <a:schemeClr val="accent2"/>
                </a:solidFill>
                <a:latin typeface="Algerian" pitchFamily="82" charset="0"/>
                <a:cs typeface="Arial" pitchFamily="34" charset="0"/>
              </a:rPr>
            </a:br>
            <a:r>
              <a:rPr lang="en-US" b="1" dirty="0" smtClean="0">
                <a:solidFill>
                  <a:schemeClr val="accent2"/>
                </a:solidFill>
                <a:latin typeface="Algerian" pitchFamily="82" charset="0"/>
                <a:cs typeface="Arial" pitchFamily="34" charset="0"/>
              </a:rPr>
              <a:t/>
            </a:r>
            <a:br>
              <a:rPr lang="en-US" b="1" dirty="0" smtClean="0">
                <a:solidFill>
                  <a:schemeClr val="accent2"/>
                </a:solidFill>
                <a:latin typeface="Algerian" pitchFamily="82" charset="0"/>
                <a:cs typeface="Arial" pitchFamily="34" charset="0"/>
              </a:rPr>
            </a:br>
            <a:r>
              <a:rPr lang="en-US" sz="3600" b="1" dirty="0" smtClean="0">
                <a:solidFill>
                  <a:srgbClr val="002060"/>
                </a:solidFill>
                <a:effectLst>
                  <a:outerShdw blurRad="38100" dist="38100" dir="2700000" algn="tl">
                    <a:srgbClr val="000000">
                      <a:alpha val="43137"/>
                    </a:srgbClr>
                  </a:outerShdw>
                </a:effectLst>
                <a:latin typeface="Algerian" pitchFamily="82" charset="0"/>
                <a:cs typeface="Arial" pitchFamily="34" charset="0"/>
              </a:rPr>
              <a:t>Friendly letters have five parts:</a:t>
            </a:r>
            <a:r>
              <a:rPr lang="en-US" sz="3600" b="1" dirty="0" smtClean="0">
                <a:solidFill>
                  <a:schemeClr val="accent2"/>
                </a:solidFill>
                <a:latin typeface="Algerian" pitchFamily="82" charset="0"/>
                <a:cs typeface="Arial" pitchFamily="34" charset="0"/>
              </a:rPr>
              <a:t/>
            </a:r>
            <a:br>
              <a:rPr lang="en-US" sz="3600" b="1" dirty="0" smtClean="0">
                <a:solidFill>
                  <a:schemeClr val="accent2"/>
                </a:solidFill>
                <a:latin typeface="Algerian" pitchFamily="82" charset="0"/>
                <a:cs typeface="Arial" pitchFamily="34" charset="0"/>
              </a:rPr>
            </a:br>
            <a:endParaRPr lang="ru-RU" sz="3600" b="1" dirty="0"/>
          </a:p>
        </p:txBody>
      </p:sp>
      <p:pic>
        <p:nvPicPr>
          <p:cNvPr id="21506" name="Picture 2"/>
          <p:cNvPicPr>
            <a:picLocks noChangeAspect="1" noChangeArrowheads="1"/>
          </p:cNvPicPr>
          <p:nvPr/>
        </p:nvPicPr>
        <p:blipFill>
          <a:blip r:embed="rId2"/>
          <a:srcRect/>
          <a:stretch>
            <a:fillRect/>
          </a:stretch>
        </p:blipFill>
        <p:spPr bwMode="auto">
          <a:xfrm>
            <a:off x="5786446" y="2857496"/>
            <a:ext cx="3048000" cy="3048000"/>
          </a:xfrm>
          <a:prstGeom prst="rect">
            <a:avLst/>
          </a:prstGeom>
          <a:noFill/>
          <a:ln w="9525">
            <a:noFill/>
            <a:miter lim="800000"/>
            <a:headEnd/>
            <a:tailEnd/>
          </a:ln>
          <a:effectLst/>
        </p:spPr>
      </p:pic>
      <p:sp>
        <p:nvSpPr>
          <p:cNvPr id="6" name="Прямоугольник 5"/>
          <p:cNvSpPr/>
          <p:nvPr/>
        </p:nvSpPr>
        <p:spPr>
          <a:xfrm>
            <a:off x="857224" y="1571612"/>
            <a:ext cx="7143800" cy="2554545"/>
          </a:xfrm>
          <a:prstGeom prst="rect">
            <a:avLst/>
          </a:prstGeom>
        </p:spPr>
        <p:txBody>
          <a:bodyPr wrap="square">
            <a:spAutoFit/>
          </a:bodyPr>
          <a:lstStyle/>
          <a:p>
            <a:r>
              <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1. </a:t>
            </a: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Heading</a:t>
            </a:r>
          </a:p>
          <a:p>
            <a:r>
              <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2. </a:t>
            </a: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Salutation (greeting)</a:t>
            </a:r>
          </a:p>
          <a:p>
            <a:r>
              <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3. </a:t>
            </a: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Body</a:t>
            </a:r>
          </a:p>
          <a:p>
            <a:r>
              <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4. </a:t>
            </a: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Closing</a:t>
            </a:r>
          </a:p>
          <a:p>
            <a:r>
              <a:rPr lang="ru-RU" sz="3200" dirty="0" smtClean="0">
                <a:solidFill>
                  <a:srgbClr val="002060"/>
                </a:solidFill>
                <a:effectLst>
                  <a:outerShdw blurRad="38100" dist="38100" dir="2700000" algn="tl">
                    <a:srgbClr val="000000">
                      <a:alpha val="43137"/>
                    </a:srgbClr>
                  </a:outerShdw>
                </a:effectLst>
                <a:latin typeface="Arial" pitchFamily="34" charset="0"/>
                <a:cs typeface="Arial" pitchFamily="34" charset="0"/>
              </a:rPr>
              <a:t>5. </a:t>
            </a: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Signature</a:t>
            </a:r>
            <a:endParaRPr lang="ru-RU" sz="3200" dirty="0">
              <a:solidFill>
                <a:srgbClr val="002060"/>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643174" y="357166"/>
            <a:ext cx="4214841" cy="646331"/>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Algerian" pitchFamily="82" charset="0"/>
              </a:rPr>
              <a:t>The Heading </a:t>
            </a:r>
            <a:endParaRPr lang="ru-RU" sz="3600" b="1" dirty="0">
              <a:solidFill>
                <a:srgbClr val="002060"/>
              </a:solidFill>
              <a:effectLst>
                <a:outerShdw blurRad="38100" dist="38100" dir="2700000" algn="tl">
                  <a:srgbClr val="000000">
                    <a:alpha val="43137"/>
                  </a:srgbClr>
                </a:outerShdw>
              </a:effectLst>
            </a:endParaRPr>
          </a:p>
        </p:txBody>
      </p:sp>
      <p:sp>
        <p:nvSpPr>
          <p:cNvPr id="8" name="Прямоугольник 7"/>
          <p:cNvSpPr/>
          <p:nvPr/>
        </p:nvSpPr>
        <p:spPr>
          <a:xfrm>
            <a:off x="500034" y="1643050"/>
            <a:ext cx="8001056" cy="2554545"/>
          </a:xfrm>
          <a:prstGeom prst="rect">
            <a:avLst/>
          </a:prstGeom>
        </p:spPr>
        <p:txBody>
          <a:bodyPr wrap="square">
            <a:spAutoFit/>
          </a:bodyPr>
          <a:lstStyle/>
          <a:p>
            <a:pPr algn="just">
              <a:spcBef>
                <a:spcPct val="50000"/>
              </a:spcBef>
            </a:pP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first part of a friendly letter is called the heading.  The heading includes the writer’s address and the date. The heading is written in the upper right-hand corner of the page.</a:t>
            </a:r>
            <a:endParaRPr lang="en-US" sz="3200" dirty="0">
              <a:solidFill>
                <a:srgbClr val="002060"/>
              </a:solidFill>
              <a:effectLst>
                <a:outerShdw blurRad="38100" dist="38100" dir="2700000" algn="tl">
                  <a:srgbClr val="000000">
                    <a:alpha val="43137"/>
                  </a:srgbClr>
                </a:outerShdw>
              </a:effectLst>
              <a:latin typeface="Algerian"/>
              <a:cs typeface="Arial" pitchFamily="34" charset="0"/>
            </a:endParaRPr>
          </a:p>
        </p:txBody>
      </p:sp>
      <p:pic>
        <p:nvPicPr>
          <p:cNvPr id="10" name="Picture 5"/>
          <p:cNvPicPr>
            <a:picLocks noChangeAspect="1" noChangeArrowheads="1"/>
          </p:cNvPicPr>
          <p:nvPr/>
        </p:nvPicPr>
        <p:blipFill>
          <a:blip r:embed="rId2"/>
          <a:srcRect/>
          <a:stretch>
            <a:fillRect/>
          </a:stretch>
        </p:blipFill>
        <p:spPr bwMode="auto">
          <a:xfrm>
            <a:off x="5857884" y="4429132"/>
            <a:ext cx="3000364" cy="19716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How to write an address?</a:t>
            </a:r>
            <a:endParaRPr lang="ru-RU" sz="3600" b="1" dirty="0"/>
          </a:p>
        </p:txBody>
      </p:sp>
      <p:sp>
        <p:nvSpPr>
          <p:cNvPr id="3" name="Содержимое 2"/>
          <p:cNvSpPr>
            <a:spLocks noGrp="1"/>
          </p:cNvSpPr>
          <p:nvPr>
            <p:ph sz="half" idx="1"/>
          </p:nvPr>
        </p:nvSpPr>
        <p:spPr/>
        <p:txBody>
          <a:bodyPr/>
          <a:lstStyle/>
          <a:p>
            <a:pPr algn="ctr">
              <a:buNone/>
            </a:pPr>
            <a:r>
              <a:rPr lang="en-US" sz="3200" dirty="0" smtClean="0">
                <a:solidFill>
                  <a:srgbClr val="002060"/>
                </a:solidFill>
                <a:effectLst>
                  <a:outerShdw blurRad="38100" dist="38100" dir="2700000" algn="tl">
                    <a:srgbClr val="000000">
                      <a:alpha val="43137"/>
                    </a:srgbClr>
                  </a:outerShdw>
                </a:effectLst>
                <a:latin typeface="Algerian"/>
              </a:rPr>
              <a:t>Full address</a:t>
            </a:r>
          </a:p>
          <a:p>
            <a:pPr>
              <a:buNone/>
            </a:pPr>
            <a:r>
              <a:rPr lang="ru-RU" sz="3200" dirty="0" smtClean="0"/>
              <a:t/>
            </a:r>
            <a:br>
              <a:rPr lang="ru-RU" sz="3200" dirty="0" smtClean="0"/>
            </a:br>
            <a:endParaRPr lang="ru-RU" sz="3200" dirty="0" smtClean="0"/>
          </a:p>
          <a:p>
            <a:pPr>
              <a:buNone/>
            </a:pPr>
            <a:endParaRPr lang="ru-RU" sz="3200" dirty="0">
              <a:solidFill>
                <a:srgbClr val="002060"/>
              </a:solidFill>
              <a:effectLst>
                <a:outerShdw blurRad="38100" dist="38100" dir="2700000" algn="tl">
                  <a:srgbClr val="000000">
                    <a:alpha val="43137"/>
                  </a:srgbClr>
                </a:outerShdw>
              </a:effectLst>
            </a:endParaRPr>
          </a:p>
        </p:txBody>
      </p:sp>
      <p:sp>
        <p:nvSpPr>
          <p:cNvPr id="4" name="Содержимое 3"/>
          <p:cNvSpPr>
            <a:spLocks noGrp="1"/>
          </p:cNvSpPr>
          <p:nvPr>
            <p:ph sz="half" idx="2"/>
          </p:nvPr>
        </p:nvSpPr>
        <p:spPr/>
        <p:txBody>
          <a:bodyPr/>
          <a:lstStyle/>
          <a:p>
            <a:pPr algn="ctr">
              <a:buNone/>
            </a:pPr>
            <a:r>
              <a:rPr lang="en-US" sz="3200" dirty="0" smtClean="0">
                <a:solidFill>
                  <a:srgbClr val="002060"/>
                </a:solidFill>
                <a:effectLst>
                  <a:outerShdw blurRad="38100" dist="38100" dir="2700000" algn="tl">
                    <a:srgbClr val="000000">
                      <a:alpha val="43137"/>
                    </a:srgbClr>
                  </a:outerShdw>
                </a:effectLst>
                <a:latin typeface="Algerian"/>
              </a:rPr>
              <a:t>Short address</a:t>
            </a:r>
          </a:p>
          <a:p>
            <a:pPr>
              <a:buNone/>
            </a:pPr>
            <a:r>
              <a:rPr lang="en-US" sz="2400" b="1" dirty="0" smtClean="0">
                <a:solidFill>
                  <a:schemeClr val="accent2"/>
                </a:solidFill>
                <a:latin typeface="Arial" pitchFamily="34" charset="0"/>
                <a:cs typeface="Arial" pitchFamily="34" charset="0"/>
              </a:rPr>
              <a:t> 		</a:t>
            </a: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buNone/>
            </a:pPr>
            <a:endParaRPr lang="en-US" sz="2400" b="1" dirty="0" smtClean="0">
              <a:solidFill>
                <a:schemeClr val="accent2"/>
              </a:solidFill>
              <a:latin typeface="Arial" pitchFamily="34" charset="0"/>
              <a:cs typeface="Arial" pitchFamily="34" charset="0"/>
            </a:endParaRPr>
          </a:p>
          <a:p>
            <a:pPr algn="ctr">
              <a:buNone/>
            </a:pPr>
            <a:endParaRPr lang="ru-RU" sz="2400"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642910" y="2357430"/>
            <a:ext cx="3643338" cy="207170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400" b="1" dirty="0" err="1" smtClean="0">
                <a:solidFill>
                  <a:schemeClr val="accent2"/>
                </a:solidFill>
                <a:latin typeface="Arial" pitchFamily="34" charset="0"/>
                <a:cs typeface="Arial" pitchFamily="34" charset="0"/>
              </a:rPr>
              <a:t>Flat</a:t>
            </a:r>
            <a:r>
              <a:rPr lang="ru-RU" sz="2400" b="1" dirty="0" smtClean="0">
                <a:solidFill>
                  <a:schemeClr val="accent2"/>
                </a:solidFill>
                <a:latin typeface="Arial" pitchFamily="34" charset="0"/>
                <a:cs typeface="Arial" pitchFamily="34" charset="0"/>
              </a:rPr>
              <a:t> 29</a:t>
            </a:r>
            <a:r>
              <a:rPr lang="en-US" sz="2400" b="1" dirty="0" smtClean="0">
                <a:solidFill>
                  <a:schemeClr val="accent2"/>
                </a:solidFill>
                <a:latin typeface="Algerian"/>
                <a:cs typeface="Arial" pitchFamily="34" charset="0"/>
              </a:rPr>
              <a:t>,</a:t>
            </a:r>
            <a:r>
              <a:rPr lang="ru-RU" sz="2400" b="1" dirty="0" smtClean="0">
                <a:solidFill>
                  <a:schemeClr val="accent2"/>
                </a:solidFill>
                <a:latin typeface="Arial" pitchFamily="34" charset="0"/>
                <a:cs typeface="Arial" pitchFamily="34" charset="0"/>
              </a:rPr>
              <a:t> </a:t>
            </a:r>
            <a:r>
              <a:rPr lang="ru-RU" sz="2400" b="1" dirty="0" err="1" smtClean="0">
                <a:solidFill>
                  <a:schemeClr val="accent2"/>
                </a:solidFill>
                <a:latin typeface="Arial" pitchFamily="34" charset="0"/>
                <a:cs typeface="Arial" pitchFamily="34" charset="0"/>
              </a:rPr>
              <a:t>Block</a:t>
            </a:r>
            <a:r>
              <a:rPr lang="en-US" sz="2400" b="1" dirty="0" smtClean="0">
                <a:solidFill>
                  <a:schemeClr val="accent2"/>
                </a:solidFill>
                <a:latin typeface="Algerian"/>
                <a:cs typeface="Arial" pitchFamily="34" charset="0"/>
              </a:rPr>
              <a:t> 1</a:t>
            </a:r>
            <a:r>
              <a:rPr lang="ru-RU" sz="2400" b="1" dirty="0" smtClean="0">
                <a:solidFill>
                  <a:schemeClr val="accent2"/>
                </a:solidFill>
                <a:latin typeface="Arial" pitchFamily="34" charset="0"/>
                <a:cs typeface="Arial" pitchFamily="34" charset="0"/>
              </a:rPr>
              <a:t> </a:t>
            </a:r>
            <a:endParaRPr lang="en-US" sz="2400" b="1" dirty="0" smtClean="0">
              <a:solidFill>
                <a:schemeClr val="accent2"/>
              </a:solidFill>
              <a:latin typeface="Algerian"/>
              <a:cs typeface="Arial" pitchFamily="34" charset="0"/>
            </a:endParaRPr>
          </a:p>
          <a:p>
            <a:r>
              <a:rPr lang="ru-RU" sz="2400" b="1" dirty="0" smtClean="0">
                <a:solidFill>
                  <a:schemeClr val="accent2"/>
                </a:solidFill>
                <a:latin typeface="Arial" pitchFamily="34" charset="0"/>
                <a:cs typeface="Arial" pitchFamily="34" charset="0"/>
              </a:rPr>
              <a:t>20</a:t>
            </a:r>
            <a:r>
              <a:rPr lang="en-US" sz="2400" b="1" dirty="0" smtClean="0">
                <a:solidFill>
                  <a:schemeClr val="accent2"/>
                </a:solidFill>
                <a:latin typeface="Algerian"/>
                <a:cs typeface="Arial" pitchFamily="34" charset="0"/>
              </a:rPr>
              <a:t> </a:t>
            </a:r>
            <a:r>
              <a:rPr lang="ru-RU" sz="2400" b="1" dirty="0" err="1" smtClean="0">
                <a:solidFill>
                  <a:schemeClr val="accent2"/>
                </a:solidFill>
                <a:latin typeface="Arial" pitchFamily="34" charset="0"/>
                <a:cs typeface="Arial" pitchFamily="34" charset="0"/>
              </a:rPr>
              <a:t>Sofiyskaya</a:t>
            </a:r>
            <a:r>
              <a:rPr lang="ru-RU" sz="2400" b="1" dirty="0" smtClean="0">
                <a:solidFill>
                  <a:schemeClr val="accent2"/>
                </a:solidFill>
                <a:latin typeface="Arial" pitchFamily="34" charset="0"/>
                <a:cs typeface="Arial" pitchFamily="34" charset="0"/>
              </a:rPr>
              <a:t> </a:t>
            </a:r>
            <a:r>
              <a:rPr lang="ru-RU" sz="2400" b="1" dirty="0" err="1" smtClean="0">
                <a:solidFill>
                  <a:schemeClr val="accent2"/>
                </a:solidFill>
                <a:latin typeface="Arial" pitchFamily="34" charset="0"/>
                <a:cs typeface="Arial" pitchFamily="34" charset="0"/>
              </a:rPr>
              <a:t>Street</a:t>
            </a:r>
            <a:r>
              <a:rPr lang="ru-RU" sz="2400" b="1" dirty="0" smtClean="0">
                <a:solidFill>
                  <a:schemeClr val="accent2"/>
                </a:solidFill>
                <a:latin typeface="Arial" pitchFamily="34" charset="0"/>
                <a:cs typeface="Arial" pitchFamily="34" charset="0"/>
              </a:rPr>
              <a:t/>
            </a:r>
            <a:br>
              <a:rPr lang="ru-RU" sz="2400" b="1" dirty="0" smtClean="0">
                <a:solidFill>
                  <a:schemeClr val="accent2"/>
                </a:solidFill>
                <a:latin typeface="Arial" pitchFamily="34" charset="0"/>
                <a:cs typeface="Arial" pitchFamily="34" charset="0"/>
              </a:rPr>
            </a:br>
            <a:r>
              <a:rPr lang="ru-RU" sz="2400" b="1" dirty="0" err="1" smtClean="0">
                <a:solidFill>
                  <a:schemeClr val="accent2"/>
                </a:solidFill>
                <a:latin typeface="Arial" pitchFamily="34" charset="0"/>
                <a:cs typeface="Arial" pitchFamily="34" charset="0"/>
              </a:rPr>
              <a:t>St</a:t>
            </a:r>
            <a:r>
              <a:rPr lang="ru-RU" sz="2400" b="1" dirty="0" smtClean="0">
                <a:solidFill>
                  <a:schemeClr val="accent2"/>
                </a:solidFill>
                <a:latin typeface="Arial" pitchFamily="34" charset="0"/>
                <a:cs typeface="Arial" pitchFamily="34" charset="0"/>
              </a:rPr>
              <a:t>. </a:t>
            </a:r>
            <a:r>
              <a:rPr lang="ru-RU" sz="2400" b="1" dirty="0" err="1" smtClean="0">
                <a:solidFill>
                  <a:schemeClr val="accent2"/>
                </a:solidFill>
                <a:latin typeface="Arial" pitchFamily="34" charset="0"/>
                <a:cs typeface="Arial" pitchFamily="34" charset="0"/>
              </a:rPr>
              <a:t>Petersburg</a:t>
            </a:r>
            <a:r>
              <a:rPr lang="ru-RU" sz="2400" b="1" dirty="0" smtClean="0">
                <a:solidFill>
                  <a:schemeClr val="accent2"/>
                </a:solidFill>
                <a:latin typeface="Arial" pitchFamily="34" charset="0"/>
                <a:cs typeface="Arial" pitchFamily="34" charset="0"/>
              </a:rPr>
              <a:t> 197025</a:t>
            </a:r>
            <a:br>
              <a:rPr lang="ru-RU" sz="2400" b="1" dirty="0" smtClean="0">
                <a:solidFill>
                  <a:schemeClr val="accent2"/>
                </a:solidFill>
                <a:latin typeface="Arial" pitchFamily="34" charset="0"/>
                <a:cs typeface="Arial" pitchFamily="34" charset="0"/>
              </a:rPr>
            </a:br>
            <a:r>
              <a:rPr lang="ru-RU" sz="2400" b="1" dirty="0" err="1" smtClean="0">
                <a:solidFill>
                  <a:schemeClr val="accent2"/>
                </a:solidFill>
                <a:latin typeface="Arial" pitchFamily="34" charset="0"/>
                <a:cs typeface="Arial" pitchFamily="34" charset="0"/>
              </a:rPr>
              <a:t>Russia</a:t>
            </a:r>
            <a:endParaRPr lang="ru-RU" sz="2400" dirty="0"/>
          </a:p>
        </p:txBody>
      </p:sp>
      <p:sp>
        <p:nvSpPr>
          <p:cNvPr id="6" name="Прямоугольник 5"/>
          <p:cNvSpPr/>
          <p:nvPr/>
        </p:nvSpPr>
        <p:spPr>
          <a:xfrm>
            <a:off x="4857752" y="2357430"/>
            <a:ext cx="3714776" cy="207170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accent2"/>
                </a:solidFill>
                <a:latin typeface="Algerian"/>
                <a:cs typeface="Arial" pitchFamily="34" charset="0"/>
              </a:rPr>
              <a:t>Moscow</a:t>
            </a:r>
          </a:p>
          <a:p>
            <a:pPr algn="ctr"/>
            <a:r>
              <a:rPr lang="en-US" sz="2400" b="1" dirty="0" smtClean="0">
                <a:solidFill>
                  <a:schemeClr val="accent2"/>
                </a:solidFill>
                <a:latin typeface="Algerian"/>
                <a:cs typeface="Arial" pitchFamily="34" charset="0"/>
              </a:rPr>
              <a:t>Russia</a:t>
            </a:r>
            <a:endParaRPr lang="ru-RU" sz="24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How to write dates?</a:t>
            </a:r>
            <a:endParaRPr lang="ru-RU" sz="3600" b="1" dirty="0">
              <a:solidFill>
                <a:srgbClr val="002060"/>
              </a:solidFill>
              <a:effectLst>
                <a:outerShdw blurRad="38100" dist="38100" dir="2700000" algn="tl">
                  <a:srgbClr val="000000">
                    <a:alpha val="43137"/>
                  </a:srgbClr>
                </a:outerShdw>
              </a:effectLst>
            </a:endParaRPr>
          </a:p>
        </p:txBody>
      </p:sp>
      <p:pic>
        <p:nvPicPr>
          <p:cNvPr id="2050" name="Picture 2"/>
          <p:cNvPicPr>
            <a:picLocks noGrp="1" noChangeAspect="1" noChangeArrowheads="1"/>
          </p:cNvPicPr>
          <p:nvPr>
            <p:ph sz="half" idx="1"/>
          </p:nvPr>
        </p:nvPicPr>
        <p:blipFill>
          <a:blip r:embed="rId2"/>
          <a:srcRect/>
          <a:stretch>
            <a:fillRect/>
          </a:stretch>
        </p:blipFill>
        <p:spPr bwMode="auto">
          <a:xfrm>
            <a:off x="928662" y="1928802"/>
            <a:ext cx="2500330" cy="1285883"/>
          </a:xfrm>
          <a:prstGeom prst="rect">
            <a:avLst/>
          </a:prstGeom>
          <a:noFill/>
          <a:ln w="9525">
            <a:noFill/>
            <a:miter lim="800000"/>
            <a:headEnd/>
            <a:tailEnd/>
          </a:ln>
          <a:effectLst/>
        </p:spPr>
      </p:pic>
      <p:sp>
        <p:nvSpPr>
          <p:cNvPr id="6" name="Прямоугольник 5"/>
          <p:cNvSpPr/>
          <p:nvPr/>
        </p:nvSpPr>
        <p:spPr>
          <a:xfrm>
            <a:off x="642910" y="3429000"/>
            <a:ext cx="3571900" cy="1569660"/>
          </a:xfrm>
          <a:prstGeom prst="rect">
            <a:avLst/>
          </a:prstGeom>
        </p:spPr>
        <p:txBody>
          <a:bodyPr wrap="square">
            <a:spAutoFit/>
          </a:bodyPr>
          <a:lstStyle/>
          <a:p>
            <a:r>
              <a:rPr lang="en-US" sz="2400" b="1" dirty="0" smtClean="0">
                <a:solidFill>
                  <a:srgbClr val="C00000"/>
                </a:solidFill>
                <a:latin typeface="Arial" pitchFamily="34" charset="0"/>
                <a:cs typeface="Arial" pitchFamily="34" charset="0"/>
              </a:rPr>
              <a:t>09/</a:t>
            </a:r>
            <a:r>
              <a:rPr lang="ru-RU" sz="2400" b="1" dirty="0" smtClean="0">
                <a:solidFill>
                  <a:srgbClr val="C00000"/>
                </a:solidFill>
                <a:latin typeface="Arial" pitchFamily="34" charset="0"/>
                <a:cs typeface="Arial" pitchFamily="34" charset="0"/>
              </a:rPr>
              <a:t>18</a:t>
            </a:r>
            <a:r>
              <a:rPr lang="en-US" sz="2400" b="1" dirty="0" smtClean="0">
                <a:solidFill>
                  <a:srgbClr val="C00000"/>
                </a:solidFill>
                <a:latin typeface="Arial" pitchFamily="34" charset="0"/>
                <a:cs typeface="Arial" pitchFamily="34" charset="0"/>
              </a:rPr>
              <a:t>/2011</a:t>
            </a:r>
          </a:p>
          <a:p>
            <a:r>
              <a:rPr lang="en-US" sz="2400" b="1" dirty="0" smtClean="0">
                <a:solidFill>
                  <a:srgbClr val="C00000"/>
                </a:solidFill>
                <a:latin typeface="Arial" pitchFamily="34" charset="0"/>
                <a:cs typeface="Arial" pitchFamily="34" charset="0"/>
              </a:rPr>
              <a:t>September 18th,  2011</a:t>
            </a:r>
          </a:p>
          <a:p>
            <a:r>
              <a:rPr lang="en-US" sz="2400" b="1" dirty="0" smtClean="0">
                <a:solidFill>
                  <a:srgbClr val="C00000"/>
                </a:solidFill>
                <a:latin typeface="Arial" pitchFamily="34" charset="0"/>
                <a:cs typeface="Arial" pitchFamily="34" charset="0"/>
              </a:rPr>
              <a:t>September 18, 2011</a:t>
            </a:r>
          </a:p>
          <a:p>
            <a:endParaRPr lang="en-US" sz="2400" b="1" dirty="0" smtClean="0">
              <a:solidFill>
                <a:srgbClr val="C00000"/>
              </a:solidFill>
              <a:latin typeface="Arial" pitchFamily="34" charset="0"/>
              <a:cs typeface="Arial" pitchFamily="34" charset="0"/>
            </a:endParaRPr>
          </a:p>
        </p:txBody>
      </p:sp>
      <p:pic>
        <p:nvPicPr>
          <p:cNvPr id="2051" name="Picture 3"/>
          <p:cNvPicPr>
            <a:picLocks noGrp="1" noChangeAspect="1" noChangeArrowheads="1"/>
          </p:cNvPicPr>
          <p:nvPr>
            <p:ph sz="half" idx="2"/>
          </p:nvPr>
        </p:nvPicPr>
        <p:blipFill>
          <a:blip r:embed="rId3"/>
          <a:srcRect/>
          <a:stretch>
            <a:fillRect/>
          </a:stretch>
        </p:blipFill>
        <p:spPr bwMode="auto">
          <a:xfrm>
            <a:off x="5214942" y="1928802"/>
            <a:ext cx="2752716" cy="1285884"/>
          </a:xfrm>
          <a:prstGeom prst="rect">
            <a:avLst/>
          </a:prstGeom>
          <a:noFill/>
          <a:ln w="9525">
            <a:noFill/>
            <a:miter lim="800000"/>
            <a:headEnd/>
            <a:tailEnd/>
          </a:ln>
          <a:effectLst/>
        </p:spPr>
      </p:pic>
      <p:sp>
        <p:nvSpPr>
          <p:cNvPr id="8" name="Прямоугольник 7"/>
          <p:cNvSpPr/>
          <p:nvPr/>
        </p:nvSpPr>
        <p:spPr>
          <a:xfrm>
            <a:off x="5143504" y="3429000"/>
            <a:ext cx="3286148" cy="1569660"/>
          </a:xfrm>
          <a:prstGeom prst="rect">
            <a:avLst/>
          </a:prstGeom>
        </p:spPr>
        <p:txBody>
          <a:bodyPr wrap="square">
            <a:spAutoFit/>
          </a:bodyPr>
          <a:lstStyle/>
          <a:p>
            <a:r>
              <a:rPr lang="ru-RU" sz="2400" b="1" dirty="0" smtClean="0">
                <a:solidFill>
                  <a:srgbClr val="C00000"/>
                </a:solidFill>
                <a:latin typeface="Arial" pitchFamily="34" charset="0"/>
                <a:cs typeface="Arial" pitchFamily="34" charset="0"/>
              </a:rPr>
              <a:t>18</a:t>
            </a:r>
            <a:r>
              <a:rPr lang="en-US" sz="2400" b="1" dirty="0" smtClean="0">
                <a:solidFill>
                  <a:srgbClr val="C00000"/>
                </a:solidFill>
                <a:latin typeface="Algerian"/>
                <a:cs typeface="Arial" pitchFamily="34" charset="0"/>
              </a:rPr>
              <a:t>/09/2011</a:t>
            </a:r>
          </a:p>
          <a:p>
            <a:r>
              <a:rPr lang="en-US" sz="2400" b="1" dirty="0" smtClean="0">
                <a:solidFill>
                  <a:srgbClr val="C00000"/>
                </a:solidFill>
                <a:latin typeface="Algerian"/>
                <a:cs typeface="Arial" pitchFamily="34" charset="0"/>
              </a:rPr>
              <a:t>18th September, 2011</a:t>
            </a:r>
          </a:p>
          <a:p>
            <a:r>
              <a:rPr lang="en-US" sz="2400" b="1" dirty="0" smtClean="0">
                <a:solidFill>
                  <a:srgbClr val="C00000"/>
                </a:solidFill>
                <a:latin typeface="Algerian"/>
                <a:cs typeface="Arial" pitchFamily="34" charset="0"/>
              </a:rPr>
              <a:t>18 September, 2011</a:t>
            </a:r>
            <a:endParaRPr lang="ru-RU" sz="2400" b="1" dirty="0" smtClean="0">
              <a:solidFill>
                <a:srgbClr val="C00000"/>
              </a:solidFill>
              <a:latin typeface="Arial" pitchFamily="34" charset="0"/>
              <a:cs typeface="Arial" pitchFamily="34" charset="0"/>
            </a:endParaRPr>
          </a:p>
          <a:p>
            <a:endParaRPr lang="ru-RU" sz="24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The Salutation (Greeting)</a:t>
            </a:r>
            <a:endParaRPr lang="ru-RU" sz="3600" b="1"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714348" y="1643050"/>
            <a:ext cx="7929618" cy="3539430"/>
          </a:xfrm>
          <a:prstGeom prst="rect">
            <a:avLst/>
          </a:prstGeom>
        </p:spPr>
        <p:txBody>
          <a:bodyPr wrap="square">
            <a:spAutoFit/>
          </a:bodyPr>
          <a:lstStyle/>
          <a:p>
            <a:pPr algn="just">
              <a:spcBef>
                <a:spcPct val="50000"/>
              </a:spcBef>
            </a:pPr>
            <a:r>
              <a:rPr lang="en-US" sz="3200" dirty="0" smtClean="0">
                <a:solidFill>
                  <a:srgbClr val="002060"/>
                </a:solidFill>
                <a:effectLst>
                  <a:outerShdw blurRad="38100" dist="38100" dir="2700000" algn="tl">
                    <a:srgbClr val="000000">
                      <a:alpha val="43137"/>
                    </a:srgbClr>
                  </a:outerShdw>
                </a:effectLst>
                <a:latin typeface="Algerian"/>
              </a:rPr>
              <a:t>The second part of the friendly letter is the greeting.  It is written under the heading at the left margin. It begins with a capital letter and ends with a comma. The greeting usually starts with 'Dear' and is followed the person's name and then a comma.</a:t>
            </a:r>
            <a:endParaRPr lang="en-US" sz="3200" dirty="0">
              <a:solidFill>
                <a:srgbClr val="002060"/>
              </a:solidFill>
              <a:effectLst>
                <a:outerShdw blurRad="38100" dist="38100" dir="2700000" algn="tl">
                  <a:srgbClr val="000000">
                    <a:alpha val="43137"/>
                  </a:srgbClr>
                </a:outerShdw>
              </a:effectLst>
              <a:latin typeface="Algerian"/>
            </a:endParaRPr>
          </a:p>
        </p:txBody>
      </p:sp>
      <p:sp>
        <p:nvSpPr>
          <p:cNvPr id="6" name="Прямоугольник 5"/>
          <p:cNvSpPr/>
          <p:nvPr/>
        </p:nvSpPr>
        <p:spPr>
          <a:xfrm>
            <a:off x="2571736" y="5460326"/>
            <a:ext cx="4357718" cy="584775"/>
          </a:xfrm>
          <a:prstGeom prst="rect">
            <a:avLst/>
          </a:prstGeom>
        </p:spPr>
        <p:txBody>
          <a:bodyPr wrap="square">
            <a:spAutoFit/>
          </a:bodyPr>
          <a:lstStyle/>
          <a:p>
            <a:pPr algn="ctr"/>
            <a:r>
              <a:rPr lang="en-US" sz="3200" b="1" dirty="0" smtClean="0">
                <a:solidFill>
                  <a:schemeClr val="accent2"/>
                </a:solidFill>
                <a:latin typeface="Algerian"/>
                <a:cs typeface="Arial" pitchFamily="34" charset="0"/>
              </a:rPr>
              <a:t>Dear Ann, </a:t>
            </a:r>
            <a:endParaRPr lang="ru-RU" sz="32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The body </a:t>
            </a:r>
            <a:endParaRPr lang="ru-RU" sz="3600" b="1"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500034" y="1428736"/>
            <a:ext cx="8072494" cy="2062103"/>
          </a:xfrm>
          <a:prstGeom prst="rect">
            <a:avLst/>
          </a:prstGeom>
        </p:spPr>
        <p:txBody>
          <a:bodyPr wrap="square">
            <a:spAutoFit/>
          </a:bodyPr>
          <a:lstStyle/>
          <a:p>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body of the letter is the information you are writing in your letter. </a:t>
            </a:r>
          </a:p>
          <a:p>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body of the letter is in paragraph form.  </a:t>
            </a:r>
          </a:p>
          <a:p>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The first line of each paragraph is indented.</a:t>
            </a:r>
            <a:endParaRPr lang="ru-RU" sz="3200" dirty="0">
              <a:solidFill>
                <a:srgbClr val="002060"/>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Picture 5"/>
          <p:cNvPicPr>
            <a:picLocks noChangeAspect="1" noChangeArrowheads="1"/>
          </p:cNvPicPr>
          <p:nvPr/>
        </p:nvPicPr>
        <p:blipFill>
          <a:blip r:embed="rId2"/>
          <a:srcRect/>
          <a:stretch>
            <a:fillRect/>
          </a:stretch>
        </p:blipFill>
        <p:spPr bwMode="auto">
          <a:xfrm>
            <a:off x="5857884" y="4429132"/>
            <a:ext cx="3000364" cy="19716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3600" b="1" dirty="0" smtClean="0">
                <a:solidFill>
                  <a:srgbClr val="002060"/>
                </a:solidFill>
                <a:effectLst>
                  <a:outerShdw blurRad="38100" dist="38100" dir="2700000" algn="tl">
                    <a:srgbClr val="000000">
                      <a:alpha val="43137"/>
                    </a:srgbClr>
                  </a:outerShdw>
                </a:effectLst>
                <a:latin typeface="Algerian"/>
              </a:rPr>
              <a:t>The Closing</a:t>
            </a:r>
            <a:endParaRPr lang="ru-RU" sz="3600" b="1" dirty="0">
              <a:solidFill>
                <a:srgbClr val="002060"/>
              </a:solidFill>
              <a:effectLst>
                <a:outerShdw blurRad="38100" dist="38100" dir="2700000" algn="tl">
                  <a:srgbClr val="000000">
                    <a:alpha val="43137"/>
                  </a:srgbClr>
                </a:outerShdw>
              </a:effectLst>
            </a:endParaRPr>
          </a:p>
        </p:txBody>
      </p:sp>
      <p:sp>
        <p:nvSpPr>
          <p:cNvPr id="5" name="Прямоугольник 4"/>
          <p:cNvSpPr/>
          <p:nvPr/>
        </p:nvSpPr>
        <p:spPr>
          <a:xfrm>
            <a:off x="571472" y="1643050"/>
            <a:ext cx="8143932" cy="3539430"/>
          </a:xfrm>
          <a:prstGeom prst="rect">
            <a:avLst/>
          </a:prstGeom>
        </p:spPr>
        <p:txBody>
          <a:bodyPr wrap="square">
            <a:spAutoFit/>
          </a:bodyPr>
          <a:lstStyle/>
          <a:p>
            <a:pPr>
              <a:buNone/>
            </a:pPr>
            <a:r>
              <a:rPr lang="en-US" sz="3200" dirty="0" smtClean="0">
                <a:solidFill>
                  <a:srgbClr val="002060"/>
                </a:solidFill>
                <a:effectLst>
                  <a:outerShdw blurRad="38100" dist="38100" dir="2700000" algn="tl">
                    <a:srgbClr val="000000">
                      <a:alpha val="43137"/>
                    </a:srgbClr>
                  </a:outerShdw>
                </a:effectLst>
                <a:latin typeface="Algerian"/>
                <a:cs typeface="Arial" pitchFamily="34" charset="0"/>
              </a:rPr>
              <a:t>In the closing the first word is capitalized and you put a comma after the last word.  Some examples of closings are: </a:t>
            </a:r>
          </a:p>
          <a:p>
            <a:pPr>
              <a:buNone/>
            </a:pPr>
            <a:r>
              <a:rPr lang="en-US" sz="3200" dirty="0" smtClean="0">
                <a:latin typeface="Algerian"/>
              </a:rPr>
              <a:t>	 		</a:t>
            </a:r>
            <a:r>
              <a:rPr lang="en-US" sz="3200" b="1" dirty="0" smtClean="0">
                <a:solidFill>
                  <a:schemeClr val="accent2"/>
                </a:solidFill>
                <a:effectLst>
                  <a:outerShdw blurRad="38100" dist="38100" dir="2700000" algn="tl">
                    <a:srgbClr val="000000">
                      <a:alpha val="43137"/>
                    </a:srgbClr>
                  </a:outerShdw>
                </a:effectLst>
                <a:latin typeface="Algerian"/>
                <a:cs typeface="Arial" pitchFamily="34" charset="0"/>
              </a:rPr>
              <a:t>Your friend,</a:t>
            </a:r>
          </a:p>
          <a:p>
            <a:pPr>
              <a:buNone/>
            </a:pPr>
            <a:r>
              <a:rPr lang="en-US" sz="3200" b="1" dirty="0" smtClean="0">
                <a:solidFill>
                  <a:schemeClr val="accent2"/>
                </a:solidFill>
                <a:effectLst>
                  <a:outerShdw blurRad="38100" dist="38100" dir="2700000" algn="tl">
                    <a:srgbClr val="000000">
                      <a:alpha val="43137"/>
                    </a:srgbClr>
                  </a:outerShdw>
                </a:effectLst>
                <a:latin typeface="Algerian"/>
                <a:cs typeface="Arial" pitchFamily="34" charset="0"/>
              </a:rPr>
              <a:t>			Love, </a:t>
            </a:r>
          </a:p>
          <a:p>
            <a:pPr>
              <a:buNone/>
            </a:pPr>
            <a:r>
              <a:rPr lang="en-US" sz="3200" b="1" dirty="0" smtClean="0">
                <a:solidFill>
                  <a:schemeClr val="accent2"/>
                </a:solidFill>
                <a:effectLst>
                  <a:outerShdw blurRad="38100" dist="38100" dir="2700000" algn="tl">
                    <a:srgbClr val="000000">
                      <a:alpha val="43137"/>
                    </a:srgbClr>
                  </a:outerShdw>
                </a:effectLst>
                <a:latin typeface="Algerian"/>
                <a:cs typeface="Arial" pitchFamily="34" charset="0"/>
              </a:rPr>
              <a:t>	 		Best wishes, </a:t>
            </a:r>
          </a:p>
          <a:p>
            <a:pPr>
              <a:buNone/>
            </a:pPr>
            <a:r>
              <a:rPr lang="en-US" sz="3200" b="1" dirty="0" smtClean="0">
                <a:solidFill>
                  <a:schemeClr val="accent2"/>
                </a:solidFill>
                <a:effectLst>
                  <a:outerShdw blurRad="38100" dist="38100" dir="2700000" algn="tl">
                    <a:srgbClr val="000000">
                      <a:alpha val="43137"/>
                    </a:srgbClr>
                  </a:outerShdw>
                </a:effectLst>
                <a:latin typeface="Algerian"/>
                <a:cs typeface="Arial" pitchFamily="34" charset="0"/>
              </a:rPr>
              <a:t>    			Yours,</a:t>
            </a:r>
            <a:endParaRPr lang="ru-RU" sz="3200" b="1" dirty="0">
              <a:solidFill>
                <a:schemeClr val="accent2"/>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Picture 5"/>
          <p:cNvPicPr>
            <a:picLocks noChangeAspect="1" noChangeArrowheads="1"/>
          </p:cNvPicPr>
          <p:nvPr/>
        </p:nvPicPr>
        <p:blipFill>
          <a:blip r:embed="rId3"/>
          <a:srcRect/>
          <a:stretch>
            <a:fillRect/>
          </a:stretch>
        </p:blipFill>
        <p:spPr bwMode="auto">
          <a:xfrm>
            <a:off x="5857884" y="4429132"/>
            <a:ext cx="3000364" cy="19716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зимний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зимний 2</Template>
  <TotalTime>278</TotalTime>
  <Words>421</Words>
  <Application>Microsoft Office PowerPoint</Application>
  <PresentationFormat>Экран (4:3)</PresentationFormat>
  <Paragraphs>87</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зимний 2</vt:lpstr>
      <vt:lpstr>Слайд 1</vt:lpstr>
      <vt:lpstr>Слайд 2</vt:lpstr>
      <vt:lpstr>  Friendly letters have five parts: </vt:lpstr>
      <vt:lpstr>Слайд 4</vt:lpstr>
      <vt:lpstr>How to write an address?</vt:lpstr>
      <vt:lpstr>How to write dates?</vt:lpstr>
      <vt:lpstr>The Salutation (Greeting)</vt:lpstr>
      <vt:lpstr>The body </vt:lpstr>
      <vt:lpstr>The Closing</vt:lpstr>
      <vt:lpstr>Слайд 10</vt:lpstr>
      <vt:lpstr>Don’t forget</vt:lpstr>
      <vt:lpstr>Используемые источники:</vt:lpstr>
      <vt:lpstr>Слайд 13</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28</cp:revision>
  <dcterms:created xsi:type="dcterms:W3CDTF">2011-09-07T19:27:30Z</dcterms:created>
  <dcterms:modified xsi:type="dcterms:W3CDTF">2011-09-08T19:41:38Z</dcterms:modified>
</cp:coreProperties>
</file>