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sldIdLst>
    <p:sldId id="257" r:id="rId2"/>
    <p:sldId id="268" r:id="rId3"/>
    <p:sldId id="258" r:id="rId4"/>
    <p:sldId id="259" r:id="rId5"/>
    <p:sldId id="265" r:id="rId6"/>
    <p:sldId id="260" r:id="rId7"/>
    <p:sldId id="261" r:id="rId8"/>
    <p:sldId id="262" r:id="rId9"/>
    <p:sldId id="264" r:id="rId10"/>
    <p:sldId id="266" r:id="rId11"/>
    <p:sldId id="267" r:id="rId12"/>
    <p:sldId id="263"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91" autoAdjust="0"/>
    <p:restoredTop sz="93250" autoAdjust="0"/>
  </p:normalViewPr>
  <p:slideViewPr>
    <p:cSldViewPr>
      <p:cViewPr varScale="1">
        <p:scale>
          <a:sx n="68" d="100"/>
          <a:sy n="68" d="100"/>
        </p:scale>
        <p:origin x="-150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08369C-1EA4-4F91-9E2D-FBBA75120DBF}" type="datetimeFigureOut">
              <a:rPr lang="ru-RU" smtClean="0"/>
              <a:pPr/>
              <a:t>04.03.2013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A62AB5-AB28-4992-870B-BC3F30F09E2B}" type="slidenum">
              <a:rPr lang="ru-RU" smtClean="0"/>
              <a:pPr/>
              <a:t>‹#›</a:t>
            </a:fld>
            <a:endParaRPr lang="ru-RU"/>
          </a:p>
        </p:txBody>
      </p:sp>
    </p:spTree>
    <p:extLst>
      <p:ext uri="{BB962C8B-B14F-4D97-AF65-F5344CB8AC3E}">
        <p14:creationId xmlns:p14="http://schemas.microsoft.com/office/powerpoint/2010/main" xmlns="" val="2641978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BA62AB5-AB28-4992-870B-BC3F30F09E2B}" type="slidenum">
              <a:rPr lang="ru-RU" smtClean="0"/>
              <a:pPr/>
              <a:t>6</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BA62AB5-AB28-4992-870B-BC3F30F09E2B}" type="slidenum">
              <a:rPr lang="ru-RU" smtClean="0"/>
              <a:pPr/>
              <a:t>8</a:t>
            </a:fld>
            <a:endParaRPr lang="ru-RU"/>
          </a:p>
        </p:txBody>
      </p:sp>
    </p:spTree>
    <p:extLst>
      <p:ext uri="{BB962C8B-B14F-4D97-AF65-F5344CB8AC3E}">
        <p14:creationId xmlns:p14="http://schemas.microsoft.com/office/powerpoint/2010/main" xmlns="" val="2548514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04.03.2013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04.03.2013</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9.xml"/><Relationship Id="rId1" Type="http://schemas.openxmlformats.org/officeDocument/2006/relationships/audio" Target="file:///C:\Users\&#1048;&#1085;&#1085;&#1072;\Music\the_beatles_-_across_the_universe_(zaycev.net).mp3"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9.xml"/><Relationship Id="rId1" Type="http://schemas.openxmlformats.org/officeDocument/2006/relationships/audio" Target="file:///C:\Users\&#1048;&#1085;&#1085;&#1072;\Music\the_beatles_-_love_me_do_(zaycev.net).mp3" TargetMode="External"/><Relationship Id="rId5" Type="http://schemas.openxmlformats.org/officeDocument/2006/relationships/image" Target="../media/image4.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9.xml"/><Relationship Id="rId1" Type="http://schemas.openxmlformats.org/officeDocument/2006/relationships/audio" Target="file:///C:\Users\&#1048;&#1085;&#1085;&#1072;\Music\the_beatles_-_yesterday_(zaycev.net).mp3" TargetMode="Externa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9.xml"/><Relationship Id="rId1" Type="http://schemas.openxmlformats.org/officeDocument/2006/relationships/audio" Target="file:///C:\Users\&#1048;&#1085;&#1085;&#1072;\Music\the_beatles_-_yellow_submarine_(zaycev.net).mp3" TargetMode="External"/><Relationship Id="rId5" Type="http://schemas.openxmlformats.org/officeDocument/2006/relationships/image" Target="../media/image8.pn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audio" Target="file:///C:\Users\&#1048;&#1085;&#1085;&#1072;\Music\the_beatles_-_let_it_be_(zaycev.net).mp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0235"/>
            <a:ext cx="6512511" cy="1143000"/>
          </a:xfrm>
        </p:spPr>
        <p:txBody>
          <a:bodyPr/>
          <a:lstStyle/>
          <a:p>
            <a:pPr marL="0" indent="0">
              <a:buNone/>
            </a:pPr>
            <a:r>
              <a:rPr lang="en-US" sz="5400" dirty="0" smtClean="0"/>
              <a:t>THE BEATLES</a:t>
            </a:r>
            <a:endParaRPr lang="ru-RU" sz="54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63624"/>
            <a:ext cx="9144000" cy="5294376"/>
          </a:xfrm>
          <a:prstGeom prst="rect">
            <a:avLst/>
          </a:prstGeom>
        </p:spPr>
      </p:pic>
      <p:sp>
        <p:nvSpPr>
          <p:cNvPr id="5" name="TextBox 4"/>
          <p:cNvSpPr txBox="1"/>
          <p:nvPr/>
        </p:nvSpPr>
        <p:spPr>
          <a:xfrm>
            <a:off x="6911752" y="6488668"/>
            <a:ext cx="2232248" cy="369332"/>
          </a:xfrm>
          <a:prstGeom prst="rect">
            <a:avLst/>
          </a:prstGeom>
          <a:noFill/>
        </p:spPr>
        <p:txBody>
          <a:bodyPr wrap="square" rtlCol="0">
            <a:spAutoFit/>
          </a:bodyPr>
          <a:lstStyle/>
          <a:p>
            <a:r>
              <a:rPr lang="en-US" dirty="0" smtClean="0"/>
              <a:t>By </a:t>
            </a:r>
            <a:r>
              <a:rPr lang="en-US" dirty="0" err="1" smtClean="0"/>
              <a:t>Nikol</a:t>
            </a:r>
            <a:r>
              <a:rPr lang="en-US" dirty="0" smtClean="0"/>
              <a:t> </a:t>
            </a:r>
            <a:r>
              <a:rPr lang="en-US" dirty="0" err="1" smtClean="0"/>
              <a:t>Khoang</a:t>
            </a:r>
            <a:r>
              <a:rPr lang="en-US" dirty="0" smtClean="0"/>
              <a:t> 5B</a:t>
            </a:r>
            <a:endParaRPr lang="ru-RU" dirty="0"/>
          </a:p>
        </p:txBody>
      </p:sp>
    </p:spTree>
    <p:extLst>
      <p:ext uri="{BB962C8B-B14F-4D97-AF65-F5344CB8AC3E}">
        <p14:creationId xmlns:p14="http://schemas.microsoft.com/office/powerpoint/2010/main" xmlns="" val="4012986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043608" y="2060848"/>
            <a:ext cx="6912768" cy="2160240"/>
          </a:xfrm>
        </p:spPr>
        <p:txBody>
          <a:bodyPr/>
          <a:lstStyle/>
          <a:p>
            <a:pPr algn="ctr">
              <a:buNone/>
            </a:pPr>
            <a:r>
              <a:rPr lang="en-US" sz="7200" dirty="0" smtClean="0">
                <a:solidFill>
                  <a:schemeClr val="accent1">
                    <a:lumMod val="75000"/>
                  </a:schemeClr>
                </a:solidFill>
                <a:effectLst>
                  <a:outerShdw blurRad="38100" dist="38100" dir="2700000" algn="tl">
                    <a:srgbClr val="000000">
                      <a:alpha val="43137"/>
                    </a:srgbClr>
                  </a:outerShdw>
                  <a:reflection blurRad="6350" stA="55000" endA="300" endPos="45500" dir="5400000" sy="-100000" algn="bl" rotWithShape="0"/>
                </a:effectLst>
              </a:rPr>
              <a:t>SOMETHING MORE…</a:t>
            </a:r>
            <a:endParaRPr lang="ru-RU" sz="7200" dirty="0">
              <a:solidFill>
                <a:schemeClr val="accent1">
                  <a:lumMod val="75000"/>
                </a:schemeClr>
              </a:solidFill>
              <a:effectLst>
                <a:outerShdw blurRad="38100" dist="38100" dir="2700000" algn="tl">
                  <a:srgbClr val="000000">
                    <a:alpha val="43137"/>
                  </a:srgbClr>
                </a:outerShdw>
                <a:reflection blurRad="6350" stA="55000" endA="300" endPos="45500" dir="5400000" sy="-100000" algn="bl" rotWithShape="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395536" y="260648"/>
            <a:ext cx="8208911" cy="5616624"/>
          </a:xfrm>
        </p:spPr>
        <p:txBody>
          <a:bodyPr>
            <a:noAutofit/>
          </a:bodyPr>
          <a:lstStyle/>
          <a:p>
            <a:pPr>
              <a:buNone/>
            </a:pPr>
            <a:r>
              <a:rPr lang="en-US" sz="2400" dirty="0" smtClean="0">
                <a:latin typeface="Comic Sans MS" pitchFamily="66" charset="0"/>
              </a:rPr>
              <a:t>An intergalactic celebration of The Beatles is being launched in 2008 with the beaming of their peace anthem </a:t>
            </a:r>
            <a:r>
              <a:rPr lang="en-US" sz="2400" dirty="0" smtClean="0">
                <a:solidFill>
                  <a:schemeClr val="accent1">
                    <a:lumMod val="75000"/>
                  </a:schemeClr>
                </a:solidFill>
                <a:latin typeface="Comic Sans MS" pitchFamily="66" charset="0"/>
              </a:rPr>
              <a:t>"Across the Universe" </a:t>
            </a:r>
            <a:r>
              <a:rPr lang="en-US" sz="2400" dirty="0" smtClean="0">
                <a:latin typeface="Comic Sans MS" pitchFamily="66" charset="0"/>
              </a:rPr>
              <a:t>into outer space.</a:t>
            </a:r>
          </a:p>
          <a:p>
            <a:pPr>
              <a:buNone/>
            </a:pPr>
            <a:r>
              <a:rPr lang="en-US" sz="2400" dirty="0" smtClean="0">
                <a:latin typeface="Comic Sans MS" pitchFamily="66" charset="0"/>
              </a:rPr>
              <a:t>The man behind the idea, which marks the 40th anniversary of the recording of the song in 1968, is a Beatles fan who has </a:t>
            </a:r>
            <a:r>
              <a:rPr lang="en-US" sz="2400" dirty="0" err="1" smtClean="0">
                <a:latin typeface="Comic Sans MS" pitchFamily="66" charset="0"/>
              </a:rPr>
              <a:t>msde</a:t>
            </a:r>
            <a:r>
              <a:rPr lang="en-US" sz="2400" dirty="0" smtClean="0">
                <a:latin typeface="Comic Sans MS" pitchFamily="66" charset="0"/>
              </a:rPr>
              <a:t> space agency NASA to kick off the party and now hopes to convert alien life forms to The Beatles.</a:t>
            </a:r>
          </a:p>
          <a:p>
            <a:pPr>
              <a:buNone/>
            </a:pPr>
            <a:r>
              <a:rPr lang="en-US" sz="2400" dirty="0" smtClean="0">
                <a:latin typeface="Comic Sans MS" pitchFamily="66" charset="0"/>
              </a:rPr>
              <a:t>"At the moment, we are sending up Morse code as a way of contacting aliens," Martin Lewis told BBC radio. "Maybe we should send them something a little more cheery."</a:t>
            </a:r>
          </a:p>
          <a:p>
            <a:pPr>
              <a:buNone/>
            </a:pPr>
            <a:r>
              <a:rPr lang="en-US" sz="2400" dirty="0" smtClean="0">
                <a:latin typeface="Comic Sans MS" pitchFamily="66" charset="0"/>
              </a:rPr>
              <a:t>If all goes according to plan, NASA will transmit the Beatles tune via its Deep Space Network .</a:t>
            </a:r>
            <a:endParaRPr lang="ru-RU" sz="2400" dirty="0">
              <a:latin typeface="Comic Sans MS" pitchFamily="66" charset="0"/>
            </a:endParaRPr>
          </a:p>
        </p:txBody>
      </p:sp>
      <p:pic>
        <p:nvPicPr>
          <p:cNvPr id="5" name="the_beatles_-_across_the_universe_(zaycev.net).mp3">
            <a:hlinkClick r:id="" action="ppaction://media"/>
          </p:cNvPr>
          <p:cNvPicPr>
            <a:picLocks noRot="1" noChangeAspect="1"/>
          </p:cNvPicPr>
          <p:nvPr>
            <a:audioFile r:link="rId1"/>
          </p:nvPr>
        </p:nvPicPr>
        <p:blipFill>
          <a:blip r:embed="rId3" cstate="print"/>
          <a:stretch>
            <a:fillRect/>
          </a:stretch>
        </p:blipFill>
        <p:spPr>
          <a:xfrm>
            <a:off x="8316416" y="332656"/>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1252"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2239" y="0"/>
            <a:ext cx="9144000" cy="6974632"/>
          </a:xfrm>
          <a:prstGeom prst="rect">
            <a:avLst/>
          </a:prstGeom>
        </p:spPr>
      </p:pic>
      <p:sp>
        <p:nvSpPr>
          <p:cNvPr id="5" name="TextBox 4"/>
          <p:cNvSpPr txBox="1"/>
          <p:nvPr/>
        </p:nvSpPr>
        <p:spPr>
          <a:xfrm>
            <a:off x="1835696" y="260648"/>
            <a:ext cx="4896544" cy="1446550"/>
          </a:xfrm>
          <a:prstGeom prst="rect">
            <a:avLst/>
          </a:prstGeom>
          <a:noFill/>
        </p:spPr>
        <p:txBody>
          <a:bodyPr wrap="square" rtlCol="0">
            <a:spAutoFit/>
          </a:bodyPr>
          <a:lstStyle/>
          <a:p>
            <a:r>
              <a:rPr lang="en-US" sz="8800" dirty="0" smtClean="0">
                <a:solidFill>
                  <a:schemeClr val="bg1"/>
                </a:solidFill>
              </a:rPr>
              <a:t>THE END</a:t>
            </a:r>
            <a:endParaRPr lang="ru-RU" sz="8800" dirty="0">
              <a:solidFill>
                <a:schemeClr val="bg1"/>
              </a:solidFill>
            </a:endParaRPr>
          </a:p>
        </p:txBody>
      </p:sp>
    </p:spTree>
    <p:extLst>
      <p:ext uri="{BB962C8B-B14F-4D97-AF65-F5344CB8AC3E}">
        <p14:creationId xmlns:p14="http://schemas.microsoft.com/office/powerpoint/2010/main" xmlns="" val="3741294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76672"/>
            <a:ext cx="8352928" cy="908720"/>
          </a:xfrm>
        </p:spPr>
        <p:txBody>
          <a:bodyPr/>
          <a:lstStyle/>
          <a:p>
            <a:pPr algn="ctr">
              <a:buNone/>
            </a:pPr>
            <a:r>
              <a:rPr lang="ru-RU" sz="4400" dirty="0" smtClean="0">
                <a:solidFill>
                  <a:schemeClr val="tx1"/>
                </a:solidFill>
                <a:effectLst>
                  <a:outerShdw blurRad="38100" dist="38100" dir="2700000" algn="tl">
                    <a:srgbClr val="000000">
                      <a:alpha val="43137"/>
                    </a:srgbClr>
                  </a:outerShdw>
                  <a:reflection blurRad="6350" stA="55000" endA="300" endPos="45500" dir="5400000" sy="-100000" algn="bl" rotWithShape="0"/>
                </a:effectLst>
              </a:rPr>
              <a:t>Цели и задачи исследования</a:t>
            </a:r>
            <a:endParaRPr lang="ru-RU" sz="4400" dirty="0">
              <a:solidFill>
                <a:schemeClr val="tx1"/>
              </a:solidFill>
              <a:effectLst>
                <a:outerShdw blurRad="38100" dist="38100" dir="2700000" algn="tl">
                  <a:srgbClr val="000000">
                    <a:alpha val="43137"/>
                  </a:srgbClr>
                </a:outerShdw>
                <a:reflection blurRad="6350" stA="55000" endA="300" endPos="45500" dir="5400000" sy="-100000" algn="bl" rotWithShape="0"/>
              </a:effectLst>
            </a:endParaRPr>
          </a:p>
        </p:txBody>
      </p:sp>
      <p:sp>
        <p:nvSpPr>
          <p:cNvPr id="3" name="TextBox 2"/>
          <p:cNvSpPr txBox="1"/>
          <p:nvPr/>
        </p:nvSpPr>
        <p:spPr>
          <a:xfrm>
            <a:off x="0" y="1772816"/>
            <a:ext cx="8820472" cy="4832092"/>
          </a:xfrm>
          <a:prstGeom prst="rect">
            <a:avLst/>
          </a:prstGeom>
          <a:noFill/>
        </p:spPr>
        <p:txBody>
          <a:bodyPr wrap="square" rtlCol="0">
            <a:spAutoFit/>
          </a:bodyPr>
          <a:lstStyle/>
          <a:p>
            <a:r>
              <a:rPr lang="ru-RU" sz="2800" dirty="0" smtClean="0"/>
              <a:t>Цель: создание учебного пособия для </a:t>
            </a:r>
            <a:r>
              <a:rPr lang="ru-RU" sz="2800" dirty="0" smtClean="0"/>
              <a:t>уроков </a:t>
            </a:r>
            <a:r>
              <a:rPr lang="ru-RU" sz="2800" dirty="0" smtClean="0"/>
              <a:t>английского </a:t>
            </a:r>
            <a:r>
              <a:rPr lang="ru-RU" sz="2800" dirty="0" smtClean="0"/>
              <a:t>языка</a:t>
            </a:r>
            <a:r>
              <a:rPr lang="ru-RU" sz="2800" dirty="0" smtClean="0"/>
              <a:t>,</a:t>
            </a:r>
            <a:r>
              <a:rPr lang="en-US" sz="2800" dirty="0" smtClean="0"/>
              <a:t> </a:t>
            </a:r>
            <a:r>
              <a:rPr lang="ru-RU" sz="2800" dirty="0" smtClean="0"/>
              <a:t>МХК, музыки</a:t>
            </a:r>
            <a:endParaRPr lang="ru-RU" sz="2800" dirty="0" smtClean="0"/>
          </a:p>
          <a:p>
            <a:r>
              <a:rPr lang="ru-RU" sz="2800" dirty="0" smtClean="0"/>
              <a:t>Задачи: </a:t>
            </a:r>
          </a:p>
          <a:p>
            <a:r>
              <a:rPr lang="ru-RU" sz="2800" dirty="0" smtClean="0"/>
              <a:t>1. осуществить поиск  в англоязычных источниках </a:t>
            </a:r>
            <a:r>
              <a:rPr lang="ru-RU" sz="2800" dirty="0" smtClean="0"/>
              <a:t>информации о группе </a:t>
            </a:r>
            <a:r>
              <a:rPr lang="en-US" sz="2800" dirty="0" smtClean="0"/>
              <a:t>“The Beatles”</a:t>
            </a:r>
            <a:r>
              <a:rPr lang="ru-RU" sz="2800" dirty="0" smtClean="0"/>
              <a:t>, биографии участников, популярных композиций;</a:t>
            </a:r>
            <a:endParaRPr lang="ru-RU" sz="2800" dirty="0" smtClean="0"/>
          </a:p>
          <a:p>
            <a:r>
              <a:rPr lang="ru-RU" sz="2800" dirty="0" smtClean="0"/>
              <a:t>2. осуществить подбор </a:t>
            </a:r>
            <a:r>
              <a:rPr lang="ru-RU" sz="2800" dirty="0" smtClean="0"/>
              <a:t>фотографий;</a:t>
            </a:r>
            <a:endParaRPr lang="ru-RU" sz="2800" dirty="0" smtClean="0"/>
          </a:p>
          <a:p>
            <a:r>
              <a:rPr lang="ru-RU" sz="2800" dirty="0" smtClean="0"/>
              <a:t>3. обобщить и систематизировать собранный </a:t>
            </a:r>
            <a:r>
              <a:rPr lang="ru-RU" sz="2800" dirty="0" smtClean="0"/>
              <a:t>материал;</a:t>
            </a:r>
            <a:endParaRPr lang="ru-RU" sz="2800" dirty="0" smtClean="0"/>
          </a:p>
          <a:p>
            <a:r>
              <a:rPr lang="ru-RU" sz="2800" dirty="0" smtClean="0"/>
              <a:t>4. создать </a:t>
            </a:r>
            <a:r>
              <a:rPr lang="ru-RU" sz="2800" dirty="0" err="1" smtClean="0"/>
              <a:t>мультимедийную</a:t>
            </a:r>
            <a:r>
              <a:rPr lang="ru-RU" sz="2800" dirty="0" smtClean="0"/>
              <a:t> и информационную версию учебного пособия.</a:t>
            </a:r>
            <a:endParaRPr lang="ru-RU"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124744"/>
            <a:ext cx="7128792" cy="4524315"/>
          </a:xfrm>
          <a:prstGeom prst="rect">
            <a:avLst/>
          </a:prstGeom>
          <a:noFill/>
        </p:spPr>
        <p:txBody>
          <a:bodyPr wrap="square" rtlCol="0">
            <a:spAutoFit/>
          </a:bodyPr>
          <a:lstStyle/>
          <a:p>
            <a:r>
              <a:rPr lang="en-US" sz="2400" dirty="0"/>
              <a:t>Can you think of a day without music? We can hear music everywhere: in the streets and at home, over the radio and on TV, in the shops and in the parks. People all over the world are fond of music. They listen to music, they dance to music, they learn to play musical instruments</a:t>
            </a:r>
            <a:r>
              <a:rPr lang="en-US" sz="2400" dirty="0" smtClean="0"/>
              <a:t>.</a:t>
            </a:r>
            <a:r>
              <a:rPr lang="ru-RU" sz="2400" dirty="0" smtClean="0"/>
              <a:t> </a:t>
            </a:r>
            <a:r>
              <a:rPr lang="en-US" sz="2400" dirty="0" smtClean="0"/>
              <a:t>There </a:t>
            </a:r>
            <a:r>
              <a:rPr lang="en-US" sz="2400" dirty="0"/>
              <a:t>are a lot of different kinds of music. Some of them appeared long ago, and some are modern</a:t>
            </a:r>
            <a:r>
              <a:rPr lang="en-US" sz="2400" dirty="0" smtClean="0"/>
              <a:t>.</a:t>
            </a:r>
            <a:r>
              <a:rPr lang="ru-RU" sz="2400" dirty="0" smtClean="0"/>
              <a:t> </a:t>
            </a:r>
            <a:r>
              <a:rPr lang="en-US" sz="2400" dirty="0" smtClean="0"/>
              <a:t>Great </a:t>
            </a:r>
            <a:r>
              <a:rPr lang="en-US" sz="2400" dirty="0"/>
              <a:t>Britain has produced more popular music stars than any other country. Over the last 30 years rock and pop music have been very popular in Britain</a:t>
            </a:r>
            <a:endParaRPr lang="ru-RU" sz="2400" dirty="0"/>
          </a:p>
        </p:txBody>
      </p:sp>
    </p:spTree>
    <p:extLst>
      <p:ext uri="{BB962C8B-B14F-4D97-AF65-F5344CB8AC3E}">
        <p14:creationId xmlns:p14="http://schemas.microsoft.com/office/powerpoint/2010/main" xmlns="" val="3818341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t="19509" b="19509"/>
          <a:stretch>
            <a:fillRect/>
          </a:stretch>
        </p:blipFill>
        <p:spPr>
          <a:xfrm>
            <a:off x="4427984" y="1628800"/>
            <a:ext cx="4463925" cy="5229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Текст 2"/>
          <p:cNvSpPr>
            <a:spLocks noGrp="1"/>
          </p:cNvSpPr>
          <p:nvPr>
            <p:ph type="body" sz="half" idx="2"/>
          </p:nvPr>
        </p:nvSpPr>
        <p:spPr>
          <a:xfrm>
            <a:off x="28422" y="1340768"/>
            <a:ext cx="3694114" cy="5043340"/>
          </a:xfrm>
        </p:spPr>
        <p:txBody>
          <a:bodyPr>
            <a:noAutofit/>
          </a:bodyPr>
          <a:lstStyle/>
          <a:p>
            <a:pPr>
              <a:buNone/>
            </a:pPr>
            <a:r>
              <a:rPr lang="en-US" sz="2400" dirty="0" smtClean="0">
                <a:solidFill>
                  <a:schemeClr val="tx1"/>
                </a:solidFill>
              </a:rPr>
              <a:t>The </a:t>
            </a:r>
            <a:r>
              <a:rPr lang="en-US" sz="2400" dirty="0">
                <a:solidFill>
                  <a:schemeClr val="tx1"/>
                </a:solidFill>
              </a:rPr>
              <a:t>Beatles is still one of the most popular groups</a:t>
            </a:r>
            <a:r>
              <a:rPr lang="en-US" sz="2400" dirty="0" smtClean="0">
                <a:solidFill>
                  <a:schemeClr val="tx1"/>
                </a:solidFill>
              </a:rPr>
              <a:t>.</a:t>
            </a:r>
            <a:r>
              <a:rPr lang="ru-RU" sz="2400" dirty="0" smtClean="0">
                <a:solidFill>
                  <a:schemeClr val="tx1"/>
                </a:solidFill>
              </a:rPr>
              <a:t> </a:t>
            </a:r>
            <a:r>
              <a:rPr lang="en-US" sz="2400" dirty="0" smtClean="0">
                <a:solidFill>
                  <a:schemeClr val="tx1"/>
                </a:solidFill>
              </a:rPr>
              <a:t>John </a:t>
            </a:r>
            <a:r>
              <a:rPr lang="en-US" sz="2400" dirty="0">
                <a:solidFill>
                  <a:schemeClr val="tx1"/>
                </a:solidFill>
              </a:rPr>
              <a:t>Lennon and Paul McCartney were in many bands together before the forming of the Beatles. In 1962, along with </a:t>
            </a:r>
            <a:r>
              <a:rPr lang="en-US" sz="2400" dirty="0" err="1">
                <a:solidFill>
                  <a:schemeClr val="tx1"/>
                </a:solidFill>
              </a:rPr>
              <a:t>Ringo</a:t>
            </a:r>
            <a:r>
              <a:rPr lang="en-US" sz="2400" dirty="0">
                <a:solidFill>
                  <a:schemeClr val="tx1"/>
                </a:solidFill>
              </a:rPr>
              <a:t> </a:t>
            </a:r>
            <a:r>
              <a:rPr lang="en-US" sz="2400" dirty="0" smtClean="0">
                <a:solidFill>
                  <a:schemeClr val="tx1"/>
                </a:solidFill>
              </a:rPr>
              <a:t>Starr </a:t>
            </a:r>
            <a:r>
              <a:rPr lang="en-US" sz="2400" dirty="0">
                <a:solidFill>
                  <a:schemeClr val="tx1"/>
                </a:solidFill>
              </a:rPr>
              <a:t>and George Harrison , they formed the rock group known as "The Beatles".</a:t>
            </a:r>
            <a:endParaRPr lang="ru-RU" sz="2400" dirty="0">
              <a:solidFill>
                <a:schemeClr val="tx1"/>
              </a:solidFill>
            </a:endParaRPr>
          </a:p>
        </p:txBody>
      </p:sp>
      <p:sp>
        <p:nvSpPr>
          <p:cNvPr id="4" name="Заголовок 3"/>
          <p:cNvSpPr>
            <a:spLocks noGrp="1"/>
          </p:cNvSpPr>
          <p:nvPr>
            <p:ph type="title"/>
          </p:nvPr>
        </p:nvSpPr>
        <p:spPr>
          <a:xfrm>
            <a:off x="467544" y="0"/>
            <a:ext cx="8003210" cy="1143000"/>
          </a:xfrm>
        </p:spPr>
        <p:txBody>
          <a:bodyPr/>
          <a:lstStyle/>
          <a:p>
            <a:pPr marL="0" indent="0">
              <a:buNone/>
            </a:pPr>
            <a:r>
              <a:rPr lang="en-US" dirty="0"/>
              <a:t> </a:t>
            </a:r>
            <a:r>
              <a:rPr lang="en-US" dirty="0" smtClean="0"/>
              <a:t>   History of The Beatles</a:t>
            </a:r>
            <a:endParaRPr lang="ru-RU" dirty="0"/>
          </a:p>
        </p:txBody>
      </p:sp>
    </p:spTree>
    <p:extLst>
      <p:ext uri="{BB962C8B-B14F-4D97-AF65-F5344CB8AC3E}">
        <p14:creationId xmlns:p14="http://schemas.microsoft.com/office/powerpoint/2010/main" xmlns="" val="1559319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55576" y="1340768"/>
            <a:ext cx="7488832" cy="3303240"/>
          </a:xfrm>
        </p:spPr>
        <p:txBody>
          <a:bodyPr/>
          <a:lstStyle/>
          <a:p>
            <a:pPr algn="ctr">
              <a:buNone/>
            </a:pPr>
            <a:r>
              <a:rPr lang="en-US" sz="7200" dirty="0" smtClean="0">
                <a:solidFill>
                  <a:schemeClr val="accent1">
                    <a:lumMod val="75000"/>
                  </a:schemeClr>
                </a:solidFill>
                <a:effectLst>
                  <a:outerShdw blurRad="38100" dist="38100" dir="2700000" algn="tl">
                    <a:srgbClr val="000000">
                      <a:alpha val="43137"/>
                    </a:srgbClr>
                  </a:outerShdw>
                  <a:reflection blurRad="6350" stA="55000" endA="300" endPos="45500" dir="5400000" sy="-100000" algn="bl" rotWithShape="0"/>
                </a:effectLst>
              </a:rPr>
              <a:t>The most popular songs by the Beatles…</a:t>
            </a:r>
            <a:endParaRPr lang="ru-RU" sz="7200" dirty="0">
              <a:solidFill>
                <a:schemeClr val="accent1">
                  <a:lumMod val="75000"/>
                </a:schemeClr>
              </a:solidFill>
              <a:effectLst>
                <a:outerShdw blurRad="38100" dist="38100" dir="2700000" algn="tl">
                  <a:srgbClr val="000000">
                    <a:alpha val="43137"/>
                  </a:srgbClr>
                </a:outerShdw>
                <a:reflection blurRad="6350" stA="55000" endA="300" endPos="455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96" y="1340768"/>
            <a:ext cx="4536504" cy="3785652"/>
          </a:xfrm>
          <a:prstGeom prst="rect">
            <a:avLst/>
          </a:prstGeom>
          <a:noFill/>
        </p:spPr>
        <p:txBody>
          <a:bodyPr wrap="square" rtlCol="0">
            <a:spAutoFit/>
          </a:bodyPr>
          <a:lstStyle/>
          <a:p>
            <a:r>
              <a:rPr lang="en-US" sz="2400" dirty="0"/>
              <a:t>When they first began playing, the main influence inside the band was John Lennon, who had an ability to compose songs</a:t>
            </a:r>
            <a:r>
              <a:rPr lang="en-US" sz="2400" dirty="0" smtClean="0"/>
              <a:t>.</a:t>
            </a:r>
            <a:r>
              <a:rPr lang="ru-RU" sz="2400" dirty="0" smtClean="0"/>
              <a:t> </a:t>
            </a:r>
            <a:r>
              <a:rPr lang="en-US" sz="2400" dirty="0" smtClean="0"/>
              <a:t>The </a:t>
            </a:r>
            <a:r>
              <a:rPr lang="en-US" sz="2400" dirty="0"/>
              <a:t>first song was "Love Me </a:t>
            </a:r>
            <a:r>
              <a:rPr lang="en-US" sz="2400" dirty="0" smtClean="0"/>
              <a:t>Do.</a:t>
            </a:r>
            <a:r>
              <a:rPr lang="ru-RU" sz="2400" dirty="0" smtClean="0"/>
              <a:t> </a:t>
            </a:r>
            <a:r>
              <a:rPr lang="en-US" sz="2400" dirty="0" smtClean="0"/>
              <a:t>Their </a:t>
            </a:r>
            <a:r>
              <a:rPr lang="en-US" sz="2400" dirty="0"/>
              <a:t>songs seemed more musical than others and more exciting than the kind of thing most artists were recording then.</a:t>
            </a:r>
            <a:endParaRPr lang="ru-RU" sz="2400" dirty="0"/>
          </a:p>
        </p:txBody>
      </p:sp>
      <p:sp>
        <p:nvSpPr>
          <p:cNvPr id="4" name="Заголовок 3"/>
          <p:cNvSpPr>
            <a:spLocks noGrp="1"/>
          </p:cNvSpPr>
          <p:nvPr>
            <p:ph type="title"/>
          </p:nvPr>
        </p:nvSpPr>
        <p:spPr>
          <a:xfrm>
            <a:off x="2303748" y="-171400"/>
            <a:ext cx="5508612" cy="1143000"/>
          </a:xfrm>
        </p:spPr>
        <p:txBody>
          <a:bodyPr/>
          <a:lstStyle/>
          <a:p>
            <a:pPr marL="0" indent="0">
              <a:buNone/>
            </a:pPr>
            <a:r>
              <a:rPr lang="ru-RU" dirty="0" smtClean="0"/>
              <a:t>«</a:t>
            </a:r>
            <a:r>
              <a:rPr lang="en-US" dirty="0" smtClean="0"/>
              <a:t>Love Me Do</a:t>
            </a:r>
            <a:r>
              <a:rPr lang="ru-RU" dirty="0" smtClean="0"/>
              <a:t>»</a:t>
            </a:r>
            <a:endParaRPr lang="ru-RU" dirty="0"/>
          </a:p>
        </p:txBody>
      </p:sp>
      <p:pic>
        <p:nvPicPr>
          <p:cNvPr id="8" name="Рисунок 7"/>
          <p:cNvPicPr>
            <a:picLocks noGrp="1" noChangeAspect="1"/>
          </p:cNvPicPr>
          <p:nvPr>
            <p:ph type="pic" idx="1"/>
          </p:nvPr>
        </p:nvPicPr>
        <p:blipFill>
          <a:blip r:embed="rId4" cstate="print">
            <a:extLst>
              <a:ext uri="{28A0092B-C50C-407E-A947-70E740481C1C}">
                <a14:useLocalDpi xmlns:a14="http://schemas.microsoft.com/office/drawing/2010/main" xmlns="" val="0"/>
              </a:ext>
            </a:extLst>
          </a:blip>
          <a:stretch>
            <a:fillRect/>
          </a:stretch>
        </p:blipFill>
        <p:spPr>
          <a:xfrm>
            <a:off x="4788024" y="1364285"/>
            <a:ext cx="4104456" cy="4746666"/>
          </a:xfrm>
          <a:prstGeom prst="rect">
            <a:avLst/>
          </a:prstGeom>
          <a:noFill/>
          <a:ln>
            <a:noFill/>
          </a:ln>
        </p:spPr>
      </p:pic>
      <p:pic>
        <p:nvPicPr>
          <p:cNvPr id="6" name="the_beatles_-_love_me_do_(zaycev.net).mp3">
            <a:hlinkClick r:id="" action="ppaction://media"/>
          </p:cNvPr>
          <p:cNvPicPr>
            <a:picLocks noRot="1" noChangeAspect="1"/>
          </p:cNvPicPr>
          <p:nvPr>
            <a:audioFile r:link="rId1"/>
          </p:nvPr>
        </p:nvPicPr>
        <p:blipFill>
          <a:blip r:embed="rId5" cstate="print"/>
          <a:stretch>
            <a:fillRect/>
          </a:stretch>
        </p:blipFill>
        <p:spPr>
          <a:xfrm>
            <a:off x="4716016" y="4221088"/>
            <a:ext cx="304800" cy="304800"/>
          </a:xfrm>
          <a:prstGeom prst="rect">
            <a:avLst/>
          </a:prstGeom>
        </p:spPr>
      </p:pic>
    </p:spTree>
    <p:extLst>
      <p:ext uri="{BB962C8B-B14F-4D97-AF65-F5344CB8AC3E}">
        <p14:creationId xmlns:p14="http://schemas.microsoft.com/office/powerpoint/2010/main" xmlns="" val="2245013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6"/>
                    </p:tgtEl>
                  </p:cond>
                </p:stCondLst>
                <p:endSync evt="end" delay="0">
                  <p:rtn val="all"/>
                </p:endSync>
                <p:childTnLst>
                  <p:par>
                    <p:cTn id="10" fill="hold">
                      <p:stCondLst>
                        <p:cond delay="0"/>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278482" fill="hold"/>
                                        <p:tgtEl>
                                          <p:spTgt spid="6"/>
                                        </p:tgtEl>
                                      </p:cBhvr>
                                    </p:cmd>
                                  </p:childTnLst>
                                </p:cTn>
                              </p:par>
                            </p:childTnLst>
                          </p:cTn>
                        </p:par>
                      </p:childTnLst>
                    </p:cTn>
                  </p:par>
                </p:childTnLst>
              </p:cTn>
              <p:nextCondLst>
                <p:cond evt="onClick" delay="0">
                  <p:tgtEl>
                    <p:spTgt spid="6"/>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3" cstate="print">
            <a:extLst>
              <a:ext uri="{28A0092B-C50C-407E-A947-70E740481C1C}">
                <a14:useLocalDpi xmlns:a14="http://schemas.microsoft.com/office/drawing/2010/main" xmlns="" val="0"/>
              </a:ext>
            </a:extLst>
          </a:blip>
          <a:stretch>
            <a:fillRect/>
          </a:stretch>
        </p:blipFill>
        <p:spPr>
          <a:xfrm>
            <a:off x="4355976" y="1268760"/>
            <a:ext cx="4788024" cy="54726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Текст 2"/>
          <p:cNvSpPr>
            <a:spLocks noGrp="1"/>
          </p:cNvSpPr>
          <p:nvPr>
            <p:ph type="body" sz="half" idx="2"/>
          </p:nvPr>
        </p:nvSpPr>
        <p:spPr>
          <a:xfrm>
            <a:off x="0" y="1052736"/>
            <a:ext cx="4017642" cy="4896544"/>
          </a:xfrm>
        </p:spPr>
        <p:txBody>
          <a:bodyPr>
            <a:noAutofit/>
          </a:bodyPr>
          <a:lstStyle/>
          <a:p>
            <a:pPr>
              <a:buNone/>
            </a:pPr>
            <a:r>
              <a:rPr lang="en-US" sz="1800" dirty="0">
                <a:solidFill>
                  <a:schemeClr val="tx1"/>
                </a:solidFill>
              </a:rPr>
              <a:t>The song “Yesterday” is the best song in the album “Help!”, which was released in 1965. It is the most popular Beatles song. “Yesterday” is a romantic ballad. What is the origin of this song? Every morning Paul sat at the piano and played his own music. The melody of “Yesterday” appeared one morning while Paul was cooking breakfast. That's why first he named the song “Scrambled eggs”. But he couldn’t think of words. Nice sad music didn’t agree with simple words. The words came after several days and they were charming. Let’s listen to this song.</a:t>
            </a:r>
            <a:endParaRPr lang="ru-RU" sz="1800" dirty="0">
              <a:solidFill>
                <a:schemeClr val="tx1"/>
              </a:solidFill>
            </a:endParaRPr>
          </a:p>
        </p:txBody>
      </p:sp>
      <p:sp>
        <p:nvSpPr>
          <p:cNvPr id="4" name="Заголовок 3"/>
          <p:cNvSpPr>
            <a:spLocks noGrp="1"/>
          </p:cNvSpPr>
          <p:nvPr>
            <p:ph type="title"/>
          </p:nvPr>
        </p:nvSpPr>
        <p:spPr>
          <a:xfrm>
            <a:off x="1403648" y="0"/>
            <a:ext cx="6383538" cy="1143000"/>
          </a:xfrm>
        </p:spPr>
        <p:txBody>
          <a:bodyPr/>
          <a:lstStyle/>
          <a:p>
            <a:pPr marL="0" indent="0">
              <a:buNone/>
            </a:pPr>
            <a:r>
              <a:rPr lang="ru-RU" dirty="0" smtClean="0"/>
              <a:t>«</a:t>
            </a:r>
            <a:r>
              <a:rPr lang="en-US" dirty="0" smtClean="0"/>
              <a:t>Yesterday</a:t>
            </a:r>
            <a:r>
              <a:rPr lang="ru-RU" dirty="0" smtClean="0"/>
              <a:t>»</a:t>
            </a:r>
            <a:endParaRPr lang="ru-RU" dirty="0"/>
          </a:p>
        </p:txBody>
      </p:sp>
      <p:pic>
        <p:nvPicPr>
          <p:cNvPr id="7" name="the_beatles_-_yesterday_(zaycev.net).mp3">
            <a:hlinkClick r:id="" action="ppaction://media"/>
          </p:cNvPr>
          <p:cNvPicPr>
            <a:picLocks noRot="1" noChangeAspect="1"/>
          </p:cNvPicPr>
          <p:nvPr>
            <a:audioFile r:link="rId1"/>
          </p:nvPr>
        </p:nvPicPr>
        <p:blipFill>
          <a:blip r:embed="rId4" cstate="print"/>
          <a:stretch>
            <a:fillRect/>
          </a:stretch>
        </p:blipFill>
        <p:spPr>
          <a:xfrm>
            <a:off x="3995936" y="1412776"/>
            <a:ext cx="304800" cy="304800"/>
          </a:xfrm>
          <a:prstGeom prst="rect">
            <a:avLst/>
          </a:prstGeom>
        </p:spPr>
      </p:pic>
    </p:spTree>
    <p:extLst>
      <p:ext uri="{BB962C8B-B14F-4D97-AF65-F5344CB8AC3E}">
        <p14:creationId xmlns:p14="http://schemas.microsoft.com/office/powerpoint/2010/main" xmlns="" val="32735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6" restart="whenNotActive" fill="hold" evtFilter="cancelBubble" nodeType="interactiveSeq">
                <p:stCondLst>
                  <p:cond evt="onClick" delay="0">
                    <p:tgtEl>
                      <p:spTgt spid="7"/>
                    </p:tgtEl>
                  </p:cond>
                </p:stCondLst>
                <p:endSync evt="end" delay="0">
                  <p:rtn val="all"/>
                </p:endSync>
                <p:childTnLst>
                  <p:par>
                    <p:cTn id="17" fill="hold">
                      <p:stCondLst>
                        <p:cond delay="0"/>
                      </p:stCondLst>
                      <p:childTnLst>
                        <p:par>
                          <p:cTn id="18" fill="hold">
                            <p:stCondLst>
                              <p:cond delay="0"/>
                            </p:stCondLst>
                            <p:childTnLst>
                              <p:par>
                                <p:cTn id="19" presetID="1" presetClass="mediacall" presetSubtype="0" fill="hold" nodeType="clickEffect">
                                  <p:stCondLst>
                                    <p:cond delay="0"/>
                                  </p:stCondLst>
                                  <p:childTnLst>
                                    <p:cmd type="call" cmd="playFrom(0.0)">
                                      <p:cBhvr>
                                        <p:cTn id="20" dur="126621" fill="hold"/>
                                        <p:tgtEl>
                                          <p:spTgt spid="7"/>
                                        </p:tgtEl>
                                      </p:cBhvr>
                                    </p:cmd>
                                  </p:childTnLst>
                                </p:cTn>
                              </p:par>
                            </p:childTnLst>
                          </p:cTn>
                        </p:par>
                      </p:childTnLst>
                    </p:cTn>
                  </p:par>
                </p:childTnLst>
              </p:cTn>
              <p:nextCondLst>
                <p:cond evt="onClick" delay="0">
                  <p:tgtEl>
                    <p:spTgt spid="7"/>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4" cstate="print">
            <a:extLst>
              <a:ext uri="{28A0092B-C50C-407E-A947-70E740481C1C}">
                <a14:useLocalDpi xmlns:a14="http://schemas.microsoft.com/office/drawing/2010/main" xmlns="" val="0"/>
              </a:ext>
            </a:extLst>
          </a:blip>
          <a:stretch>
            <a:fillRect/>
          </a:stretch>
        </p:blipFill>
        <p:spPr>
          <a:xfrm>
            <a:off x="4363841" y="1484784"/>
            <a:ext cx="4762500" cy="4896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Текст 2"/>
          <p:cNvSpPr>
            <a:spLocks noGrp="1"/>
          </p:cNvSpPr>
          <p:nvPr>
            <p:ph type="body" sz="half" idx="2"/>
          </p:nvPr>
        </p:nvSpPr>
        <p:spPr>
          <a:xfrm>
            <a:off x="0" y="1268760"/>
            <a:ext cx="3995936" cy="4896544"/>
          </a:xfrm>
        </p:spPr>
        <p:txBody>
          <a:bodyPr>
            <a:noAutofit/>
          </a:bodyPr>
          <a:lstStyle/>
          <a:p>
            <a:pPr marL="0" indent="0">
              <a:buNone/>
            </a:pPr>
            <a:r>
              <a:rPr lang="en-US" sz="3200" dirty="0">
                <a:solidFill>
                  <a:schemeClr val="tx1"/>
                </a:solidFill>
              </a:rPr>
              <a:t>“Yellow Submarine” is an interesting song. Reality and fantasy are mixed in </a:t>
            </a:r>
            <a:r>
              <a:rPr lang="en-US" sz="3200" dirty="0" smtClean="0">
                <a:solidFill>
                  <a:schemeClr val="tx1"/>
                </a:solidFill>
              </a:rPr>
              <a:t>it. </a:t>
            </a:r>
            <a:r>
              <a:rPr lang="en-US" sz="3200" dirty="0">
                <a:solidFill>
                  <a:schemeClr val="tx1"/>
                </a:solidFill>
              </a:rPr>
              <a:t>We can hear the sounds of the sea, </a:t>
            </a:r>
            <a:r>
              <a:rPr lang="en-US" sz="3200" dirty="0" err="1">
                <a:solidFill>
                  <a:schemeClr val="tx1"/>
                </a:solidFill>
              </a:rPr>
              <a:t>seagulls,sounds</a:t>
            </a:r>
            <a:r>
              <a:rPr lang="en-US" sz="3200" dirty="0">
                <a:solidFill>
                  <a:schemeClr val="tx1"/>
                </a:solidFill>
              </a:rPr>
              <a:t> of lapping water and the captain’s commands</a:t>
            </a:r>
            <a:endParaRPr lang="ru-RU" sz="3200" dirty="0">
              <a:solidFill>
                <a:schemeClr val="tx1"/>
              </a:solidFill>
            </a:endParaRPr>
          </a:p>
        </p:txBody>
      </p:sp>
      <p:sp>
        <p:nvSpPr>
          <p:cNvPr id="4" name="Заголовок 3"/>
          <p:cNvSpPr>
            <a:spLocks noGrp="1"/>
          </p:cNvSpPr>
          <p:nvPr>
            <p:ph type="title"/>
          </p:nvPr>
        </p:nvSpPr>
        <p:spPr>
          <a:xfrm>
            <a:off x="1475656" y="0"/>
            <a:ext cx="6383538" cy="1143000"/>
          </a:xfrm>
        </p:spPr>
        <p:txBody>
          <a:bodyPr/>
          <a:lstStyle/>
          <a:p>
            <a:pPr marL="0" indent="0">
              <a:buNone/>
            </a:pPr>
            <a:r>
              <a:rPr lang="ru-RU" dirty="0" smtClean="0"/>
              <a:t>«</a:t>
            </a:r>
            <a:r>
              <a:rPr lang="en-US" dirty="0" smtClean="0"/>
              <a:t>Yellow Submarine</a:t>
            </a:r>
            <a:r>
              <a:rPr lang="ru-RU" dirty="0" smtClean="0"/>
              <a:t>»</a:t>
            </a:r>
            <a:endParaRPr lang="ru-RU" dirty="0"/>
          </a:p>
        </p:txBody>
      </p:sp>
      <p:pic>
        <p:nvPicPr>
          <p:cNvPr id="7" name="the_beatles_-_yellow_submarine_(zaycev.net).mp3">
            <a:hlinkClick r:id="" action="ppaction://media"/>
          </p:cNvPr>
          <p:cNvPicPr>
            <a:picLocks noRot="1" noChangeAspect="1"/>
          </p:cNvPicPr>
          <p:nvPr>
            <a:audioFile r:link="rId1"/>
          </p:nvPr>
        </p:nvPicPr>
        <p:blipFill>
          <a:blip r:embed="rId5" cstate="print"/>
          <a:stretch>
            <a:fillRect/>
          </a:stretch>
        </p:blipFill>
        <p:spPr>
          <a:xfrm>
            <a:off x="3851920" y="1412776"/>
            <a:ext cx="304800" cy="304800"/>
          </a:xfrm>
          <a:prstGeom prst="rect">
            <a:avLst/>
          </a:prstGeom>
        </p:spPr>
      </p:pic>
    </p:spTree>
    <p:extLst>
      <p:ext uri="{BB962C8B-B14F-4D97-AF65-F5344CB8AC3E}">
        <p14:creationId xmlns:p14="http://schemas.microsoft.com/office/powerpoint/2010/main" xmlns="" val="4043596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80">
                                          <p:stCondLst>
                                            <p:cond delay="0"/>
                                          </p:stCondLst>
                                        </p:cTn>
                                        <p:tgtEl>
                                          <p:spTgt spid="5"/>
                                        </p:tgtEl>
                                      </p:cBhvr>
                                    </p:animEffect>
                                    <p:anim calcmode="lin" valueType="num">
                                      <p:cBhvr>
                                        <p:cTn id="1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0" dur="26">
                                          <p:stCondLst>
                                            <p:cond delay="650"/>
                                          </p:stCondLst>
                                        </p:cTn>
                                        <p:tgtEl>
                                          <p:spTgt spid="5"/>
                                        </p:tgtEl>
                                      </p:cBhvr>
                                      <p:to x="100000" y="60000"/>
                                    </p:animScale>
                                    <p:animScale>
                                      <p:cBhvr>
                                        <p:cTn id="21" dur="166" decel="50000">
                                          <p:stCondLst>
                                            <p:cond delay="676"/>
                                          </p:stCondLst>
                                        </p:cTn>
                                        <p:tgtEl>
                                          <p:spTgt spid="5"/>
                                        </p:tgtEl>
                                      </p:cBhvr>
                                      <p:to x="100000" y="100000"/>
                                    </p:animScale>
                                    <p:animScale>
                                      <p:cBhvr>
                                        <p:cTn id="22" dur="26">
                                          <p:stCondLst>
                                            <p:cond delay="1312"/>
                                          </p:stCondLst>
                                        </p:cTn>
                                        <p:tgtEl>
                                          <p:spTgt spid="5"/>
                                        </p:tgtEl>
                                      </p:cBhvr>
                                      <p:to x="100000" y="80000"/>
                                    </p:animScale>
                                    <p:animScale>
                                      <p:cBhvr>
                                        <p:cTn id="23" dur="166" decel="50000">
                                          <p:stCondLst>
                                            <p:cond delay="1338"/>
                                          </p:stCondLst>
                                        </p:cTn>
                                        <p:tgtEl>
                                          <p:spTgt spid="5"/>
                                        </p:tgtEl>
                                      </p:cBhvr>
                                      <p:to x="100000" y="100000"/>
                                    </p:animScale>
                                    <p:animScale>
                                      <p:cBhvr>
                                        <p:cTn id="24" dur="26">
                                          <p:stCondLst>
                                            <p:cond delay="1642"/>
                                          </p:stCondLst>
                                        </p:cTn>
                                        <p:tgtEl>
                                          <p:spTgt spid="5"/>
                                        </p:tgtEl>
                                      </p:cBhvr>
                                      <p:to x="100000" y="90000"/>
                                    </p:animScale>
                                    <p:animScale>
                                      <p:cBhvr>
                                        <p:cTn id="25" dur="166" decel="50000">
                                          <p:stCondLst>
                                            <p:cond delay="1668"/>
                                          </p:stCondLst>
                                        </p:cTn>
                                        <p:tgtEl>
                                          <p:spTgt spid="5"/>
                                        </p:tgtEl>
                                      </p:cBhvr>
                                      <p:to x="100000" y="100000"/>
                                    </p:animScale>
                                    <p:animScale>
                                      <p:cBhvr>
                                        <p:cTn id="26" dur="26">
                                          <p:stCondLst>
                                            <p:cond delay="1808"/>
                                          </p:stCondLst>
                                        </p:cTn>
                                        <p:tgtEl>
                                          <p:spTgt spid="5"/>
                                        </p:tgtEl>
                                      </p:cBhvr>
                                      <p:to x="100000" y="95000"/>
                                    </p:animScale>
                                    <p:animScale>
                                      <p:cBhvr>
                                        <p:cTn id="27"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seq concurrent="1" nextAc="seek">
              <p:cTn id="28" restart="whenNotActive" fill="hold" evtFilter="cancelBubble" nodeType="interactiveSeq">
                <p:stCondLst>
                  <p:cond evt="onClick" delay="0">
                    <p:tgtEl>
                      <p:spTgt spid="7"/>
                    </p:tgtEl>
                  </p:cond>
                </p:stCondLst>
                <p:endSync evt="end" delay="0">
                  <p:rtn val="all"/>
                </p:endSync>
                <p:childTnLst>
                  <p:par>
                    <p:cTn id="29" fill="hold">
                      <p:stCondLst>
                        <p:cond delay="0"/>
                      </p:stCondLst>
                      <p:childTnLst>
                        <p:par>
                          <p:cTn id="30" fill="hold">
                            <p:stCondLst>
                              <p:cond delay="0"/>
                            </p:stCondLst>
                            <p:childTnLst>
                              <p:par>
                                <p:cTn id="31" presetID="1" presetClass="mediacall" presetSubtype="0" fill="hold" nodeType="clickEffect">
                                  <p:stCondLst>
                                    <p:cond delay="0"/>
                                  </p:stCondLst>
                                  <p:childTnLst>
                                    <p:cmd type="call" cmd="playFrom(0.0)">
                                      <p:cBhvr>
                                        <p:cTn id="32" dur="160592" fill="hold"/>
                                        <p:tgtEl>
                                          <p:spTgt spid="7"/>
                                        </p:tgtEl>
                                      </p:cBhvr>
                                    </p:cmd>
                                  </p:childTnLst>
                                </p:cTn>
                              </p:par>
                            </p:childTnLst>
                          </p:cTn>
                        </p:par>
                      </p:childTnLst>
                    </p:cTn>
                  </p:par>
                </p:childTnLst>
              </p:cTn>
              <p:nextCondLst>
                <p:cond evt="onClick" delay="0">
                  <p:tgtEl>
                    <p:spTgt spid="7"/>
                  </p:tgtEl>
                </p:cond>
              </p:nextCondLst>
            </p:seq>
            <p:audio>
              <p:cMediaNode>
                <p:cTn id="3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95736" y="404664"/>
            <a:ext cx="5112568" cy="646331"/>
          </a:xfrm>
          <a:prstGeom prst="rect">
            <a:avLst/>
          </a:prstGeom>
          <a:noFill/>
        </p:spPr>
        <p:txBody>
          <a:bodyPr wrap="square" rtlCol="0">
            <a:spAutoFit/>
          </a:bodyPr>
          <a:lstStyle/>
          <a:p>
            <a:r>
              <a:rPr lang="en-US" sz="3600" dirty="0" smtClean="0">
                <a:solidFill>
                  <a:srgbClr val="FF0000"/>
                </a:solidFill>
                <a:latin typeface="Algerian" pitchFamily="82" charset="0"/>
              </a:rPr>
              <a:t>INTERESRING FACTS</a:t>
            </a:r>
            <a:endParaRPr lang="ru-RU" sz="3600" dirty="0">
              <a:solidFill>
                <a:srgbClr val="FF0000"/>
              </a:solidFill>
            </a:endParaRPr>
          </a:p>
        </p:txBody>
      </p:sp>
      <p:sp>
        <p:nvSpPr>
          <p:cNvPr id="6" name="TextBox 5"/>
          <p:cNvSpPr txBox="1"/>
          <p:nvPr/>
        </p:nvSpPr>
        <p:spPr>
          <a:xfrm>
            <a:off x="0" y="978987"/>
            <a:ext cx="9144000" cy="646331"/>
          </a:xfrm>
          <a:prstGeom prst="rect">
            <a:avLst/>
          </a:prstGeom>
          <a:noFill/>
        </p:spPr>
        <p:txBody>
          <a:bodyPr wrap="square" rtlCol="0">
            <a:spAutoFit/>
          </a:bodyPr>
          <a:lstStyle/>
          <a:p>
            <a:pPr marL="285750" indent="-285750">
              <a:buFont typeface="Arial" pitchFamily="34" charset="0"/>
              <a:buChar char="•"/>
            </a:pPr>
            <a:r>
              <a:rPr lang="en-US" dirty="0"/>
              <a:t>The Beatles have won 7 Grammy Awards and 15 Ivor </a:t>
            </a:r>
            <a:r>
              <a:rPr lang="en-US" dirty="0" err="1"/>
              <a:t>Novello</a:t>
            </a:r>
            <a:r>
              <a:rPr lang="en-US" dirty="0"/>
              <a:t> Awards from the British Academy of Songwriters, Composers and Authors.</a:t>
            </a:r>
            <a:endParaRPr lang="ru-RU" dirty="0"/>
          </a:p>
        </p:txBody>
      </p:sp>
      <p:sp>
        <p:nvSpPr>
          <p:cNvPr id="8" name="TextBox 7"/>
          <p:cNvSpPr txBox="1"/>
          <p:nvPr/>
        </p:nvSpPr>
        <p:spPr>
          <a:xfrm>
            <a:off x="0" y="1669965"/>
            <a:ext cx="9324527" cy="923330"/>
          </a:xfrm>
          <a:prstGeom prst="rect">
            <a:avLst/>
          </a:prstGeom>
          <a:noFill/>
        </p:spPr>
        <p:txBody>
          <a:bodyPr wrap="square" rtlCol="0">
            <a:spAutoFit/>
          </a:bodyPr>
          <a:lstStyle/>
          <a:p>
            <a:pPr marL="285750" indent="-285750">
              <a:buFont typeface="Arial" pitchFamily="34" charset="0"/>
              <a:buChar char="•"/>
            </a:pPr>
            <a:r>
              <a:rPr lang="en-US" dirty="0"/>
              <a:t>After John Lennon proclaimed The Beatles were more popular than Jesus, the band suffered a huge backlash from religious groups in the United States. South Africa also banned airplay of Beatles records until 1971.</a:t>
            </a:r>
            <a:endParaRPr lang="ru-RU" dirty="0"/>
          </a:p>
        </p:txBody>
      </p:sp>
      <p:sp>
        <p:nvSpPr>
          <p:cNvPr id="9" name="TextBox 8"/>
          <p:cNvSpPr txBox="1"/>
          <p:nvPr/>
        </p:nvSpPr>
        <p:spPr>
          <a:xfrm>
            <a:off x="1" y="2708920"/>
            <a:ext cx="9144000" cy="646331"/>
          </a:xfrm>
          <a:prstGeom prst="rect">
            <a:avLst/>
          </a:prstGeom>
          <a:noFill/>
        </p:spPr>
        <p:txBody>
          <a:bodyPr wrap="square" rtlCol="0">
            <a:spAutoFit/>
          </a:bodyPr>
          <a:lstStyle/>
          <a:p>
            <a:pPr marL="285750" indent="-285750">
              <a:buFont typeface="Arial" pitchFamily="34" charset="0"/>
              <a:buChar char="•"/>
            </a:pPr>
            <a:r>
              <a:rPr lang="en-US" dirty="0"/>
              <a:t>The Beatles had 6 Diamond, 24 Multi-Platinum, 39 Platinum and 45 Gold Albums in the United States.</a:t>
            </a:r>
            <a:endParaRPr lang="ru-RU" dirty="0"/>
          </a:p>
        </p:txBody>
      </p:sp>
      <p:sp>
        <p:nvSpPr>
          <p:cNvPr id="10" name="TextBox 9"/>
          <p:cNvSpPr txBox="1"/>
          <p:nvPr/>
        </p:nvSpPr>
        <p:spPr>
          <a:xfrm>
            <a:off x="1" y="3429000"/>
            <a:ext cx="9143999" cy="646331"/>
          </a:xfrm>
          <a:prstGeom prst="rect">
            <a:avLst/>
          </a:prstGeom>
          <a:noFill/>
        </p:spPr>
        <p:txBody>
          <a:bodyPr wrap="square" rtlCol="0">
            <a:spAutoFit/>
          </a:bodyPr>
          <a:lstStyle/>
          <a:p>
            <a:pPr marL="285750" indent="-285750">
              <a:buFont typeface="Arial" pitchFamily="34" charset="0"/>
              <a:buChar char="•"/>
            </a:pPr>
            <a:r>
              <a:rPr lang="en-US" dirty="0"/>
              <a:t>While Let It Be was the last album to be released by The Beatles before their breakup, most of it was recorded before Abbey Road, their second last album.</a:t>
            </a:r>
            <a:endParaRPr lang="ru-RU" dirty="0"/>
          </a:p>
        </p:txBody>
      </p:sp>
      <p:sp>
        <p:nvSpPr>
          <p:cNvPr id="11" name="TextBox 10"/>
          <p:cNvSpPr txBox="1"/>
          <p:nvPr/>
        </p:nvSpPr>
        <p:spPr>
          <a:xfrm>
            <a:off x="0" y="4221088"/>
            <a:ext cx="9144000" cy="646331"/>
          </a:xfrm>
          <a:prstGeom prst="rect">
            <a:avLst/>
          </a:prstGeom>
          <a:noFill/>
        </p:spPr>
        <p:txBody>
          <a:bodyPr wrap="square" rtlCol="0">
            <a:spAutoFit/>
          </a:bodyPr>
          <a:lstStyle/>
          <a:p>
            <a:pPr marL="285750" indent="-285750">
              <a:buFont typeface="Arial" pitchFamily="34" charset="0"/>
              <a:buChar char="•"/>
            </a:pPr>
            <a:r>
              <a:rPr lang="en-US" dirty="0"/>
              <a:t>The Beatles toured internationally in June 1964. They played 32 concerts over 19 days through Denmark, Hong Kong, Australia and New Zealand.</a:t>
            </a:r>
            <a:endParaRPr lang="ru-RU" dirty="0"/>
          </a:p>
        </p:txBody>
      </p:sp>
      <p:sp>
        <p:nvSpPr>
          <p:cNvPr id="12" name="TextBox 11"/>
          <p:cNvSpPr txBox="1"/>
          <p:nvPr/>
        </p:nvSpPr>
        <p:spPr>
          <a:xfrm>
            <a:off x="0" y="5044534"/>
            <a:ext cx="9144000" cy="369332"/>
          </a:xfrm>
          <a:prstGeom prst="rect">
            <a:avLst/>
          </a:prstGeom>
          <a:noFill/>
        </p:spPr>
        <p:txBody>
          <a:bodyPr wrap="square" rtlCol="0">
            <a:spAutoFit/>
          </a:bodyPr>
          <a:lstStyle/>
          <a:p>
            <a:pPr marL="285750" indent="-285750">
              <a:buFont typeface="Arial" pitchFamily="34" charset="0"/>
              <a:buChar char="•"/>
            </a:pPr>
            <a:r>
              <a:rPr lang="en-US" dirty="0" smtClean="0"/>
              <a:t>The Beatles have sons.</a:t>
            </a:r>
            <a:endParaRPr lang="ru-RU" dirty="0"/>
          </a:p>
        </p:txBody>
      </p:sp>
      <p:sp>
        <p:nvSpPr>
          <p:cNvPr id="13" name="TextBox 12"/>
          <p:cNvSpPr txBox="1"/>
          <p:nvPr/>
        </p:nvSpPr>
        <p:spPr>
          <a:xfrm>
            <a:off x="1" y="5517232"/>
            <a:ext cx="8892479" cy="646331"/>
          </a:xfrm>
          <a:prstGeom prst="rect">
            <a:avLst/>
          </a:prstGeom>
          <a:noFill/>
        </p:spPr>
        <p:txBody>
          <a:bodyPr wrap="square" rtlCol="0">
            <a:spAutoFit/>
          </a:bodyPr>
          <a:lstStyle/>
          <a:p>
            <a:pPr marL="285750" indent="-285750">
              <a:buFont typeface="Arial" pitchFamily="34" charset="0"/>
              <a:buChar char="•"/>
            </a:pPr>
            <a:r>
              <a:rPr lang="en-US" dirty="0"/>
              <a:t>The Beatles performed ‘All You Need Is Love’ to worldwide television viewers on ‘Our World’, the first live global television link.</a:t>
            </a:r>
            <a:endParaRPr lang="ru-RU" dirty="0"/>
          </a:p>
        </p:txBody>
      </p:sp>
      <p:pic>
        <p:nvPicPr>
          <p:cNvPr id="14" name="the_beatles_-_let_it_be_(zaycev.net).mp3">
            <a:hlinkClick r:id="" action="ppaction://media"/>
          </p:cNvPr>
          <p:cNvPicPr>
            <a:picLocks noRot="1" noChangeAspect="1"/>
          </p:cNvPicPr>
          <p:nvPr>
            <a:audioFile r:link="rId1"/>
          </p:nvPr>
        </p:nvPicPr>
        <p:blipFill>
          <a:blip r:embed="rId3" cstate="print"/>
          <a:stretch>
            <a:fillRect/>
          </a:stretch>
        </p:blipFill>
        <p:spPr>
          <a:xfrm>
            <a:off x="8100392" y="332656"/>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style.rotation</p:attrName>
                                        </p:attrNameLst>
                                      </p:cBhvr>
                                      <p:tavLst>
                                        <p:tav tm="0">
                                          <p:val>
                                            <p:fltVal val="90"/>
                                          </p:val>
                                        </p:tav>
                                        <p:tav tm="100000">
                                          <p:val>
                                            <p:fltVal val="0"/>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1000" fill="hold"/>
                                        <p:tgtEl>
                                          <p:spTgt spid="8"/>
                                        </p:tgtEl>
                                        <p:attrNameLst>
                                          <p:attrName>ppt_w</p:attrName>
                                        </p:attrNameLst>
                                      </p:cBhvr>
                                      <p:tavLst>
                                        <p:tav tm="0">
                                          <p:val>
                                            <p:fltVal val="0"/>
                                          </p:val>
                                        </p:tav>
                                        <p:tav tm="100000">
                                          <p:val>
                                            <p:strVal val="#ppt_w"/>
                                          </p:val>
                                        </p:tav>
                                      </p:tavLst>
                                    </p:anim>
                                    <p:anim calcmode="lin" valueType="num">
                                      <p:cBhvr>
                                        <p:cTn id="21" dur="1000" fill="hold"/>
                                        <p:tgtEl>
                                          <p:spTgt spid="8"/>
                                        </p:tgtEl>
                                        <p:attrNameLst>
                                          <p:attrName>ppt_h</p:attrName>
                                        </p:attrNameLst>
                                      </p:cBhvr>
                                      <p:tavLst>
                                        <p:tav tm="0">
                                          <p:val>
                                            <p:fltVal val="0"/>
                                          </p:val>
                                        </p:tav>
                                        <p:tav tm="100000">
                                          <p:val>
                                            <p:strVal val="#ppt_h"/>
                                          </p:val>
                                        </p:tav>
                                      </p:tavLst>
                                    </p:anim>
                                    <p:anim calcmode="lin" valueType="num">
                                      <p:cBhvr>
                                        <p:cTn id="22" dur="1000" fill="hold"/>
                                        <p:tgtEl>
                                          <p:spTgt spid="8"/>
                                        </p:tgtEl>
                                        <p:attrNameLst>
                                          <p:attrName>style.rotation</p:attrName>
                                        </p:attrNameLst>
                                      </p:cBhvr>
                                      <p:tavLst>
                                        <p:tav tm="0">
                                          <p:val>
                                            <p:fltVal val="90"/>
                                          </p:val>
                                        </p:tav>
                                        <p:tav tm="100000">
                                          <p:val>
                                            <p:fltVal val="0"/>
                                          </p:val>
                                        </p:tav>
                                      </p:tavLst>
                                    </p:anim>
                                    <p:animEffect transition="in" filter="fade">
                                      <p:cBhvr>
                                        <p:cTn id="23" dur="1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 calcmode="lin" valueType="num">
                                      <p:cBhvr>
                                        <p:cTn id="30" dur="1000" fill="hold"/>
                                        <p:tgtEl>
                                          <p:spTgt spid="9"/>
                                        </p:tgtEl>
                                        <p:attrNameLst>
                                          <p:attrName>style.rotation</p:attrName>
                                        </p:attrNameLst>
                                      </p:cBhvr>
                                      <p:tavLst>
                                        <p:tav tm="0">
                                          <p:val>
                                            <p:fltVal val="90"/>
                                          </p:val>
                                        </p:tav>
                                        <p:tav tm="100000">
                                          <p:val>
                                            <p:fltVal val="0"/>
                                          </p:val>
                                        </p:tav>
                                      </p:tavLst>
                                    </p:anim>
                                    <p:animEffect transition="in" filter="fade">
                                      <p:cBhvr>
                                        <p:cTn id="31" dur="10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fltVal val="0"/>
                                          </p:val>
                                        </p:tav>
                                        <p:tav tm="100000">
                                          <p:val>
                                            <p:strVal val="#ppt_w"/>
                                          </p:val>
                                        </p:tav>
                                      </p:tavLst>
                                    </p:anim>
                                    <p:anim calcmode="lin" valueType="num">
                                      <p:cBhvr>
                                        <p:cTn id="37" dur="1000" fill="hold"/>
                                        <p:tgtEl>
                                          <p:spTgt spid="10"/>
                                        </p:tgtEl>
                                        <p:attrNameLst>
                                          <p:attrName>ppt_h</p:attrName>
                                        </p:attrNameLst>
                                      </p:cBhvr>
                                      <p:tavLst>
                                        <p:tav tm="0">
                                          <p:val>
                                            <p:fltVal val="0"/>
                                          </p:val>
                                        </p:tav>
                                        <p:tav tm="100000">
                                          <p:val>
                                            <p:strVal val="#ppt_h"/>
                                          </p:val>
                                        </p:tav>
                                      </p:tavLst>
                                    </p:anim>
                                    <p:anim calcmode="lin" valueType="num">
                                      <p:cBhvr>
                                        <p:cTn id="38" dur="1000" fill="hold"/>
                                        <p:tgtEl>
                                          <p:spTgt spid="10"/>
                                        </p:tgtEl>
                                        <p:attrNameLst>
                                          <p:attrName>style.rotation</p:attrName>
                                        </p:attrNameLst>
                                      </p:cBhvr>
                                      <p:tavLst>
                                        <p:tav tm="0">
                                          <p:val>
                                            <p:fltVal val="90"/>
                                          </p:val>
                                        </p:tav>
                                        <p:tav tm="100000">
                                          <p:val>
                                            <p:fltVal val="0"/>
                                          </p:val>
                                        </p:tav>
                                      </p:tavLst>
                                    </p:anim>
                                    <p:animEffect transition="in" filter="fade">
                                      <p:cBhvr>
                                        <p:cTn id="39" dur="10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1000" fill="hold"/>
                                        <p:tgtEl>
                                          <p:spTgt spid="11"/>
                                        </p:tgtEl>
                                        <p:attrNameLst>
                                          <p:attrName>ppt_w</p:attrName>
                                        </p:attrNameLst>
                                      </p:cBhvr>
                                      <p:tavLst>
                                        <p:tav tm="0">
                                          <p:val>
                                            <p:fltVal val="0"/>
                                          </p:val>
                                        </p:tav>
                                        <p:tav tm="100000">
                                          <p:val>
                                            <p:strVal val="#ppt_w"/>
                                          </p:val>
                                        </p:tav>
                                      </p:tavLst>
                                    </p:anim>
                                    <p:anim calcmode="lin" valueType="num">
                                      <p:cBhvr>
                                        <p:cTn id="45" dur="1000" fill="hold"/>
                                        <p:tgtEl>
                                          <p:spTgt spid="11"/>
                                        </p:tgtEl>
                                        <p:attrNameLst>
                                          <p:attrName>ppt_h</p:attrName>
                                        </p:attrNameLst>
                                      </p:cBhvr>
                                      <p:tavLst>
                                        <p:tav tm="0">
                                          <p:val>
                                            <p:fltVal val="0"/>
                                          </p:val>
                                        </p:tav>
                                        <p:tav tm="100000">
                                          <p:val>
                                            <p:strVal val="#ppt_h"/>
                                          </p:val>
                                        </p:tav>
                                      </p:tavLst>
                                    </p:anim>
                                    <p:anim calcmode="lin" valueType="num">
                                      <p:cBhvr>
                                        <p:cTn id="46" dur="1000" fill="hold"/>
                                        <p:tgtEl>
                                          <p:spTgt spid="11"/>
                                        </p:tgtEl>
                                        <p:attrNameLst>
                                          <p:attrName>style.rotation</p:attrName>
                                        </p:attrNameLst>
                                      </p:cBhvr>
                                      <p:tavLst>
                                        <p:tav tm="0">
                                          <p:val>
                                            <p:fltVal val="90"/>
                                          </p:val>
                                        </p:tav>
                                        <p:tav tm="100000">
                                          <p:val>
                                            <p:fltVal val="0"/>
                                          </p:val>
                                        </p:tav>
                                      </p:tavLst>
                                    </p:anim>
                                    <p:animEffect transition="in" filter="fade">
                                      <p:cBhvr>
                                        <p:cTn id="47" dur="1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fltVal val="0"/>
                                          </p:val>
                                        </p:tav>
                                        <p:tav tm="100000">
                                          <p:val>
                                            <p:strVal val="#ppt_w"/>
                                          </p:val>
                                        </p:tav>
                                      </p:tavLst>
                                    </p:anim>
                                    <p:anim calcmode="lin" valueType="num">
                                      <p:cBhvr>
                                        <p:cTn id="53" dur="1000" fill="hold"/>
                                        <p:tgtEl>
                                          <p:spTgt spid="12"/>
                                        </p:tgtEl>
                                        <p:attrNameLst>
                                          <p:attrName>ppt_h</p:attrName>
                                        </p:attrNameLst>
                                      </p:cBhvr>
                                      <p:tavLst>
                                        <p:tav tm="0">
                                          <p:val>
                                            <p:fltVal val="0"/>
                                          </p:val>
                                        </p:tav>
                                        <p:tav tm="100000">
                                          <p:val>
                                            <p:strVal val="#ppt_h"/>
                                          </p:val>
                                        </p:tav>
                                      </p:tavLst>
                                    </p:anim>
                                    <p:anim calcmode="lin" valueType="num">
                                      <p:cBhvr>
                                        <p:cTn id="54" dur="1000" fill="hold"/>
                                        <p:tgtEl>
                                          <p:spTgt spid="12"/>
                                        </p:tgtEl>
                                        <p:attrNameLst>
                                          <p:attrName>style.rotation</p:attrName>
                                        </p:attrNameLst>
                                      </p:cBhvr>
                                      <p:tavLst>
                                        <p:tav tm="0">
                                          <p:val>
                                            <p:fltVal val="90"/>
                                          </p:val>
                                        </p:tav>
                                        <p:tav tm="100000">
                                          <p:val>
                                            <p:fltVal val="0"/>
                                          </p:val>
                                        </p:tav>
                                      </p:tavLst>
                                    </p:anim>
                                    <p:animEffect transition="in" filter="fade">
                                      <p:cBhvr>
                                        <p:cTn id="55" dur="10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31"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1000" fill="hold"/>
                                        <p:tgtEl>
                                          <p:spTgt spid="13"/>
                                        </p:tgtEl>
                                        <p:attrNameLst>
                                          <p:attrName>ppt_w</p:attrName>
                                        </p:attrNameLst>
                                      </p:cBhvr>
                                      <p:tavLst>
                                        <p:tav tm="0">
                                          <p:val>
                                            <p:fltVal val="0"/>
                                          </p:val>
                                        </p:tav>
                                        <p:tav tm="100000">
                                          <p:val>
                                            <p:strVal val="#ppt_w"/>
                                          </p:val>
                                        </p:tav>
                                      </p:tavLst>
                                    </p:anim>
                                    <p:anim calcmode="lin" valueType="num">
                                      <p:cBhvr>
                                        <p:cTn id="61" dur="1000" fill="hold"/>
                                        <p:tgtEl>
                                          <p:spTgt spid="13"/>
                                        </p:tgtEl>
                                        <p:attrNameLst>
                                          <p:attrName>ppt_h</p:attrName>
                                        </p:attrNameLst>
                                      </p:cBhvr>
                                      <p:tavLst>
                                        <p:tav tm="0">
                                          <p:val>
                                            <p:fltVal val="0"/>
                                          </p:val>
                                        </p:tav>
                                        <p:tav tm="100000">
                                          <p:val>
                                            <p:strVal val="#ppt_h"/>
                                          </p:val>
                                        </p:tav>
                                      </p:tavLst>
                                    </p:anim>
                                    <p:anim calcmode="lin" valueType="num">
                                      <p:cBhvr>
                                        <p:cTn id="62" dur="1000" fill="hold"/>
                                        <p:tgtEl>
                                          <p:spTgt spid="13"/>
                                        </p:tgtEl>
                                        <p:attrNameLst>
                                          <p:attrName>style.rotation</p:attrName>
                                        </p:attrNameLst>
                                      </p:cBhvr>
                                      <p:tavLst>
                                        <p:tav tm="0">
                                          <p:val>
                                            <p:fltVal val="90"/>
                                          </p:val>
                                        </p:tav>
                                        <p:tav tm="100000">
                                          <p:val>
                                            <p:fltVal val="0"/>
                                          </p:val>
                                        </p:tav>
                                      </p:tavLst>
                                    </p:anim>
                                    <p:animEffect transition="in" filter="fade">
                                      <p:cBhvr>
                                        <p:cTn id="6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4" restart="whenNotActive" fill="hold" evtFilter="cancelBubble" nodeType="interactiveSeq">
                <p:stCondLst>
                  <p:cond evt="onClick" delay="0">
                    <p:tgtEl>
                      <p:spTgt spid="14"/>
                    </p:tgtEl>
                  </p:cond>
                </p:stCondLst>
                <p:endSync evt="end" delay="0">
                  <p:rtn val="all"/>
                </p:endSync>
                <p:childTnLst>
                  <p:par>
                    <p:cTn id="65" fill="hold">
                      <p:stCondLst>
                        <p:cond delay="0"/>
                      </p:stCondLst>
                      <p:childTnLst>
                        <p:par>
                          <p:cTn id="66" fill="hold">
                            <p:stCondLst>
                              <p:cond delay="0"/>
                            </p:stCondLst>
                            <p:childTnLst>
                              <p:par>
                                <p:cTn id="67" presetID="1" presetClass="mediacall" presetSubtype="0" fill="hold" nodeType="clickEffect">
                                  <p:stCondLst>
                                    <p:cond delay="0"/>
                                  </p:stCondLst>
                                  <p:childTnLst>
                                    <p:cmd type="call" cmd="playFrom(0.0)">
                                      <p:cBhvr>
                                        <p:cTn id="68" dur="246784" fill="hold"/>
                                        <p:tgtEl>
                                          <p:spTgt spid="14"/>
                                        </p:tgtEl>
                                      </p:cBhvr>
                                    </p:cmd>
                                  </p:childTnLst>
                                </p:cTn>
                              </p:par>
                            </p:childTnLst>
                          </p:cTn>
                        </p:par>
                      </p:childTnLst>
                    </p:cTn>
                  </p:par>
                </p:childTnLst>
              </p:cTn>
              <p:nextCondLst>
                <p:cond evt="onClick" delay="0">
                  <p:tgtEl>
                    <p:spTgt spid="14"/>
                  </p:tgtEl>
                </p:cond>
              </p:nextCondLst>
            </p:seq>
            <p:audio>
              <p:cMediaNode>
                <p:cTn id="69"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childTnLst>
        </p:cTn>
      </p:par>
    </p:tnLst>
    <p:bldLst>
      <p:bldP spid="5" grpId="0"/>
      <p:bldP spid="6" grpId="0"/>
      <p:bldP spid="8" grpId="0"/>
      <p:bldP spid="9" grpId="0"/>
      <p:bldP spid="10" grpId="0"/>
      <p:bldP spid="11" grpId="0"/>
      <p:bldP spid="12" grpId="0"/>
      <p:bldP spid="13" grpId="0"/>
    </p:bld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121</TotalTime>
  <Words>771</Words>
  <Application>Microsoft Office PowerPoint</Application>
  <PresentationFormat>Экран (4:3)</PresentationFormat>
  <Paragraphs>35</Paragraphs>
  <Slides>12</Slides>
  <Notes>2</Notes>
  <HiddenSlides>0</HiddenSlides>
  <MMClips>5</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Воздушный поток</vt:lpstr>
      <vt:lpstr>THE BEATLES</vt:lpstr>
      <vt:lpstr>Цели и задачи исследования</vt:lpstr>
      <vt:lpstr>Слайд 3</vt:lpstr>
      <vt:lpstr>    History of The Beatles</vt:lpstr>
      <vt:lpstr>The most popular songs by the Beatles…</vt:lpstr>
      <vt:lpstr>«Love Me Do»</vt:lpstr>
      <vt:lpstr>«Yesterday»</vt:lpstr>
      <vt:lpstr>«Yellow Submarine»</vt:lpstr>
      <vt:lpstr>Слайд 9</vt:lpstr>
      <vt:lpstr>SOMETHING MORE…</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BEATLES</dc:title>
  <dc:creator>1</dc:creator>
  <cp:lastModifiedBy>Инна</cp:lastModifiedBy>
  <cp:revision>19</cp:revision>
  <dcterms:created xsi:type="dcterms:W3CDTF">2013-02-23T09:08:00Z</dcterms:created>
  <dcterms:modified xsi:type="dcterms:W3CDTF">2013-03-04T17:13:42Z</dcterms:modified>
</cp:coreProperties>
</file>