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70" r:id="rId2"/>
    <p:sldId id="338" r:id="rId3"/>
    <p:sldId id="303" r:id="rId4"/>
    <p:sldId id="257" r:id="rId5"/>
    <p:sldId id="258" r:id="rId6"/>
    <p:sldId id="268" r:id="rId7"/>
    <p:sldId id="305" r:id="rId8"/>
    <p:sldId id="308" r:id="rId9"/>
    <p:sldId id="335" r:id="rId10"/>
    <p:sldId id="322" r:id="rId11"/>
    <p:sldId id="306" r:id="rId12"/>
    <p:sldId id="302" r:id="rId13"/>
    <p:sldId id="310" r:id="rId14"/>
    <p:sldId id="320" r:id="rId15"/>
    <p:sldId id="278" r:id="rId16"/>
    <p:sldId id="324" r:id="rId17"/>
    <p:sldId id="279" r:id="rId18"/>
    <p:sldId id="326" r:id="rId19"/>
    <p:sldId id="280" r:id="rId20"/>
    <p:sldId id="327" r:id="rId21"/>
    <p:sldId id="273" r:id="rId22"/>
    <p:sldId id="328" r:id="rId23"/>
    <p:sldId id="281" r:id="rId24"/>
    <p:sldId id="325" r:id="rId25"/>
    <p:sldId id="291" r:id="rId26"/>
    <p:sldId id="329" r:id="rId27"/>
    <p:sldId id="294" r:id="rId28"/>
    <p:sldId id="330" r:id="rId29"/>
    <p:sldId id="334" r:id="rId30"/>
    <p:sldId id="331" r:id="rId31"/>
    <p:sldId id="283" r:id="rId32"/>
    <p:sldId id="332" r:id="rId33"/>
    <p:sldId id="284" r:id="rId34"/>
    <p:sldId id="333" r:id="rId35"/>
    <p:sldId id="295" r:id="rId36"/>
    <p:sldId id="286" r:id="rId37"/>
    <p:sldId id="289" r:id="rId38"/>
    <p:sldId id="300" r:id="rId39"/>
    <p:sldId id="33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BD02B-AC7C-495D-9D61-40DC643B6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E3398C-2EE0-4A6C-866F-E5F1ABC631F1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08AC48-1BCD-4D5C-AD8C-2FEAFE5B7B2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ru.wikipedia.org/wiki/%D0%A4%D0%B0%D0%B9%D0%BB:Ac.parthenon5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http://ru.wikipedia.org/wiki/%D0%A4%D0%B0%D0%B9%D0%BB:Ramses_II_at_Kadesh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M1A1_abrams_front.jpg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ru.wikipedia.org/wiki/%D0%A4%D0%B0%D0%B9%D0%BB:Gustavus_Adolphus_at_the_Battle_at_Breitenfeld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ru.wikipedia.org/wiki/%D0%A4%D0%B0%D0%B9%D0%BB:Vista_su_Atene_dal_Licabeto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ru.wikipedia.org/wiki/%D0%A4%D0%B0%D0%B9%D0%BB:Logo_and_Olympic_mascot_1980_Summer_Olympics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077892"/>
            <a:ext cx="7776864" cy="1780108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Higher, faster, </a:t>
            </a:r>
            <a:r>
              <a:rPr lang="ru-RU" sz="6600" b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/>
            </a:r>
            <a:br>
              <a:rPr lang="ru-RU" sz="6600" b="1" dirty="0" smtClean="0">
                <a:solidFill>
                  <a:srgbClr val="FFFFFF"/>
                </a:solidFill>
                <a:latin typeface="Times New Roman"/>
                <a:ea typeface="Times New Roman"/>
              </a:rPr>
            </a:br>
            <a:r>
              <a:rPr lang="en-US" sz="6600" b="1" dirty="0" smtClean="0">
                <a:solidFill>
                  <a:srgbClr val="FFFFFF"/>
                </a:solidFill>
                <a:latin typeface="Times New Roman"/>
                <a:ea typeface="Times New Roman"/>
              </a:rPr>
              <a:t>stronger</a:t>
            </a:r>
            <a:r>
              <a:rPr lang="en-US" sz="6600" b="1" dirty="0">
                <a:solidFill>
                  <a:srgbClr val="FFFFFF"/>
                </a:solidFill>
                <a:latin typeface="Times New Roman"/>
                <a:ea typeface="Times New Roman"/>
              </a:rPr>
              <a:t>! </a:t>
            </a:r>
            <a:endParaRPr lang="ru-RU" sz="6600" dirty="0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613" y="2602892"/>
            <a:ext cx="3084173" cy="229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312738"/>
            <a:ext cx="3128799" cy="210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7400" y="312738"/>
            <a:ext cx="3082386" cy="187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0733" y="2602892"/>
            <a:ext cx="3160092" cy="252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96905" y="3128945"/>
            <a:ext cx="1847688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2738"/>
            <a:ext cx="183515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48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74136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002060"/>
                </a:solidFill>
              </a:rPr>
              <a:t>Which event A, B, C, D</a:t>
            </a:r>
          </a:p>
          <a:p>
            <a:pPr marL="0" indent="0">
              <a:buNone/>
            </a:pPr>
            <a:r>
              <a:rPr lang="en-US" sz="3500" b="1" dirty="0" smtClean="0">
                <a:solidFill>
                  <a:srgbClr val="002060"/>
                </a:solidFill>
              </a:rPr>
              <a:t>             A-Oxford and Cambridge boat race</a:t>
            </a:r>
          </a:p>
          <a:p>
            <a:pPr marL="0" indent="0">
              <a:buNone/>
            </a:pPr>
            <a:r>
              <a:rPr lang="en-US" sz="3500" b="1" dirty="0" smtClean="0">
                <a:solidFill>
                  <a:srgbClr val="002060"/>
                </a:solidFill>
              </a:rPr>
              <a:t>             B - London Marathon</a:t>
            </a:r>
          </a:p>
          <a:p>
            <a:pPr marL="0" indent="0">
              <a:buNone/>
            </a:pPr>
            <a:r>
              <a:rPr lang="en-US" sz="3500" b="1" dirty="0" smtClean="0">
                <a:solidFill>
                  <a:srgbClr val="002060"/>
                </a:solidFill>
              </a:rPr>
              <a:t>             C – Royal Ascot</a:t>
            </a:r>
          </a:p>
          <a:p>
            <a:pPr marL="0" indent="0">
              <a:buNone/>
            </a:pPr>
            <a:r>
              <a:rPr lang="en-US" sz="3500" b="1" dirty="0" smtClean="0">
                <a:solidFill>
                  <a:srgbClr val="002060"/>
                </a:solidFill>
              </a:rPr>
              <a:t>             D - Wimbledon</a:t>
            </a:r>
          </a:p>
          <a:p>
            <a:pPr marL="514350" indent="-514350">
              <a:buAutoNum type="arabicPeriod"/>
            </a:pPr>
            <a:r>
              <a:rPr lang="en-US" sz="4400" dirty="0" smtClean="0">
                <a:solidFill>
                  <a:srgbClr val="002060"/>
                </a:solidFill>
              </a:rPr>
              <a:t>offers a cash prize?</a:t>
            </a:r>
          </a:p>
          <a:p>
            <a:pPr marL="514350" indent="-514350">
              <a:buAutoNum type="arabicPeriod"/>
            </a:pPr>
            <a:r>
              <a:rPr lang="en-US" sz="4400" dirty="0" smtClean="0">
                <a:solidFill>
                  <a:srgbClr val="002060"/>
                </a:solidFill>
              </a:rPr>
              <a:t>lasts the longest?</a:t>
            </a:r>
          </a:p>
          <a:p>
            <a:pPr marL="514350" indent="-514350">
              <a:buAutoNum type="arabicPeriod"/>
            </a:pPr>
            <a:r>
              <a:rPr lang="en-US" sz="4400" dirty="0" smtClean="0">
                <a:solidFill>
                  <a:srgbClr val="002060"/>
                </a:solidFill>
              </a:rPr>
              <a:t>is attended by the British Royalty?</a:t>
            </a:r>
          </a:p>
          <a:p>
            <a:pPr marL="514350" indent="-514350">
              <a:buAutoNum type="arabicPeriod"/>
            </a:pPr>
            <a:r>
              <a:rPr lang="en-US" sz="4400" dirty="0" smtClean="0">
                <a:solidFill>
                  <a:srgbClr val="002060"/>
                </a:solidFill>
              </a:rPr>
              <a:t>is a competition between two teams? </a:t>
            </a:r>
          </a:p>
          <a:p>
            <a:pPr marL="514350" indent="-514350">
              <a:buAutoNum type="arabicPeriod"/>
            </a:pPr>
            <a:endParaRPr lang="en-US" sz="44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7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latin typeface="Times New Roman"/>
                <a:ea typeface="Times New Roman"/>
                <a:cs typeface="Times New Roman"/>
              </a:rPr>
              <a:t>What is better </a:t>
            </a: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en-US" b="1" dirty="0" smtClean="0">
                <a:latin typeface="Times New Roman"/>
                <a:ea typeface="Times New Roman"/>
                <a:cs typeface="Times New Roman"/>
              </a:rPr>
            </a:b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>to </a:t>
            </a:r>
            <a:r>
              <a:rPr lang="en-US" b="1" dirty="0">
                <a:latin typeface="Times New Roman"/>
                <a:ea typeface="Times New Roman"/>
                <a:cs typeface="Times New Roman"/>
              </a:rPr>
              <a:t>watch or to participate</a:t>
            </a: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5103257"/>
              </p:ext>
            </p:extLst>
          </p:nvPr>
        </p:nvGraphicFramePr>
        <p:xfrm>
          <a:off x="0" y="1876566"/>
          <a:ext cx="9144001" cy="4316698"/>
        </p:xfrm>
        <a:graphic>
          <a:graphicData uri="http://schemas.openxmlformats.org/drawingml/2006/table">
            <a:tbl>
              <a:tblPr firstRow="1" firstCol="1" bandRow="1"/>
              <a:tblGrid>
                <a:gridCol w="2843808"/>
                <a:gridCol w="3472887"/>
                <a:gridCol w="2827306"/>
              </a:tblGrid>
              <a:tr h="590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4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+/-</a:t>
                      </a:r>
                      <a:endParaRPr lang="ru-RU" sz="44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44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45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As for me I think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Besides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 than that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I should add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Sport is very useful </a:t>
                      </a:r>
                      <a:endParaRPr lang="en-US" sz="2800" b="1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but </a:t>
                      </a: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On the one hand it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Besides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On the other hand it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 than that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That’s why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As for me I think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Because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Besides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 than that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/>
                        </a:rPr>
                        <a:t>That’s why …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3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547813" y="0"/>
            <a:ext cx="431800" cy="4048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3</a:t>
            </a:r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547813" y="4048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K</a:t>
            </a:r>
            <a:endParaRPr lang="ru-RU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547813" y="8366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</a:t>
            </a:r>
            <a:endParaRPr lang="ru-RU"/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1547813" y="11969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T</a:t>
            </a:r>
            <a:endParaRPr lang="ru-RU"/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1547813" y="16287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I</a:t>
            </a:r>
            <a:endParaRPr lang="ru-RU"/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1547813" y="20605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1547813" y="24923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G</a:t>
            </a:r>
            <a:endParaRPr lang="ru-RU"/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1979613" y="16287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2411413" y="16287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G</a:t>
            </a:r>
            <a:endParaRPr lang="ru-RU"/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1116013" y="16287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X</a:t>
            </a:r>
            <a:endParaRPr lang="ru-RU"/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684213" y="16287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</a:t>
            </a:r>
            <a:endParaRPr lang="ru-RU"/>
          </a:p>
        </p:txBody>
      </p:sp>
      <p:sp>
        <p:nvSpPr>
          <p:cNvPr id="9229" name="Rectangle 16"/>
          <p:cNvSpPr>
            <a:spLocks noChangeArrowheads="1"/>
          </p:cNvSpPr>
          <p:nvPr/>
        </p:nvSpPr>
        <p:spPr bwMode="auto">
          <a:xfrm>
            <a:off x="250825" y="16287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1    </a:t>
            </a:r>
            <a:r>
              <a:rPr lang="en-US" dirty="0"/>
              <a:t>B</a:t>
            </a:r>
            <a:endParaRPr lang="ru-RU" dirty="0"/>
          </a:p>
        </p:txBody>
      </p:sp>
      <p:sp>
        <p:nvSpPr>
          <p:cNvPr id="9230" name="Rectangle 17"/>
          <p:cNvSpPr>
            <a:spLocks noChangeArrowheads="1"/>
          </p:cNvSpPr>
          <p:nvPr/>
        </p:nvSpPr>
        <p:spPr bwMode="auto">
          <a:xfrm>
            <a:off x="684213" y="11969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2    </a:t>
            </a:r>
            <a:r>
              <a:rPr lang="en-US" dirty="0"/>
              <a:t>F</a:t>
            </a:r>
            <a:endParaRPr lang="ru-RU" sz="2400" dirty="0"/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684213" y="20605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</a:t>
            </a:r>
            <a:endParaRPr lang="ru-RU"/>
          </a:p>
        </p:txBody>
      </p:sp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684213" y="24923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T</a:t>
            </a:r>
            <a:endParaRPr lang="ru-RU"/>
          </a:p>
        </p:txBody>
      </p:sp>
      <p:sp>
        <p:nvSpPr>
          <p:cNvPr id="56340" name="Rectangle 20"/>
          <p:cNvSpPr>
            <a:spLocks noChangeArrowheads="1"/>
          </p:cNvSpPr>
          <p:nvPr/>
        </p:nvSpPr>
        <p:spPr bwMode="auto">
          <a:xfrm>
            <a:off x="684213" y="292417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</a:t>
            </a:r>
            <a:endParaRPr lang="ru-RU"/>
          </a:p>
        </p:txBody>
      </p:sp>
      <p:sp>
        <p:nvSpPr>
          <p:cNvPr id="56341" name="Rectangle 21"/>
          <p:cNvSpPr>
            <a:spLocks noChangeArrowheads="1"/>
          </p:cNvSpPr>
          <p:nvPr/>
        </p:nvSpPr>
        <p:spPr bwMode="auto">
          <a:xfrm>
            <a:off x="6842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</a:t>
            </a:r>
            <a:endParaRPr lang="ru-RU"/>
          </a:p>
        </p:txBody>
      </p:sp>
      <p:sp>
        <p:nvSpPr>
          <p:cNvPr id="56342" name="Rectangle 22"/>
          <p:cNvSpPr>
            <a:spLocks noChangeArrowheads="1"/>
          </p:cNvSpPr>
          <p:nvPr/>
        </p:nvSpPr>
        <p:spPr bwMode="auto">
          <a:xfrm>
            <a:off x="684213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L</a:t>
            </a:r>
            <a:endParaRPr lang="ru-RU"/>
          </a:p>
        </p:txBody>
      </p:sp>
      <p:sp>
        <p:nvSpPr>
          <p:cNvPr id="56343" name="Rectangle 23"/>
          <p:cNvSpPr>
            <a:spLocks noChangeArrowheads="1"/>
          </p:cNvSpPr>
          <p:nvPr/>
        </p:nvSpPr>
        <p:spPr bwMode="auto">
          <a:xfrm>
            <a:off x="684213" y="42211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L</a:t>
            </a:r>
            <a:endParaRPr lang="ru-RU"/>
          </a:p>
        </p:txBody>
      </p:sp>
      <p:sp>
        <p:nvSpPr>
          <p:cNvPr id="9237" name="Rectangle 29"/>
          <p:cNvSpPr>
            <a:spLocks noChangeArrowheads="1"/>
          </p:cNvSpPr>
          <p:nvPr/>
        </p:nvSpPr>
        <p:spPr bwMode="auto">
          <a:xfrm>
            <a:off x="1116013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6    </a:t>
            </a:r>
            <a:r>
              <a:rPr lang="en-US" dirty="0"/>
              <a:t>H</a:t>
            </a:r>
            <a:endParaRPr lang="ru-RU" sz="2400" dirty="0"/>
          </a:p>
        </p:txBody>
      </p:sp>
      <p:sp>
        <p:nvSpPr>
          <p:cNvPr id="56350" name="Rectangle 30"/>
          <p:cNvSpPr>
            <a:spLocks noChangeArrowheads="1"/>
          </p:cNvSpPr>
          <p:nvPr/>
        </p:nvSpPr>
        <p:spPr bwMode="auto">
          <a:xfrm>
            <a:off x="6732588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E</a:t>
            </a:r>
            <a:endParaRPr lang="ru-RU"/>
          </a:p>
        </p:txBody>
      </p:sp>
      <p:sp>
        <p:nvSpPr>
          <p:cNvPr id="9239" name="Rectangle 35"/>
          <p:cNvSpPr>
            <a:spLocks noChangeArrowheads="1"/>
          </p:cNvSpPr>
          <p:nvPr/>
        </p:nvSpPr>
        <p:spPr bwMode="auto">
          <a:xfrm>
            <a:off x="323850" y="3357563"/>
            <a:ext cx="3587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4  </a:t>
            </a:r>
            <a:r>
              <a:rPr lang="en-US" dirty="0"/>
              <a:t>B</a:t>
            </a:r>
            <a:endParaRPr lang="ru-RU" sz="2400" dirty="0"/>
          </a:p>
        </p:txBody>
      </p:sp>
      <p:sp>
        <p:nvSpPr>
          <p:cNvPr id="56356" name="Rectangle 36"/>
          <p:cNvSpPr>
            <a:spLocks noChangeArrowheads="1"/>
          </p:cNvSpPr>
          <p:nvPr/>
        </p:nvSpPr>
        <p:spPr bwMode="auto">
          <a:xfrm>
            <a:off x="11160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S</a:t>
            </a:r>
            <a:endParaRPr lang="ru-RU"/>
          </a:p>
        </p:txBody>
      </p:sp>
      <p:sp>
        <p:nvSpPr>
          <p:cNvPr id="56357" name="Rectangle 37"/>
          <p:cNvSpPr>
            <a:spLocks noChangeArrowheads="1"/>
          </p:cNvSpPr>
          <p:nvPr/>
        </p:nvSpPr>
        <p:spPr bwMode="auto">
          <a:xfrm>
            <a:off x="15478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K</a:t>
            </a:r>
            <a:endParaRPr lang="ru-RU"/>
          </a:p>
        </p:txBody>
      </p:sp>
      <p:sp>
        <p:nvSpPr>
          <p:cNvPr id="56358" name="Rectangle 38"/>
          <p:cNvSpPr>
            <a:spLocks noChangeArrowheads="1"/>
          </p:cNvSpPr>
          <p:nvPr/>
        </p:nvSpPr>
        <p:spPr bwMode="auto">
          <a:xfrm>
            <a:off x="19796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E</a:t>
            </a:r>
            <a:endParaRPr lang="ru-RU"/>
          </a:p>
        </p:txBody>
      </p:sp>
      <p:sp>
        <p:nvSpPr>
          <p:cNvPr id="56359" name="Rectangle 39"/>
          <p:cNvSpPr>
            <a:spLocks noChangeArrowheads="1"/>
          </p:cNvSpPr>
          <p:nvPr/>
        </p:nvSpPr>
        <p:spPr bwMode="auto">
          <a:xfrm>
            <a:off x="24114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T</a:t>
            </a:r>
            <a:endParaRPr lang="ru-RU"/>
          </a:p>
        </p:txBody>
      </p:sp>
      <p:sp>
        <p:nvSpPr>
          <p:cNvPr id="56360" name="Rectangle 40"/>
          <p:cNvSpPr>
            <a:spLocks noChangeArrowheads="1"/>
          </p:cNvSpPr>
          <p:nvPr/>
        </p:nvSpPr>
        <p:spPr bwMode="auto">
          <a:xfrm>
            <a:off x="2843213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</a:t>
            </a:r>
            <a:endParaRPr lang="ru-RU"/>
          </a:p>
        </p:txBody>
      </p:sp>
      <p:sp>
        <p:nvSpPr>
          <p:cNvPr id="56361" name="Rectangle 41"/>
          <p:cNvSpPr>
            <a:spLocks noChangeArrowheads="1"/>
          </p:cNvSpPr>
          <p:nvPr/>
        </p:nvSpPr>
        <p:spPr bwMode="auto">
          <a:xfrm>
            <a:off x="3276600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</a:t>
            </a:r>
            <a:endParaRPr lang="ru-RU"/>
          </a:p>
        </p:txBody>
      </p:sp>
      <p:sp>
        <p:nvSpPr>
          <p:cNvPr id="56362" name="Rectangle 42"/>
          <p:cNvSpPr>
            <a:spLocks noChangeArrowheads="1"/>
          </p:cNvSpPr>
          <p:nvPr/>
        </p:nvSpPr>
        <p:spPr bwMode="auto">
          <a:xfrm>
            <a:off x="3708400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L</a:t>
            </a:r>
            <a:endParaRPr lang="ru-RU"/>
          </a:p>
        </p:txBody>
      </p:sp>
      <p:sp>
        <p:nvSpPr>
          <p:cNvPr id="56363" name="Rectangle 43"/>
          <p:cNvSpPr>
            <a:spLocks noChangeArrowheads="1"/>
          </p:cNvSpPr>
          <p:nvPr/>
        </p:nvSpPr>
        <p:spPr bwMode="auto">
          <a:xfrm>
            <a:off x="4140200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L</a:t>
            </a:r>
            <a:endParaRPr lang="ru-RU"/>
          </a:p>
        </p:txBody>
      </p:sp>
      <p:sp>
        <p:nvSpPr>
          <p:cNvPr id="9248" name="Rectangle 44"/>
          <p:cNvSpPr>
            <a:spLocks noChangeArrowheads="1"/>
          </p:cNvSpPr>
          <p:nvPr/>
        </p:nvSpPr>
        <p:spPr bwMode="auto">
          <a:xfrm>
            <a:off x="1979613" y="29241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5</a:t>
            </a:r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dirty="0"/>
              <a:t>A</a:t>
            </a:r>
            <a:endParaRPr lang="ru-RU" sz="2400" dirty="0"/>
          </a:p>
        </p:txBody>
      </p:sp>
      <p:sp>
        <p:nvSpPr>
          <p:cNvPr id="56365" name="Rectangle 45"/>
          <p:cNvSpPr>
            <a:spLocks noChangeArrowheads="1"/>
          </p:cNvSpPr>
          <p:nvPr/>
        </p:nvSpPr>
        <p:spPr bwMode="auto">
          <a:xfrm>
            <a:off x="1979613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R</a:t>
            </a:r>
            <a:endParaRPr lang="ru-RU"/>
          </a:p>
        </p:txBody>
      </p:sp>
      <p:sp>
        <p:nvSpPr>
          <p:cNvPr id="56366" name="Rectangle 46"/>
          <p:cNvSpPr>
            <a:spLocks noChangeArrowheads="1"/>
          </p:cNvSpPr>
          <p:nvPr/>
        </p:nvSpPr>
        <p:spPr bwMode="auto">
          <a:xfrm>
            <a:off x="1979613" y="42211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</a:t>
            </a:r>
            <a:endParaRPr lang="ru-RU"/>
          </a:p>
        </p:txBody>
      </p:sp>
      <p:sp>
        <p:nvSpPr>
          <p:cNvPr id="56367" name="Rectangle 47"/>
          <p:cNvSpPr>
            <a:spLocks noChangeArrowheads="1"/>
          </p:cNvSpPr>
          <p:nvPr/>
        </p:nvSpPr>
        <p:spPr bwMode="auto">
          <a:xfrm>
            <a:off x="1979613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B</a:t>
            </a:r>
            <a:endParaRPr lang="ru-RU"/>
          </a:p>
        </p:txBody>
      </p:sp>
      <p:sp>
        <p:nvSpPr>
          <p:cNvPr id="56368" name="Rectangle 48"/>
          <p:cNvSpPr>
            <a:spLocks noChangeArrowheads="1"/>
          </p:cNvSpPr>
          <p:nvPr/>
        </p:nvSpPr>
        <p:spPr bwMode="auto">
          <a:xfrm>
            <a:off x="1979613" y="5084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I</a:t>
            </a:r>
            <a:endParaRPr lang="ru-RU"/>
          </a:p>
        </p:txBody>
      </p:sp>
      <p:sp>
        <p:nvSpPr>
          <p:cNvPr id="56369" name="Rectangle 49"/>
          <p:cNvSpPr>
            <a:spLocks noChangeArrowheads="1"/>
          </p:cNvSpPr>
          <p:nvPr/>
        </p:nvSpPr>
        <p:spPr bwMode="auto">
          <a:xfrm>
            <a:off x="1979613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</a:t>
            </a:r>
            <a:endParaRPr lang="ru-RU"/>
          </a:p>
        </p:txBody>
      </p:sp>
      <p:sp>
        <p:nvSpPr>
          <p:cNvPr id="56370" name="Rectangle 50"/>
          <p:cNvSpPr>
            <a:spLocks noChangeArrowheads="1"/>
          </p:cNvSpPr>
          <p:nvPr/>
        </p:nvSpPr>
        <p:spPr bwMode="auto">
          <a:xfrm>
            <a:off x="1979613" y="594995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S</a:t>
            </a:r>
            <a:endParaRPr lang="ru-RU"/>
          </a:p>
        </p:txBody>
      </p:sp>
      <p:sp>
        <p:nvSpPr>
          <p:cNvPr id="9255" name="Rectangle 56"/>
          <p:cNvSpPr>
            <a:spLocks noChangeArrowheads="1"/>
          </p:cNvSpPr>
          <p:nvPr/>
        </p:nvSpPr>
        <p:spPr bwMode="auto">
          <a:xfrm>
            <a:off x="6732588" y="29241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7    </a:t>
            </a:r>
            <a:r>
              <a:rPr lang="en-US" dirty="0"/>
              <a:t>T</a:t>
            </a:r>
            <a:endParaRPr lang="ru-RU" dirty="0"/>
          </a:p>
        </p:txBody>
      </p:sp>
      <p:sp>
        <p:nvSpPr>
          <p:cNvPr id="56378" name="Rectangle 58"/>
          <p:cNvSpPr>
            <a:spLocks noChangeArrowheads="1"/>
          </p:cNvSpPr>
          <p:nvPr/>
        </p:nvSpPr>
        <p:spPr bwMode="auto">
          <a:xfrm>
            <a:off x="1547813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O</a:t>
            </a:r>
            <a:endParaRPr lang="ru-RU"/>
          </a:p>
        </p:txBody>
      </p:sp>
      <p:sp>
        <p:nvSpPr>
          <p:cNvPr id="56379" name="Rectangle 59"/>
          <p:cNvSpPr>
            <a:spLocks noChangeArrowheads="1"/>
          </p:cNvSpPr>
          <p:nvPr/>
        </p:nvSpPr>
        <p:spPr bwMode="auto">
          <a:xfrm>
            <a:off x="2411413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K</a:t>
            </a:r>
            <a:endParaRPr lang="ru-RU"/>
          </a:p>
        </p:txBody>
      </p:sp>
      <p:sp>
        <p:nvSpPr>
          <p:cNvPr id="56380" name="Rectangle 60"/>
          <p:cNvSpPr>
            <a:spLocks noChangeArrowheads="1"/>
          </p:cNvSpPr>
          <p:nvPr/>
        </p:nvSpPr>
        <p:spPr bwMode="auto">
          <a:xfrm>
            <a:off x="2843213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E</a:t>
            </a:r>
            <a:endParaRPr lang="ru-RU"/>
          </a:p>
        </p:txBody>
      </p:sp>
      <p:sp>
        <p:nvSpPr>
          <p:cNvPr id="56381" name="Rectangle 61"/>
          <p:cNvSpPr>
            <a:spLocks noChangeArrowheads="1"/>
          </p:cNvSpPr>
          <p:nvPr/>
        </p:nvSpPr>
        <p:spPr bwMode="auto">
          <a:xfrm>
            <a:off x="3276600" y="5516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Y</a:t>
            </a:r>
            <a:endParaRPr lang="ru-RU"/>
          </a:p>
        </p:txBody>
      </p:sp>
      <p:sp>
        <p:nvSpPr>
          <p:cNvPr id="56382" name="Rectangle 62"/>
          <p:cNvSpPr>
            <a:spLocks noChangeArrowheads="1"/>
          </p:cNvSpPr>
          <p:nvPr/>
        </p:nvSpPr>
        <p:spPr bwMode="auto">
          <a:xfrm>
            <a:off x="6732588" y="50847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S</a:t>
            </a:r>
            <a:endParaRPr lang="ru-RU"/>
          </a:p>
        </p:txBody>
      </p:sp>
      <p:sp>
        <p:nvSpPr>
          <p:cNvPr id="56383" name="Rectangle 63"/>
          <p:cNvSpPr>
            <a:spLocks noChangeArrowheads="1"/>
          </p:cNvSpPr>
          <p:nvPr/>
        </p:nvSpPr>
        <p:spPr bwMode="auto">
          <a:xfrm>
            <a:off x="6732588" y="42211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56384" name="Rectangle 64"/>
          <p:cNvSpPr>
            <a:spLocks noChangeArrowheads="1"/>
          </p:cNvSpPr>
          <p:nvPr/>
        </p:nvSpPr>
        <p:spPr bwMode="auto">
          <a:xfrm>
            <a:off x="6732588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9263" name="Rectangle 65"/>
          <p:cNvSpPr>
            <a:spLocks noChangeArrowheads="1"/>
          </p:cNvSpPr>
          <p:nvPr/>
        </p:nvSpPr>
        <p:spPr bwMode="auto">
          <a:xfrm>
            <a:off x="32766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8   </a:t>
            </a:r>
            <a:r>
              <a:rPr lang="en-US" dirty="0"/>
              <a:t>D</a:t>
            </a:r>
            <a:endParaRPr lang="ru-RU" sz="2400" dirty="0"/>
          </a:p>
        </p:txBody>
      </p:sp>
      <p:sp>
        <p:nvSpPr>
          <p:cNvPr id="56386" name="Rectangle 66"/>
          <p:cNvSpPr>
            <a:spLocks noChangeArrowheads="1"/>
          </p:cNvSpPr>
          <p:nvPr/>
        </p:nvSpPr>
        <p:spPr bwMode="auto">
          <a:xfrm>
            <a:off x="3708400" y="29241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</a:t>
            </a:r>
            <a:endParaRPr lang="ru-RU"/>
          </a:p>
        </p:txBody>
      </p:sp>
      <p:sp>
        <p:nvSpPr>
          <p:cNvPr id="56387" name="Rectangle 67"/>
          <p:cNvSpPr>
            <a:spLocks noChangeArrowheads="1"/>
          </p:cNvSpPr>
          <p:nvPr/>
        </p:nvSpPr>
        <p:spPr bwMode="auto">
          <a:xfrm>
            <a:off x="3708400" y="24923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Y</a:t>
            </a:r>
            <a:endParaRPr lang="ru-RU"/>
          </a:p>
        </p:txBody>
      </p:sp>
      <p:sp>
        <p:nvSpPr>
          <p:cNvPr id="9266" name="Rectangle 68"/>
          <p:cNvSpPr>
            <a:spLocks noChangeArrowheads="1"/>
          </p:cNvSpPr>
          <p:nvPr/>
        </p:nvSpPr>
        <p:spPr bwMode="auto">
          <a:xfrm>
            <a:off x="3708400" y="20605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9    </a:t>
            </a:r>
            <a:r>
              <a:rPr lang="en-US" dirty="0"/>
              <a:t>C</a:t>
            </a:r>
            <a:endParaRPr lang="ru-RU" sz="2400" dirty="0"/>
          </a:p>
        </p:txBody>
      </p:sp>
      <p:sp>
        <p:nvSpPr>
          <p:cNvPr id="56389" name="Rectangle 69"/>
          <p:cNvSpPr>
            <a:spLocks noChangeArrowheads="1"/>
          </p:cNvSpPr>
          <p:nvPr/>
        </p:nvSpPr>
        <p:spPr bwMode="auto">
          <a:xfrm>
            <a:off x="37084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I</a:t>
            </a:r>
            <a:endParaRPr lang="ru-RU"/>
          </a:p>
        </p:txBody>
      </p:sp>
      <p:sp>
        <p:nvSpPr>
          <p:cNvPr id="56390" name="Rectangle 70"/>
          <p:cNvSpPr>
            <a:spLocks noChangeArrowheads="1"/>
          </p:cNvSpPr>
          <p:nvPr/>
        </p:nvSpPr>
        <p:spPr bwMode="auto">
          <a:xfrm>
            <a:off x="3708400" y="42211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56391" name="Rectangle 71"/>
          <p:cNvSpPr>
            <a:spLocks noChangeArrowheads="1"/>
          </p:cNvSpPr>
          <p:nvPr/>
        </p:nvSpPr>
        <p:spPr bwMode="auto">
          <a:xfrm>
            <a:off x="37084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US" sz="2400" dirty="0" smtClean="0"/>
              <a:t>10    </a:t>
            </a:r>
            <a:r>
              <a:rPr lang="en-US" dirty="0" smtClean="0"/>
              <a:t>G</a:t>
            </a:r>
            <a:endParaRPr lang="ru-RU" dirty="0"/>
          </a:p>
        </p:txBody>
      </p:sp>
      <p:sp>
        <p:nvSpPr>
          <p:cNvPr id="56392" name="Rectangle 72"/>
          <p:cNvSpPr>
            <a:spLocks noChangeArrowheads="1"/>
          </p:cNvSpPr>
          <p:nvPr/>
        </p:nvSpPr>
        <p:spPr bwMode="auto">
          <a:xfrm>
            <a:off x="41402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V</a:t>
            </a:r>
            <a:endParaRPr lang="ru-RU"/>
          </a:p>
        </p:txBody>
      </p:sp>
      <p:sp>
        <p:nvSpPr>
          <p:cNvPr id="56393" name="Rectangle 73"/>
          <p:cNvSpPr>
            <a:spLocks noChangeArrowheads="1"/>
          </p:cNvSpPr>
          <p:nvPr/>
        </p:nvSpPr>
        <p:spPr bwMode="auto">
          <a:xfrm>
            <a:off x="45720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I</a:t>
            </a:r>
            <a:endParaRPr lang="ru-RU"/>
          </a:p>
        </p:txBody>
      </p:sp>
      <p:sp>
        <p:nvSpPr>
          <p:cNvPr id="56394" name="Rectangle 74"/>
          <p:cNvSpPr>
            <a:spLocks noChangeArrowheads="1"/>
          </p:cNvSpPr>
          <p:nvPr/>
        </p:nvSpPr>
        <p:spPr bwMode="auto">
          <a:xfrm>
            <a:off x="50038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9273" name="Rectangle 75"/>
          <p:cNvSpPr>
            <a:spLocks noChangeArrowheads="1"/>
          </p:cNvSpPr>
          <p:nvPr/>
        </p:nvSpPr>
        <p:spPr bwMode="auto">
          <a:xfrm>
            <a:off x="54356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96" name="Rectangle 76"/>
          <p:cNvSpPr>
            <a:spLocks noChangeArrowheads="1"/>
          </p:cNvSpPr>
          <p:nvPr/>
        </p:nvSpPr>
        <p:spPr bwMode="auto">
          <a:xfrm>
            <a:off x="5435600" y="37893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G</a:t>
            </a:r>
            <a:endParaRPr lang="ru-RU"/>
          </a:p>
        </p:txBody>
      </p:sp>
      <p:sp>
        <p:nvSpPr>
          <p:cNvPr id="56397" name="Rectangle 77"/>
          <p:cNvSpPr>
            <a:spLocks noChangeArrowheads="1"/>
          </p:cNvSpPr>
          <p:nvPr/>
        </p:nvSpPr>
        <p:spPr bwMode="auto">
          <a:xfrm>
            <a:off x="41402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Y</a:t>
            </a:r>
            <a:endParaRPr lang="ru-RU"/>
          </a:p>
        </p:txBody>
      </p:sp>
      <p:sp>
        <p:nvSpPr>
          <p:cNvPr id="56398" name="Rectangle 78"/>
          <p:cNvSpPr>
            <a:spLocks noChangeArrowheads="1"/>
          </p:cNvSpPr>
          <p:nvPr/>
        </p:nvSpPr>
        <p:spPr bwMode="auto">
          <a:xfrm>
            <a:off x="45720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M</a:t>
            </a:r>
            <a:endParaRPr lang="ru-RU"/>
          </a:p>
        </p:txBody>
      </p:sp>
      <p:sp>
        <p:nvSpPr>
          <p:cNvPr id="56399" name="Rectangle 79"/>
          <p:cNvSpPr>
            <a:spLocks noChangeArrowheads="1"/>
          </p:cNvSpPr>
          <p:nvPr/>
        </p:nvSpPr>
        <p:spPr bwMode="auto">
          <a:xfrm>
            <a:off x="50038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N</a:t>
            </a:r>
            <a:endParaRPr lang="ru-RU"/>
          </a:p>
        </p:txBody>
      </p:sp>
      <p:sp>
        <p:nvSpPr>
          <p:cNvPr id="56400" name="Rectangle 80"/>
          <p:cNvSpPr>
            <a:spLocks noChangeArrowheads="1"/>
          </p:cNvSpPr>
          <p:nvPr/>
        </p:nvSpPr>
        <p:spPr bwMode="auto">
          <a:xfrm>
            <a:off x="54356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A</a:t>
            </a:r>
            <a:endParaRPr lang="ru-RU"/>
          </a:p>
        </p:txBody>
      </p:sp>
      <p:sp>
        <p:nvSpPr>
          <p:cNvPr id="56401" name="Rectangle 81"/>
          <p:cNvSpPr>
            <a:spLocks noChangeArrowheads="1"/>
          </p:cNvSpPr>
          <p:nvPr/>
        </p:nvSpPr>
        <p:spPr bwMode="auto">
          <a:xfrm>
            <a:off x="5867400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S</a:t>
            </a:r>
            <a:endParaRPr lang="ru-RU"/>
          </a:p>
        </p:txBody>
      </p:sp>
      <p:sp>
        <p:nvSpPr>
          <p:cNvPr id="56402" name="Rectangle 82"/>
          <p:cNvSpPr>
            <a:spLocks noChangeArrowheads="1"/>
          </p:cNvSpPr>
          <p:nvPr/>
        </p:nvSpPr>
        <p:spPr bwMode="auto">
          <a:xfrm>
            <a:off x="6300788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T</a:t>
            </a:r>
            <a:endParaRPr lang="ru-RU"/>
          </a:p>
        </p:txBody>
      </p:sp>
      <p:sp>
        <p:nvSpPr>
          <p:cNvPr id="56403" name="Rectangle 83"/>
          <p:cNvSpPr>
            <a:spLocks noChangeArrowheads="1"/>
          </p:cNvSpPr>
          <p:nvPr/>
        </p:nvSpPr>
        <p:spPr bwMode="auto">
          <a:xfrm>
            <a:off x="6732588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I</a:t>
            </a:r>
            <a:endParaRPr lang="ru-RU"/>
          </a:p>
        </p:txBody>
      </p:sp>
      <p:sp>
        <p:nvSpPr>
          <p:cNvPr id="56404" name="Rectangle 84"/>
          <p:cNvSpPr>
            <a:spLocks noChangeArrowheads="1"/>
          </p:cNvSpPr>
          <p:nvPr/>
        </p:nvSpPr>
        <p:spPr bwMode="auto">
          <a:xfrm>
            <a:off x="7164388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</a:t>
            </a:r>
            <a:endParaRPr lang="ru-RU"/>
          </a:p>
        </p:txBody>
      </p:sp>
      <p:sp>
        <p:nvSpPr>
          <p:cNvPr id="56405" name="Rectangle 85"/>
          <p:cNvSpPr>
            <a:spLocks noChangeArrowheads="1"/>
          </p:cNvSpPr>
          <p:nvPr/>
        </p:nvSpPr>
        <p:spPr bwMode="auto">
          <a:xfrm>
            <a:off x="7596188" y="46529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S</a:t>
            </a:r>
            <a:endParaRPr lang="ru-RU"/>
          </a:p>
        </p:txBody>
      </p:sp>
      <p:pic>
        <p:nvPicPr>
          <p:cNvPr id="9284" name="Picture 86" descr="imagesCANZWL5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734050"/>
            <a:ext cx="52927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415" name="Picture 3" descr="C:\Documents and Settings\Пользователь\Мои документы\Downloads\Фотографии всей красоты настоящего спорта » Фотографии картинки и обои на рабочий стол скачать бесплатно красивые фото_files\md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6477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01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6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6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6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6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6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56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56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56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56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6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56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56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6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5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56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56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56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56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5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56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56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56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5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56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56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56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56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56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5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5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5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5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5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5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5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5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0"/>
                                        <p:tgtEl>
                                          <p:spTgt spid="5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5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 nodeType="clickPar">
                      <p:stCondLst>
                        <p:cond delay="indefinite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5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000"/>
                                        <p:tgtEl>
                                          <p:spTgt spid="56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56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 nodeType="clickPar">
                      <p:stCondLst>
                        <p:cond delay="indefinite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5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 nodeType="clickPar">
                      <p:stCondLst>
                        <p:cond delay="indefinite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2000"/>
                                        <p:tgtEl>
                                          <p:spTgt spid="5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5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 nodeType="clickPar">
                      <p:stCondLst>
                        <p:cond delay="indefinite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 nodeType="clickPar">
                      <p:stCondLst>
                        <p:cond delay="indefinite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6" dur="2000" fill="hold"/>
                                        <p:tgtEl>
                                          <p:spTgt spid="564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820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/>
              <a:t>Highland Games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75475"/>
            <a:ext cx="8928992" cy="4896544"/>
          </a:xfrm>
        </p:spPr>
        <p:txBody>
          <a:bodyPr/>
          <a:lstStyle/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How long have they been held in Scotland? </a:t>
            </a:r>
            <a:endParaRPr lang="en-US" sz="2800" dirty="0" smtClean="0">
              <a:solidFill>
                <a:srgbClr val="003366"/>
              </a:solidFill>
              <a:latin typeface="Times New Roman"/>
              <a:ea typeface="Times New Roman"/>
              <a:cs typeface="Times New Roman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Why </a:t>
            </a:r>
            <a:r>
              <a:rPr lang="en-US" sz="2800" dirty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are the Games popular? </a:t>
            </a:r>
            <a:endParaRPr lang="en-US" sz="2800" dirty="0" smtClean="0">
              <a:solidFill>
                <a:srgbClr val="003366"/>
              </a:solidFill>
              <a:latin typeface="Times New Roman"/>
              <a:ea typeface="Times New Roman"/>
              <a:cs typeface="Times New Roman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What </a:t>
            </a:r>
            <a:r>
              <a:rPr lang="en-US" sz="2800" dirty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equipment is necessary for these competitions?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41786"/>
            <a:ext cx="2137420" cy="131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00824"/>
            <a:ext cx="1477888" cy="220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" b="5299"/>
          <a:stretch/>
        </p:blipFill>
        <p:spPr bwMode="auto">
          <a:xfrm>
            <a:off x="292311" y="3784415"/>
            <a:ext cx="1944991" cy="136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898" y="3712781"/>
            <a:ext cx="2133637" cy="143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244" y="5083554"/>
            <a:ext cx="2234654" cy="1418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93" y="5216005"/>
            <a:ext cx="1971369" cy="1311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34" y="5301208"/>
            <a:ext cx="1971369" cy="142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64875"/>
            <a:ext cx="21336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6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>
            <a:normAutofit fontScale="92500" lnSpcReduction="20000"/>
          </a:bodyPr>
          <a:lstStyle/>
          <a:p>
            <a:pPr marL="6400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Use Past Simple or Present Perfect (Active / Passive Voice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2800" b="1" i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64008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Football  (to play) in one form or another for hundred of years.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The modern Olympic Games (to hold) since 1896.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Russian basketball team (to take part) in Olympic contests since 1952.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The “</a:t>
            </a:r>
            <a:r>
              <a:rPr lang="en-US" sz="33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Dinamo</a:t>
            </a: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” Club (to organize) in 1923.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Ice dancing (to be) in the </a:t>
            </a:r>
            <a:r>
              <a:rPr lang="en-US" sz="33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programme</a:t>
            </a: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since 1976.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The Winter Olympic Games since (to hold) 1924.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Soviet </a:t>
            </a:r>
            <a:r>
              <a:rPr lang="en-US" sz="33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athlet</a:t>
            </a: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e</a:t>
            </a:r>
            <a:r>
              <a:rPr lang="en-US" sz="33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s </a:t>
            </a: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(to take part) in the Winter Olympic Games since 1956.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“</a:t>
            </a:r>
            <a:r>
              <a:rPr lang="en-US" sz="33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Spartak</a:t>
            </a:r>
            <a:r>
              <a:rPr lang="en-US" sz="33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” Club (to found) in 1935.</a:t>
            </a:r>
            <a:endParaRPr lang="ru-RU" sz="33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64008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9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63000" cy="6019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600" dirty="0" smtClean="0">
                <a:solidFill>
                  <a:srgbClr val="800080"/>
                </a:solidFill>
              </a:rPr>
              <a:t>   </a:t>
            </a:r>
            <a:r>
              <a:rPr lang="ru-RU" sz="6600" dirty="0">
                <a:solidFill>
                  <a:srgbClr val="800080"/>
                </a:solidFill>
              </a:rPr>
              <a:t/>
            </a:r>
            <a:br>
              <a:rPr lang="ru-RU" sz="6600" dirty="0">
                <a:solidFill>
                  <a:srgbClr val="800080"/>
                </a:solidFill>
              </a:rPr>
            </a:br>
            <a:r>
              <a:rPr lang="ru-RU" sz="6600" dirty="0">
                <a:solidFill>
                  <a:srgbClr val="800080"/>
                </a:solidFill>
              </a:rPr>
              <a:t/>
            </a:r>
            <a:br>
              <a:rPr lang="ru-RU" sz="6600" dirty="0">
                <a:solidFill>
                  <a:srgbClr val="800080"/>
                </a:solidFill>
              </a:rPr>
            </a:br>
            <a:r>
              <a:rPr lang="en-GB" sz="6600" dirty="0" smtClean="0">
                <a:solidFill>
                  <a:srgbClr val="800080"/>
                </a:solidFill>
              </a:rPr>
              <a:t>  </a:t>
            </a:r>
            <a:endParaRPr lang="ru-RU" sz="8000" dirty="0">
              <a:solidFill>
                <a:srgbClr val="80008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692696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 you know the History 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of </a:t>
            </a:r>
            <a:r>
              <a:rPr lang="en-US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Olympic </a:t>
            </a:r>
            <a:b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Games?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30099"/>
            <a:ext cx="4422279" cy="305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1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51440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1. When and where did the    Olympic Games begin?</a:t>
            </a:r>
            <a:r>
              <a:rPr lang="en-US" b="1" dirty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2" action="ppaction://hlinksldjump"/>
              </a:rPr>
              <a:t>Key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3366"/>
                </a:solidFill>
              </a:rPr>
              <a:t>1. When and where did the Olympic Games begin? </a:t>
            </a:r>
            <a:endParaRPr lang="ru-RU" sz="3200" b="1" dirty="0">
              <a:solidFill>
                <a:srgbClr val="003366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5257800"/>
            <a:ext cx="6172200" cy="76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200" b="1" dirty="0" smtClean="0">
                <a:solidFill>
                  <a:srgbClr val="003366"/>
                </a:solidFill>
              </a:rPr>
              <a:t>776 BC,  Ancient Greece</a:t>
            </a:r>
            <a:r>
              <a:rPr lang="ru-RU" sz="3200" b="1" dirty="0" smtClean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9220" name="Picture 5" descr="http://upload.wikimedia.org/wikipedia/commons/thumb/3/35/Ac.parthenon5.jpg/350px-Ac.parthenon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953000" cy="36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34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874442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2</a:t>
            </a:r>
            <a:r>
              <a:rPr lang="en-US" b="1" dirty="0" smtClean="0"/>
              <a:t>. Why did the Olympic Games become the symbol of peace and friendship?  </a:t>
            </a:r>
            <a:br>
              <a:rPr lang="en-US" b="1" dirty="0" smtClean="0"/>
            </a:b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Key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4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600200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3. Why did the Olympic Games become the symbol of peace and friendship?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4869160"/>
            <a:ext cx="8229600" cy="1445096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en-US" sz="3600" b="1" dirty="0" smtClean="0">
                <a:solidFill>
                  <a:srgbClr val="000066"/>
                </a:solidFill>
              </a:rPr>
              <a:t>For the period of games all the wars stopped</a:t>
            </a:r>
            <a:r>
              <a:rPr lang="ru-RU" sz="3600" b="1" dirty="0" smtClean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11268" name="AutoShape 5" descr="Ramses II at Kadesh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8272463" y="-365125"/>
            <a:ext cx="619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1271" name="Picture 7" descr="Ramses II at Kades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20431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 descr="Gustavus Adolphus at the Battle at Breitenfeld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19796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M1A1 abrams front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4" y="2133600"/>
            <a:ext cx="275431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0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en-US" b="1" dirty="0" smtClean="0"/>
              <a:t>Our task: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1. Speaking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2. Listening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3. Vocabulary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Relaxation Pause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4. Grammar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5. Reading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000066"/>
                </a:solidFill>
              </a:rPr>
              <a:t>6. Cultural Quiz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68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286633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3</a:t>
            </a:r>
            <a:r>
              <a:rPr lang="en-US" b="1" dirty="0" smtClean="0"/>
              <a:t>. Who is the founder of modern Olympic Games?</a:t>
            </a:r>
            <a:br>
              <a:rPr lang="en-US" b="1" dirty="0" smtClean="0"/>
            </a:b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2" action="ppaction://hlinksldjump"/>
              </a:rPr>
              <a:t>Key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0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764704"/>
            <a:ext cx="3528392" cy="5334471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b="1" dirty="0">
                <a:solidFill>
                  <a:srgbClr val="660066"/>
                </a:solidFill>
              </a:rPr>
              <a:t>Modern Olympic Games were revived </a:t>
            </a:r>
            <a:endParaRPr lang="ru-RU" sz="3600" b="1" dirty="0">
              <a:solidFill>
                <a:srgbClr val="660066"/>
              </a:solidFill>
            </a:endParaRPr>
          </a:p>
          <a:p>
            <a:pPr algn="ctr">
              <a:buFontTx/>
              <a:buNone/>
            </a:pPr>
            <a:r>
              <a:rPr lang="en-US" sz="4000" b="1" dirty="0">
                <a:solidFill>
                  <a:srgbClr val="660066"/>
                </a:solidFill>
              </a:rPr>
              <a:t>by Baron Pierre </a:t>
            </a:r>
            <a:endParaRPr lang="ru-RU" sz="4000" b="1" dirty="0">
              <a:solidFill>
                <a:srgbClr val="660066"/>
              </a:solidFill>
            </a:endParaRPr>
          </a:p>
          <a:p>
            <a:pPr algn="ctr">
              <a:buFontTx/>
              <a:buNone/>
            </a:pPr>
            <a:r>
              <a:rPr lang="en-US" sz="4000" b="1" dirty="0">
                <a:solidFill>
                  <a:srgbClr val="660066"/>
                </a:solidFill>
              </a:rPr>
              <a:t>de Coubertin</a:t>
            </a:r>
            <a:endParaRPr lang="ru-RU" sz="4000" b="1" dirty="0">
              <a:solidFill>
                <a:srgbClr val="660066"/>
              </a:solidFill>
            </a:endParaRPr>
          </a:p>
        </p:txBody>
      </p:sp>
      <p:pic>
        <p:nvPicPr>
          <p:cNvPr id="26628" name="Picture 4" descr="сканирование0005"/>
          <p:cNvPicPr>
            <a:picLocks noChangeAspect="1" noChangeArrowheads="1"/>
          </p:cNvPicPr>
          <p:nvPr/>
        </p:nvPicPr>
        <p:blipFill>
          <a:blip r:embed="rId2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64703"/>
            <a:ext cx="3384376" cy="508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9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80243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4. When and where did the first modern Olympic Games take place?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2" action="ppaction://hlinksldjump"/>
              </a:rPr>
              <a:t> Key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9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3366"/>
                </a:solidFill>
              </a:rPr>
              <a:t>4. When and where did the first Olympic Games take place?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5181600"/>
            <a:ext cx="4876800" cy="76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200" b="1" dirty="0" smtClean="0">
                <a:solidFill>
                  <a:srgbClr val="003366"/>
                </a:solidFill>
              </a:rPr>
              <a:t>In Athens, 1896</a:t>
            </a:r>
            <a:r>
              <a:rPr lang="ru-RU" sz="3200" b="1" dirty="0" smtClean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12292" name="Picture 9" descr="http://upload.wikimedia.org/wikipedia/commons/thumb/f/f7/Vista_su_Atene_dal_Licabeto.jpg/250px-Vista_su_Atene_dal_Licabeto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410200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9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154362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5</a:t>
            </a:r>
            <a:r>
              <a:rPr lang="en-US" b="1" dirty="0" smtClean="0"/>
              <a:t>. How often did the Olympic Games take place? </a:t>
            </a:r>
            <a:br>
              <a:rPr lang="en-US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789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80989"/>
            <a:ext cx="5715040" cy="371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5102707"/>
            <a:ext cx="885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They were dedicated to the Olympian Gods and took place every four years.</a:t>
            </a:r>
            <a:r>
              <a:rPr lang="en-US" sz="32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8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9" y="260648"/>
            <a:ext cx="8712968" cy="265030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6. What is the Olympic symbol?</a:t>
            </a:r>
            <a:br>
              <a:rPr lang="en-US" sz="4800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7055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cotidianul.ro/images/stiri/0911/1314956638olympic_flag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357166"/>
            <a:ext cx="5357850" cy="3500462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85720" y="5017774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 Olympic Flag is the symbol of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 Olympic Games (1920)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33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9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68952" cy="221825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7</a:t>
            </a:r>
            <a:r>
              <a:rPr lang="en-US" b="1" dirty="0" smtClean="0"/>
              <a:t>. What do five rings symbolize?</a:t>
            </a:r>
            <a:br>
              <a:rPr lang="en-US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708920"/>
            <a:ext cx="472440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66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573016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33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Five </a:t>
            </a:r>
            <a:r>
              <a:rPr lang="en-US" sz="3200" b="1" dirty="0" smtClean="0">
                <a:solidFill>
                  <a:srgbClr val="0033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rings </a:t>
            </a:r>
            <a:r>
              <a:rPr lang="en-US" sz="3200" b="1" dirty="0">
                <a:solidFill>
                  <a:srgbClr val="0033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represent the union of the five continents: blue (Europe), yellow (Asia), black (Africa), green (Australia), red (America</a:t>
            </a:r>
            <a:r>
              <a:rPr lang="en-US" sz="3200" b="1" dirty="0" smtClean="0">
                <a:solidFill>
                  <a:srgbClr val="0033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lang="en-US" sz="3200" b="1" dirty="0">
              <a:solidFill>
                <a:srgbClr val="0033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4724809" cy="229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31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404664"/>
            <a:ext cx="8928992" cy="6453336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en-US" sz="44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Match the parts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en-US" sz="44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of the proverbs: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en-US" sz="4000" b="1" i="1" dirty="0" smtClean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</a:rPr>
              <a:t>A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</a:rPr>
              <a:t>sound mind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</a:rPr>
              <a:t>in                         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men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are known. </a:t>
            </a:r>
            <a:endParaRPr lang="en-US" sz="4300" b="1" i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sz="4300" b="1" i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Talent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wins games,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                    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but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teamwork and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                     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one for all. </a:t>
            </a:r>
            <a:endParaRPr lang="en-US" sz="4300" b="1" i="1" dirty="0" smtClean="0">
              <a:solidFill>
                <a:srgbClr val="002060"/>
              </a:solidFill>
              <a:latin typeface="Arial Narrow" pitchFamily="34" charset="0"/>
              <a:ea typeface="Times New Roman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intelligence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4300" b="1" i="1" dirty="0">
              <a:solidFill>
                <a:srgbClr val="002060"/>
              </a:solidFill>
              <a:latin typeface="Arial Narrow" pitchFamily="34" charset="0"/>
              <a:ea typeface="Times New Roman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In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sports and journeys 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              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</a:rPr>
              <a:t>a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</a:rPr>
              <a:t>sound body.</a:t>
            </a:r>
            <a:endParaRPr lang="ru-RU" sz="4300" b="1" i="1" dirty="0">
              <a:solidFill>
                <a:srgbClr val="002060"/>
              </a:solidFill>
              <a:latin typeface="Arial Narrow" pitchFamily="34" charset="0"/>
              <a:ea typeface="Times New Roman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US" sz="4300" b="1" i="1" dirty="0" smtClean="0">
              <a:solidFill>
                <a:srgbClr val="002060"/>
              </a:solidFill>
              <a:latin typeface="Arial Narrow" pitchFamily="34" charset="0"/>
              <a:ea typeface="Times New Roman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All </a:t>
            </a:r>
            <a:r>
              <a:rPr lang="en-US" sz="4300" b="1" i="1" dirty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for one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and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</a:rPr>
              <a:t>                      </a:t>
            </a:r>
            <a:r>
              <a:rPr lang="en-US" sz="4300" b="1" i="1" dirty="0" smtClean="0">
                <a:solidFill>
                  <a:srgbClr val="002060"/>
                </a:solidFill>
                <a:latin typeface="Arial Narrow" pitchFamily="34" charset="0"/>
                <a:ea typeface="Times New Roman"/>
              </a:rPr>
              <a:t>win championship.</a:t>
            </a:r>
            <a:endParaRPr lang="ru-RU" sz="43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347864" y="1700808"/>
            <a:ext cx="2592288" cy="29523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635896" y="3176972"/>
            <a:ext cx="1584176" cy="25562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427984" y="1700808"/>
            <a:ext cx="1440160" cy="30963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995936" y="3248980"/>
            <a:ext cx="1872208" cy="24842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35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351440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8. When did Russia join the Olympic movement ?</a:t>
            </a:r>
            <a:br>
              <a:rPr lang="en-US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069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153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3366"/>
                </a:solidFill>
              </a:rPr>
              <a:t>8</a:t>
            </a:r>
            <a:r>
              <a:rPr lang="en-US" sz="3600" b="1" dirty="0" smtClean="0">
                <a:solidFill>
                  <a:srgbClr val="003366"/>
                </a:solidFill>
              </a:rPr>
              <a:t>. </a:t>
            </a:r>
            <a:r>
              <a:rPr lang="en-US" sz="3600" b="1" dirty="0">
                <a:solidFill>
                  <a:srgbClr val="003366"/>
                </a:solidFill>
              </a:rPr>
              <a:t>When did Russia join </a:t>
            </a:r>
            <a:r>
              <a:rPr lang="en-US" sz="3600" b="1" dirty="0" smtClean="0">
                <a:solidFill>
                  <a:srgbClr val="003366"/>
                </a:solidFill>
              </a:rPr>
              <a:t/>
            </a:r>
            <a:br>
              <a:rPr lang="en-US" sz="3600" b="1" dirty="0" smtClean="0">
                <a:solidFill>
                  <a:srgbClr val="003366"/>
                </a:solidFill>
              </a:rPr>
            </a:br>
            <a:r>
              <a:rPr lang="en-US" sz="3600" b="1" dirty="0" smtClean="0">
                <a:solidFill>
                  <a:srgbClr val="003366"/>
                </a:solidFill>
              </a:rPr>
              <a:t>the </a:t>
            </a:r>
            <a:r>
              <a:rPr lang="en-US" sz="3600" b="1" dirty="0">
                <a:solidFill>
                  <a:srgbClr val="003366"/>
                </a:solidFill>
              </a:rPr>
              <a:t>Olympic movement?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5867400" y="3352800"/>
            <a:ext cx="1905000" cy="76200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en-US" sz="6000" b="1" dirty="0" smtClean="0">
                <a:solidFill>
                  <a:srgbClr val="003366"/>
                </a:solidFill>
              </a:rPr>
              <a:t>1952</a:t>
            </a:r>
            <a:r>
              <a:rPr lang="ru-RU" sz="6000" dirty="0" smtClean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15364" name="Picture 5" descr="http://img.gazeta.ru/files2/2772670/19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752599"/>
            <a:ext cx="3086472" cy="477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80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424936" cy="3802434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9</a:t>
            </a:r>
            <a:r>
              <a:rPr lang="en-US" b="1" dirty="0" smtClean="0"/>
              <a:t>. Where and when were the Olympic Games held </a:t>
            </a:r>
            <a:br>
              <a:rPr lang="en-US" b="1" dirty="0" smtClean="0"/>
            </a:br>
            <a:r>
              <a:rPr lang="en-US" b="1" dirty="0" smtClean="0"/>
              <a:t>in our country?</a:t>
            </a:r>
            <a:br>
              <a:rPr lang="en-US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03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600200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8. Where and </a:t>
            </a:r>
            <a:r>
              <a:rPr lang="en-US" sz="3200" b="1" dirty="0" smtClean="0">
                <a:solidFill>
                  <a:schemeClr val="bg1"/>
                </a:solidFill>
              </a:rPr>
              <a:t>when </a:t>
            </a:r>
            <a:r>
              <a:rPr lang="en-US" sz="3200" b="1" dirty="0">
                <a:solidFill>
                  <a:schemeClr val="bg1"/>
                </a:solidFill>
              </a:rPr>
              <a:t>did Olympic Games take place in our </a:t>
            </a:r>
            <a:r>
              <a:rPr lang="en-US" sz="3200" b="1" dirty="0" smtClean="0">
                <a:solidFill>
                  <a:schemeClr val="bg1"/>
                </a:solidFill>
              </a:rPr>
              <a:t>country?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52736"/>
            <a:ext cx="6480720" cy="281940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en-US" sz="3600" b="1" dirty="0" smtClean="0">
                <a:solidFill>
                  <a:srgbClr val="003366"/>
                </a:solidFill>
              </a:rPr>
              <a:t>the 22-nd Olympic Games, Moscow, 1980</a:t>
            </a:r>
            <a:r>
              <a:rPr lang="ru-RU" sz="3600" b="1" dirty="0" smtClean="0">
                <a:solidFill>
                  <a:srgbClr val="003366"/>
                </a:solidFill>
              </a:rPr>
              <a:t> </a:t>
            </a:r>
          </a:p>
        </p:txBody>
      </p:sp>
      <p:pic>
        <p:nvPicPr>
          <p:cNvPr id="16388" name="Picture 5" descr="Эмблема Летних Олимпийских игр 1980">
            <a:hlinkClick r:id="rId2" tooltip="Эмблема Летних Олимпийских игр 1980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9563"/>
            <a:ext cx="2514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0152" y="2981530"/>
            <a:ext cx="2392764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8087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Moscow - 80</a:t>
            </a:r>
            <a:endParaRPr lang="en-US" sz="54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73082"/>
            <a:ext cx="22129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54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424936" cy="3370386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10. What is the motto of </a:t>
            </a:r>
            <a:br>
              <a:rPr lang="en-US" b="1" dirty="0" smtClean="0"/>
            </a:br>
            <a:r>
              <a:rPr lang="en-US" b="1" dirty="0" smtClean="0"/>
              <a:t>the Olympic Games and </a:t>
            </a:r>
            <a:br>
              <a:rPr lang="en-US" b="1" dirty="0" smtClean="0"/>
            </a:br>
            <a:r>
              <a:rPr lang="en-US" b="1" dirty="0" smtClean="0"/>
              <a:t>what does it mean?</a:t>
            </a:r>
            <a:br>
              <a:rPr lang="en-US" b="1" dirty="0" smtClean="0"/>
            </a:br>
            <a:r>
              <a:rPr lang="en-US" b="1" dirty="0" smtClean="0">
                <a:hlinkClick r:id="rId2" action="ppaction://hlinksldjump"/>
              </a:rPr>
              <a:t>Key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494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24676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0" descr="http://tutdesign.ru/uploads/posts/2010-05/thumbs/1274721002_1896_athens_po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4000" y="3505944"/>
            <a:ext cx="2622136" cy="32398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8904" y="311225"/>
            <a:ext cx="87675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buClr>
                <a:srgbClr val="0BD0D9"/>
              </a:buClr>
              <a:buSzPct val="95000"/>
            </a:pPr>
            <a:r>
              <a:rPr lang="en-US" sz="4800" b="1" dirty="0" smtClean="0">
                <a:solidFill>
                  <a:srgbClr val="003366"/>
                </a:solidFill>
              </a:rPr>
              <a:t>The </a:t>
            </a:r>
            <a:r>
              <a:rPr lang="en-US" sz="4800" b="1" dirty="0">
                <a:solidFill>
                  <a:srgbClr val="003366"/>
                </a:solidFill>
              </a:rPr>
              <a:t>Olympic Motto: </a:t>
            </a:r>
          </a:p>
          <a:p>
            <a:pPr marL="274320" lvl="0" indent="-274320" algn="ctr">
              <a:buClr>
                <a:srgbClr val="0BD0D9"/>
              </a:buClr>
              <a:buSzPct val="95000"/>
            </a:pPr>
            <a:r>
              <a:rPr lang="en-US" sz="4800" b="1" dirty="0" err="1" smtClean="0">
                <a:solidFill>
                  <a:srgbClr val="003366"/>
                </a:solidFill>
              </a:rPr>
              <a:t>Citius</a:t>
            </a:r>
            <a:r>
              <a:rPr lang="en-US" sz="4800" b="1" dirty="0" smtClean="0">
                <a:solidFill>
                  <a:srgbClr val="003366"/>
                </a:solidFill>
              </a:rPr>
              <a:t>, </a:t>
            </a:r>
            <a:r>
              <a:rPr lang="en-US" sz="4800" b="1" dirty="0" err="1" smtClean="0">
                <a:solidFill>
                  <a:srgbClr val="003366"/>
                </a:solidFill>
              </a:rPr>
              <a:t>Altius</a:t>
            </a:r>
            <a:r>
              <a:rPr lang="en-US" sz="4800" b="1" dirty="0" smtClean="0">
                <a:solidFill>
                  <a:srgbClr val="003366"/>
                </a:solidFill>
              </a:rPr>
              <a:t>, </a:t>
            </a:r>
            <a:r>
              <a:rPr lang="en-US" sz="4800" b="1" dirty="0" err="1" smtClean="0">
                <a:solidFill>
                  <a:srgbClr val="003366"/>
                </a:solidFill>
              </a:rPr>
              <a:t>Fortius</a:t>
            </a:r>
            <a:r>
              <a:rPr lang="en-US" sz="4800" b="1" dirty="0" smtClean="0">
                <a:solidFill>
                  <a:srgbClr val="003366"/>
                </a:solidFill>
              </a:rPr>
              <a:t> ! </a:t>
            </a:r>
            <a:r>
              <a:rPr lang="en-US" sz="4800" b="1" dirty="0">
                <a:solidFill>
                  <a:srgbClr val="003366"/>
                </a:solidFill>
              </a:rPr>
              <a:t>(1908</a:t>
            </a:r>
            <a:r>
              <a:rPr lang="en-US" sz="4800" b="1" dirty="0" smtClean="0">
                <a:solidFill>
                  <a:srgbClr val="003366"/>
                </a:solidFill>
              </a:rPr>
              <a:t>)</a:t>
            </a:r>
          </a:p>
          <a:p>
            <a:pPr marL="274320" lvl="0" indent="-274320" algn="ctr">
              <a:buClr>
                <a:srgbClr val="0BD0D9"/>
              </a:buClr>
              <a:buSzPct val="95000"/>
            </a:pPr>
            <a:r>
              <a:rPr lang="en-US" sz="4800" b="1" dirty="0" smtClean="0">
                <a:solidFill>
                  <a:srgbClr val="003366"/>
                </a:solidFill>
              </a:rPr>
              <a:t>        Faster, </a:t>
            </a:r>
            <a:r>
              <a:rPr lang="en-US" sz="4800" b="1" dirty="0">
                <a:solidFill>
                  <a:srgbClr val="003366"/>
                </a:solidFill>
              </a:rPr>
              <a:t>H</a:t>
            </a:r>
            <a:r>
              <a:rPr lang="en-US" sz="4800" b="1" dirty="0" smtClean="0">
                <a:solidFill>
                  <a:srgbClr val="003366"/>
                </a:solidFill>
              </a:rPr>
              <a:t>igher, Stronger !</a:t>
            </a:r>
          </a:p>
          <a:p>
            <a:pPr marL="274320" lvl="0" indent="-274320" algn="ctr">
              <a:buClr>
                <a:srgbClr val="0BD0D9"/>
              </a:buClr>
              <a:buSzPct val="95000"/>
            </a:pPr>
            <a:r>
              <a:rPr lang="en-US" sz="4800" b="1" dirty="0" smtClean="0">
                <a:solidFill>
                  <a:srgbClr val="003366"/>
                </a:solidFill>
              </a:rPr>
              <a:t>   </a:t>
            </a:r>
            <a:r>
              <a:rPr lang="ru-RU" sz="4800" b="1" dirty="0" smtClean="0">
                <a:solidFill>
                  <a:srgbClr val="003366"/>
                </a:solidFill>
              </a:rPr>
              <a:t>Быстрее, Выше, Сильнее !</a:t>
            </a:r>
            <a:endParaRPr lang="en-US" sz="4800" b="1" dirty="0" smtClean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b="1" dirty="0" smtClean="0">
                <a:solidFill>
                  <a:srgbClr val="003366"/>
                </a:solidFill>
              </a:rPr>
              <a:t> </a:t>
            </a:r>
            <a:endParaRPr lang="en-US" sz="4400" b="1" dirty="0">
              <a:solidFill>
                <a:srgbClr val="003366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75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305800" cy="5562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dirty="0">
                <a:solidFill>
                  <a:srgbClr val="800080"/>
                </a:solidFill>
              </a:rPr>
              <a:t/>
            </a:r>
            <a:br>
              <a:rPr lang="ru-RU" sz="8000" dirty="0">
                <a:solidFill>
                  <a:srgbClr val="800080"/>
                </a:solidFill>
              </a:rPr>
            </a:br>
            <a:r>
              <a:rPr lang="en-US" sz="8000" dirty="0">
                <a:solidFill>
                  <a:srgbClr val="800080"/>
                </a:solidFill>
              </a:rPr>
              <a:t> </a:t>
            </a:r>
            <a:r>
              <a:rPr lang="ru-RU" sz="8000" dirty="0">
                <a:solidFill>
                  <a:srgbClr val="800080"/>
                </a:solidFill>
              </a:rPr>
              <a:t/>
            </a:r>
            <a:br>
              <a:rPr lang="ru-RU" sz="8000" dirty="0">
                <a:solidFill>
                  <a:srgbClr val="800080"/>
                </a:solidFill>
              </a:rPr>
            </a:br>
            <a:r>
              <a:rPr lang="en-US" sz="8000" b="1" dirty="0" smtClean="0">
                <a:solidFill>
                  <a:srgbClr val="800080"/>
                </a:solidFill>
              </a:rPr>
              <a:t>Do you know </a:t>
            </a:r>
            <a:r>
              <a:rPr lang="en-US" sz="8000" b="1" dirty="0" err="1" smtClean="0">
                <a:solidFill>
                  <a:srgbClr val="800080"/>
                </a:solidFill>
              </a:rPr>
              <a:t>th</a:t>
            </a:r>
            <a:r>
              <a:rPr lang="ru-RU" sz="8000" b="1" dirty="0" smtClean="0">
                <a:solidFill>
                  <a:srgbClr val="800080"/>
                </a:solidFill>
              </a:rPr>
              <a:t>е</a:t>
            </a:r>
            <a:r>
              <a:rPr lang="en-US" sz="8000" b="1" dirty="0" smtClean="0">
                <a:solidFill>
                  <a:srgbClr val="800080"/>
                </a:solidFill>
              </a:rPr>
              <a:t> </a:t>
            </a:r>
            <a:r>
              <a:rPr lang="en-US" sz="8000" b="1" dirty="0">
                <a:solidFill>
                  <a:srgbClr val="800080"/>
                </a:solidFill>
              </a:rPr>
              <a:t>Champions of </a:t>
            </a:r>
            <a:r>
              <a:rPr lang="en-US" sz="8000" b="1" dirty="0" smtClean="0">
                <a:solidFill>
                  <a:srgbClr val="800080"/>
                </a:solidFill>
              </a:rPr>
              <a:t>our country?</a:t>
            </a:r>
            <a:r>
              <a:rPr lang="ru-RU" sz="8000" b="1" dirty="0" smtClean="0">
                <a:solidFill>
                  <a:srgbClr val="800080"/>
                </a:solidFill>
              </a:rPr>
              <a:t/>
            </a:r>
            <a:br>
              <a:rPr lang="ru-RU" sz="8000" b="1" dirty="0" smtClean="0">
                <a:solidFill>
                  <a:srgbClr val="800080"/>
                </a:solidFill>
              </a:rPr>
            </a:br>
            <a:endParaRPr lang="ru-RU" sz="8000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2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10" name="Group 3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95917728"/>
              </p:ext>
            </p:extLst>
          </p:nvPr>
        </p:nvGraphicFramePr>
        <p:xfrm>
          <a:off x="152400" y="228600"/>
          <a:ext cx="8763000" cy="6400801"/>
        </p:xfrm>
        <a:graphic>
          <a:graphicData uri="http://schemas.openxmlformats.org/drawingml/2006/table">
            <a:tbl>
              <a:tblPr/>
              <a:tblGrid>
                <a:gridCol w="2590800"/>
                <a:gridCol w="3657600"/>
                <a:gridCol w="2514600"/>
              </a:tblGrid>
              <a:tr h="2433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Boxing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2. Judo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3. Figure-Skating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4. Tennis 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5. Gymnastics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6. Athletics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2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7. Football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8. Volleyball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9. Hockey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44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amic.ru/images/gallery_01-2013/640.003_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934" y="2048133"/>
            <a:ext cx="3395970" cy="2288588"/>
          </a:xfrm>
          <a:prstGeom prst="rect">
            <a:avLst/>
          </a:prstGeom>
          <a:noFill/>
        </p:spPr>
      </p:pic>
      <p:pic>
        <p:nvPicPr>
          <p:cNvPr id="7" name="Picture 4" descr="http://www.sc-os.ru/common/upload/BLA_11.05.2010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174" y="2048132"/>
            <a:ext cx="3382874" cy="2211025"/>
          </a:xfrm>
          <a:prstGeom prst="rect">
            <a:avLst/>
          </a:prstGeom>
          <a:noFill/>
        </p:spPr>
      </p:pic>
      <p:pic>
        <p:nvPicPr>
          <p:cNvPr id="8" name="Picture 2" descr="http://img.championat.com/i/news/22/84/1330422284_b_marki-sochi-201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092" y="4546242"/>
            <a:ext cx="3515933" cy="212472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175" y="4445803"/>
            <a:ext cx="3366584" cy="222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93807"/>
            <a:ext cx="7977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Sochi will be the host of the 22 Winter Olympic Games in 2014</a:t>
            </a:r>
            <a:endParaRPr lang="ru-RU" sz="36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1522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Clr>
                <a:srgbClr val="0BD0D9"/>
              </a:buClr>
              <a:buNone/>
            </a:pPr>
            <a:r>
              <a:rPr lang="en-US" b="1" dirty="0" err="1">
                <a:solidFill>
                  <a:prstClr val="black"/>
                </a:solidFill>
              </a:rPr>
              <a:t>Hometask</a:t>
            </a:r>
            <a:r>
              <a:rPr lang="en-US" b="1" dirty="0" smtClean="0">
                <a:solidFill>
                  <a:prstClr val="black"/>
                </a:solidFill>
              </a:rPr>
              <a:t>:</a:t>
            </a:r>
            <a:endParaRPr lang="en-US" sz="2800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Comment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upon the opening ceremony of the Olympic 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Games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Use the questions as a plan.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What is the idea of the Olympic Games?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What is the symbol and the motto of the Olympic Games?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When and where did the 22</a:t>
            </a:r>
            <a:r>
              <a:rPr lang="en-US" sz="3100" baseline="30000" dirty="0">
                <a:latin typeface="Times New Roman"/>
                <a:ea typeface="Times New Roman"/>
                <a:cs typeface="Times New Roman"/>
              </a:rPr>
              <a:t>nd</a:t>
            </a:r>
            <a:r>
              <a:rPr lang="en-US" sz="3100" dirty="0">
                <a:latin typeface="Times New Roman"/>
                <a:ea typeface="Times New Roman"/>
                <a:cs typeface="Times New Roman"/>
              </a:rPr>
              <a:t> Winter Olympic Games take place?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Why were the opening and the closing of the Games very spectacular ceremonies?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What happened at the opening and closing ceremonies</a:t>
            </a:r>
            <a:r>
              <a:rPr lang="en-US" sz="3100" dirty="0" smtClean="0">
                <a:latin typeface="Times New Roman"/>
                <a:ea typeface="Times New Roman"/>
                <a:cs typeface="Times New Roman"/>
              </a:rPr>
              <a:t>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100" b="1" dirty="0">
                <a:solidFill>
                  <a:srgbClr val="000066"/>
                </a:solidFill>
                <a:latin typeface="Times New Roman"/>
                <a:ea typeface="Times New Roman"/>
                <a:cs typeface="Times New Roman"/>
              </a:rPr>
              <a:t>Write down the facts about Winter Olympic </a:t>
            </a:r>
            <a:r>
              <a:rPr lang="en-US" sz="3100" b="1" dirty="0" smtClean="0">
                <a:solidFill>
                  <a:srgbClr val="000066"/>
                </a:solidFill>
                <a:latin typeface="Times New Roman"/>
                <a:ea typeface="Times New Roman"/>
                <a:cs typeface="Times New Roman"/>
              </a:rPr>
              <a:t>Games</a:t>
            </a:r>
            <a:endParaRPr lang="ru-RU" sz="3100" dirty="0">
              <a:solidFill>
                <a:srgbClr val="000066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How many countries will take part in Winter Olympic Games?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How many sportsmen did Russian Team consist of?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How many sports were included in the </a:t>
            </a:r>
            <a:r>
              <a:rPr lang="en-US" sz="3100" dirty="0" err="1">
                <a:latin typeface="Times New Roman"/>
                <a:ea typeface="Times New Roman"/>
                <a:cs typeface="Times New Roman"/>
              </a:rPr>
              <a:t>programme</a:t>
            </a:r>
            <a:r>
              <a:rPr lang="en-US" sz="3100" dirty="0">
                <a:latin typeface="Times New Roman"/>
                <a:ea typeface="Times New Roman"/>
                <a:cs typeface="Times New Roman"/>
              </a:rPr>
              <a:t>? What are they?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What sports did Russian sportsmen take part in?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100" dirty="0">
                <a:latin typeface="Times New Roman"/>
                <a:ea typeface="Times New Roman"/>
                <a:cs typeface="Times New Roman"/>
              </a:rPr>
              <a:t>What new sports were included in the </a:t>
            </a:r>
            <a:r>
              <a:rPr lang="en-US" sz="3100" dirty="0" err="1">
                <a:latin typeface="Times New Roman"/>
                <a:ea typeface="Times New Roman"/>
                <a:cs typeface="Times New Roman"/>
              </a:rPr>
              <a:t>programme</a:t>
            </a:r>
            <a:r>
              <a:rPr lang="en-US" sz="3100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31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2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/>
              <a:t>What sports do you know?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7" cy="5013176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US" sz="3200" b="1" i="1" dirty="0">
                <a:solidFill>
                  <a:srgbClr val="003366"/>
                </a:solidFill>
                <a:latin typeface="Century Gothic" pitchFamily="34" charset="0"/>
                <a:ea typeface="SimSun" pitchFamily="2" charset="-122"/>
                <a:cs typeface="Times New Roman"/>
              </a:rPr>
              <a:t>Name 5 games where you can hit the ball (with various kinds of equipment).</a:t>
            </a:r>
            <a:endParaRPr lang="ru-RU" sz="3200" b="1" i="1" dirty="0">
              <a:solidFill>
                <a:srgbClr val="003366"/>
              </a:solidFill>
              <a:latin typeface="Century Gothic" pitchFamily="34" charset="0"/>
              <a:ea typeface="SimSun" pitchFamily="2" charset="-122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US" sz="3200" b="1" i="1" dirty="0">
                <a:solidFill>
                  <a:srgbClr val="003366"/>
                </a:solidFill>
                <a:latin typeface="Century Gothic" pitchFamily="34" charset="0"/>
                <a:ea typeface="SimSun" pitchFamily="2" charset="-122"/>
                <a:cs typeface="Times New Roman"/>
              </a:rPr>
              <a:t>Name 4 games where you can pass the ball.</a:t>
            </a:r>
            <a:endParaRPr lang="ru-RU" sz="3200" b="1" i="1" dirty="0">
              <a:solidFill>
                <a:srgbClr val="003366"/>
              </a:solidFill>
              <a:latin typeface="Century Gothic" pitchFamily="34" charset="0"/>
              <a:ea typeface="SimSun" pitchFamily="2" charset="-122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US" sz="3200" b="1" i="1" dirty="0">
                <a:solidFill>
                  <a:srgbClr val="003366"/>
                </a:solidFill>
                <a:latin typeface="Century Gothic" pitchFamily="34" charset="0"/>
                <a:ea typeface="SimSun" pitchFamily="2" charset="-122"/>
                <a:cs typeface="Times New Roman"/>
              </a:rPr>
              <a:t>Name 3 games where you catch the ball.</a:t>
            </a:r>
            <a:endParaRPr lang="ru-RU" sz="3200" b="1" i="1" dirty="0">
              <a:solidFill>
                <a:srgbClr val="003366"/>
              </a:solidFill>
              <a:latin typeface="Century Gothic" pitchFamily="34" charset="0"/>
              <a:ea typeface="SimSun" pitchFamily="2" charset="-122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US" sz="3200" b="1" i="1" dirty="0">
                <a:solidFill>
                  <a:srgbClr val="003366"/>
                </a:solidFill>
                <a:latin typeface="Century Gothic" pitchFamily="34" charset="0"/>
                <a:ea typeface="SimSun" pitchFamily="2" charset="-122"/>
                <a:cs typeface="Times New Roman"/>
              </a:rPr>
              <a:t>Name 2 games where you can kick the ball.</a:t>
            </a:r>
            <a:endParaRPr lang="ru-RU" sz="3200" b="1" i="1" dirty="0">
              <a:solidFill>
                <a:srgbClr val="003366"/>
              </a:solidFill>
              <a:latin typeface="Century Gothic" pitchFamily="34" charset="0"/>
              <a:ea typeface="SimSun" pitchFamily="2" charset="-122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US" sz="3200" b="1" i="1" dirty="0">
                <a:solidFill>
                  <a:srgbClr val="003366"/>
                </a:solidFill>
                <a:latin typeface="Century Gothic" pitchFamily="34" charset="0"/>
                <a:ea typeface="SimSun" pitchFamily="2" charset="-122"/>
                <a:cs typeface="Times New Roman"/>
              </a:rPr>
              <a:t>Name 1 game where you can hit the ball with your head.</a:t>
            </a:r>
            <a:endParaRPr lang="ru-RU" sz="3200" b="1" i="1" dirty="0">
              <a:solidFill>
                <a:srgbClr val="003366"/>
              </a:solidFill>
              <a:latin typeface="Century Gothic" pitchFamily="34" charset="0"/>
              <a:ea typeface="SimSun" pitchFamily="2" charset="-122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58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7125" y="5229200"/>
            <a:ext cx="4708891" cy="936104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What are these sports?</a:t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What is your attitude to them?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6" y="1"/>
            <a:ext cx="2482748" cy="171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71" y="-41743"/>
            <a:ext cx="2634693" cy="173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39" y="1700808"/>
            <a:ext cx="222567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85637" y="1696462"/>
            <a:ext cx="1906012" cy="170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-24964"/>
            <a:ext cx="2532985" cy="172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25" y="3392443"/>
            <a:ext cx="2447048" cy="171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27765" y="1700808"/>
            <a:ext cx="1537260" cy="174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91649" y="1691207"/>
            <a:ext cx="1836116" cy="1711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990" y="3357742"/>
            <a:ext cx="2552035" cy="17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75"/>
          <a:stretch/>
        </p:blipFill>
        <p:spPr bwMode="auto">
          <a:xfrm>
            <a:off x="2278219" y="3377162"/>
            <a:ext cx="2653821" cy="176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5301208"/>
            <a:ext cx="3672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I’m </a:t>
            </a:r>
            <a:r>
              <a:rPr lang="en-US" sz="2000" dirty="0">
                <a:solidFill>
                  <a:schemeClr val="tx2"/>
                </a:solidFill>
              </a:rPr>
              <a:t>fond of… </a:t>
            </a:r>
            <a:r>
              <a:rPr lang="ru-RU" sz="2000" dirty="0" smtClean="0">
                <a:solidFill>
                  <a:schemeClr val="tx2"/>
                </a:solidFill>
              </a:rPr>
              <a:t>. </a:t>
            </a:r>
            <a:r>
              <a:rPr lang="en-US" sz="2000" dirty="0" smtClean="0">
                <a:solidFill>
                  <a:schemeClr val="tx2"/>
                </a:solidFill>
              </a:rPr>
              <a:t>It’s … !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I’m </a:t>
            </a:r>
            <a:r>
              <a:rPr lang="en-US" sz="2000" dirty="0">
                <a:solidFill>
                  <a:schemeClr val="tx2"/>
                </a:solidFill>
              </a:rPr>
              <a:t>crazy about… 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I</a:t>
            </a:r>
            <a:r>
              <a:rPr lang="ru-RU" sz="2000" dirty="0">
                <a:solidFill>
                  <a:schemeClr val="tx2"/>
                </a:solidFill>
              </a:rPr>
              <a:t>’</a:t>
            </a:r>
            <a:r>
              <a:rPr lang="en-US" sz="2000" dirty="0">
                <a:solidFill>
                  <a:schemeClr val="tx2"/>
                </a:solidFill>
              </a:rPr>
              <a:t>m good at</a:t>
            </a:r>
            <a:r>
              <a:rPr lang="ru-RU" sz="2000" dirty="0">
                <a:solidFill>
                  <a:schemeClr val="tx2"/>
                </a:solidFill>
              </a:rPr>
              <a:t>….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en-US" sz="2000" dirty="0">
                <a:solidFill>
                  <a:schemeClr val="tx2"/>
                </a:solidFill>
              </a:rPr>
              <a:t>I</a:t>
            </a:r>
            <a:r>
              <a:rPr lang="ru-RU" sz="2000" dirty="0">
                <a:solidFill>
                  <a:schemeClr val="tx2"/>
                </a:solidFill>
              </a:rPr>
              <a:t>’</a:t>
            </a:r>
            <a:r>
              <a:rPr lang="en-US" sz="2000" dirty="0">
                <a:solidFill>
                  <a:schemeClr val="tx2"/>
                </a:solidFill>
              </a:rPr>
              <a:t>m hopeless at</a:t>
            </a:r>
            <a:r>
              <a:rPr lang="ru-RU" sz="2000" dirty="0" smtClean="0">
                <a:solidFill>
                  <a:schemeClr val="tx2"/>
                </a:solidFill>
              </a:rPr>
              <a:t>…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2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493982"/>
              </p:ext>
            </p:extLst>
          </p:nvPr>
        </p:nvGraphicFramePr>
        <p:xfrm>
          <a:off x="0" y="4395"/>
          <a:ext cx="9144000" cy="6967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04943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Arguments</a:t>
                      </a:r>
                      <a:r>
                        <a:rPr lang="en-US" sz="3200" b="1" baseline="0" dirty="0" smtClean="0"/>
                        <a:t> for sport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Arguments against sport</a:t>
                      </a:r>
                      <a:endParaRPr kumimoji="0" lang="ru-RU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55814">
                <a:tc>
                  <a:txBody>
                    <a:bodyPr/>
                    <a:lstStyle/>
                    <a:p>
                      <a:pPr marL="0" lv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teaches to be self-confident / competitive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takes a lot of time and energy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39550">
                <a:tc>
                  <a:txBody>
                    <a:bodyPr/>
                    <a:lstStyle/>
                    <a:p>
                      <a:pPr marL="0" lv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teaches to be accurate/ patient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is dangerous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6543">
                <a:tc>
                  <a:txBody>
                    <a:bodyPr/>
                    <a:lstStyle/>
                    <a:p>
                      <a:pPr marL="0" lv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teaches to win and to lose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causes injuries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907">
                <a:tc>
                  <a:txBody>
                    <a:bodyPr/>
                    <a:lstStyle/>
                    <a:p>
                      <a:pPr marL="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helps to keep fit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needs hard work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39550">
                <a:tc>
                  <a:txBody>
                    <a:bodyPr/>
                    <a:lstStyle/>
                    <a:p>
                      <a:pPr marL="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teaches to defend oneself and others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en-US" sz="28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you have no friends, only rivals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558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makes people strong and healthy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696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forms character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696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brightens our life</a:t>
                      </a:r>
                      <a:endParaRPr lang="ru-RU" sz="2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5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19256" cy="1938544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>Are you good at sport? </a:t>
            </a:r>
            <a: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/>
            </a:r>
            <a:b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</a:br>
            <a: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>What </a:t>
            </a:r>
            <a:r>
              <a:rPr lang="en-US" sz="36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>sport are you good at? </a:t>
            </a:r>
            <a: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/>
            </a:r>
            <a:b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</a:br>
            <a:r>
              <a:rPr lang="en-US" sz="36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>What </a:t>
            </a:r>
            <a:r>
              <a:rPr lang="en-US" sz="36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Arial" pitchFamily="34" charset="0"/>
              </a:rPr>
              <a:t>sport do you prefer? </a:t>
            </a:r>
            <a:endParaRPr lang="ru-RU" sz="3600" b="1" dirty="0">
              <a:solidFill>
                <a:srgbClr val="003366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27784" y="2420889"/>
            <a:ext cx="5472608" cy="4437111"/>
          </a:xfrm>
        </p:spPr>
        <p:txBody>
          <a:bodyPr>
            <a:normAutofit lnSpcReduction="10000"/>
          </a:bodyPr>
          <a:lstStyle/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 like…because …                     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am fond of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I’m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crazy about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I’m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good at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really enjoy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Besides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it helps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To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my mind … it is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" algn="just"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More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than that it makes 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2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endParaRPr lang="en-GB" sz="2800" b="1" dirty="0" smtClean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1. Wembley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– the scene of some great cricket matches</a:t>
            </a: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.</a:t>
            </a: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2. All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tennis players want to win the tournament at Wimbledon. </a:t>
            </a:r>
            <a:endParaRPr lang="ru-RU" sz="2800" b="1" dirty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3. St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Andrew’s, in Scotland, is the home of golf. </a:t>
            </a:r>
            <a:endParaRPr lang="ru-RU" sz="2800" b="1" dirty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4. Henley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, on the river Thames, is the centre of the world of surfing. </a:t>
            </a:r>
            <a:endParaRPr lang="ru-RU" sz="2800" b="1" dirty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5</a:t>
            </a: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. Lots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of people go cycling. </a:t>
            </a:r>
            <a:endParaRPr lang="en-GB" sz="2800" b="1" dirty="0" smtClean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6. The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most popular sport in Britain is badminton. </a:t>
            </a:r>
            <a:endParaRPr lang="en-GB" sz="2800" b="1" dirty="0" smtClean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About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40 % of British people go in for it. </a:t>
            </a:r>
            <a:endParaRPr lang="en-GB" sz="2800" b="1" dirty="0" smtClean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7</a:t>
            </a:r>
            <a:r>
              <a:rPr lang="en-GB" sz="2800" b="1" dirty="0" smtClean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. Horse </a:t>
            </a:r>
            <a:r>
              <a:rPr lang="en-GB" sz="2800" b="1" dirty="0">
                <a:solidFill>
                  <a:srgbClr val="003366"/>
                </a:solidFill>
                <a:latin typeface="Arial Narrow" pitchFamily="34" charset="0"/>
                <a:ea typeface="Times New Roman"/>
                <a:cs typeface="Times New Roman"/>
              </a:rPr>
              <a:t>racing, motor racing and squash are popular too. </a:t>
            </a:r>
            <a:endParaRPr lang="ru-RU" sz="2800" b="1" dirty="0">
              <a:solidFill>
                <a:srgbClr val="003366"/>
              </a:solidFill>
              <a:latin typeface="Arial Narrow" pitchFamily="34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07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GB" b="1" dirty="0" smtClean="0"/>
              <a:t>What </a:t>
            </a:r>
            <a:r>
              <a:rPr lang="en-GB" b="1" dirty="0"/>
              <a:t>do these numbers mean</a:t>
            </a:r>
            <a:r>
              <a:rPr lang="en-GB" b="1" dirty="0" smtClean="0"/>
              <a:t>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rgbClr val="003366"/>
                </a:solidFill>
              </a:rPr>
              <a:t>1. There are over …..  public swimming pools in Britain. </a:t>
            </a:r>
            <a:endParaRPr lang="ru-RU" sz="3200" dirty="0">
              <a:solidFill>
                <a:srgbClr val="003366"/>
              </a:solidFill>
            </a:endParaRPr>
          </a:p>
          <a:p>
            <a:r>
              <a:rPr lang="en-GB" sz="3200" dirty="0">
                <a:solidFill>
                  <a:srgbClr val="003366"/>
                </a:solidFill>
              </a:rPr>
              <a:t>2. British Cycling Federation has more than …. clubs. </a:t>
            </a:r>
            <a:endParaRPr lang="ru-RU" sz="3200" dirty="0">
              <a:solidFill>
                <a:srgbClr val="003366"/>
              </a:solidFill>
            </a:endParaRPr>
          </a:p>
          <a:p>
            <a:r>
              <a:rPr lang="en-GB" sz="3200" dirty="0">
                <a:solidFill>
                  <a:srgbClr val="003366"/>
                </a:solidFill>
              </a:rPr>
              <a:t>3. British people like walking. There are …… km of national paths in England and Wales. </a:t>
            </a:r>
            <a:endParaRPr lang="ru-RU" sz="3200" dirty="0">
              <a:solidFill>
                <a:srgbClr val="003366"/>
              </a:solidFill>
            </a:endParaRPr>
          </a:p>
          <a:p>
            <a:r>
              <a:rPr lang="en-GB" sz="3200" dirty="0">
                <a:solidFill>
                  <a:srgbClr val="003366"/>
                </a:solidFill>
              </a:rPr>
              <a:t>4. The Pennine Way is a popular walk and it’s … kilometres long. </a:t>
            </a:r>
            <a:endParaRPr lang="ru-RU" sz="3200" dirty="0">
              <a:solidFill>
                <a:srgbClr val="003366"/>
              </a:solidFill>
            </a:endParaRPr>
          </a:p>
          <a:p>
            <a:r>
              <a:rPr lang="en-US" sz="3200" dirty="0">
                <a:solidFill>
                  <a:srgbClr val="003366"/>
                </a:solidFill>
              </a:rPr>
              <a:t>5. More than  ….. people go to see Manchester United </a:t>
            </a:r>
            <a:r>
              <a:rPr lang="en-US" sz="3200" dirty="0" smtClean="0">
                <a:solidFill>
                  <a:srgbClr val="003366"/>
                </a:solidFill>
              </a:rPr>
              <a:t>play. </a:t>
            </a:r>
            <a:endParaRPr lang="ru-RU" sz="3200" dirty="0">
              <a:solidFill>
                <a:srgbClr val="003366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224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3">
      <a:dk1>
        <a:sysClr val="windowText" lastClr="000000"/>
      </a:dk1>
      <a:lt1>
        <a:srgbClr val="E6F8F5"/>
      </a:lt1>
      <a:dk2>
        <a:srgbClr val="002060"/>
      </a:dk2>
      <a:lt2>
        <a:srgbClr val="002D8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1840</TotalTime>
  <Words>1226</Words>
  <Application>Microsoft Office PowerPoint</Application>
  <PresentationFormat>Экран (4:3)</PresentationFormat>
  <Paragraphs>247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Поток</vt:lpstr>
      <vt:lpstr>Higher, faster,  stronger! </vt:lpstr>
      <vt:lpstr>  Our task:</vt:lpstr>
      <vt:lpstr>Презентация PowerPoint</vt:lpstr>
      <vt:lpstr>What sports do you know?</vt:lpstr>
      <vt:lpstr>What are these sports? What is your attitude to them?</vt:lpstr>
      <vt:lpstr>Презентация PowerPoint</vt:lpstr>
      <vt:lpstr>Are you good at sport?  What sport are you good at?  What sport do you prefer? </vt:lpstr>
      <vt:lpstr>Презентация PowerPoint</vt:lpstr>
      <vt:lpstr>  What do these numbers mean?</vt:lpstr>
      <vt:lpstr>Презентация PowerPoint</vt:lpstr>
      <vt:lpstr>What is better  to watch or to participate?</vt:lpstr>
      <vt:lpstr>Презентация PowerPoint</vt:lpstr>
      <vt:lpstr>Highland Games</vt:lpstr>
      <vt:lpstr>Презентация PowerPoint</vt:lpstr>
      <vt:lpstr>       </vt:lpstr>
      <vt:lpstr>1. When and where did the    Olympic Games begin?  Key</vt:lpstr>
      <vt:lpstr>1. When and where did the Olympic Games begin? </vt:lpstr>
      <vt:lpstr>2. Why did the Olympic Games become the symbol of peace and friendship?   Key</vt:lpstr>
      <vt:lpstr>3. Why did the Olympic Games become the symbol of peace and friendship? </vt:lpstr>
      <vt:lpstr>3. Who is the founder of modern Olympic Games? Key</vt:lpstr>
      <vt:lpstr>Презентация PowerPoint</vt:lpstr>
      <vt:lpstr>4. When and where did the first modern Olympic Games take place?  Key</vt:lpstr>
      <vt:lpstr>4. When and where did the first Olympic Games take place? </vt:lpstr>
      <vt:lpstr>5. How often did the Olympic Games take place?  Key</vt:lpstr>
      <vt:lpstr>Презентация PowerPoint</vt:lpstr>
      <vt:lpstr>6. What is the Olympic symbol? Key</vt:lpstr>
      <vt:lpstr>Презентация PowerPoint</vt:lpstr>
      <vt:lpstr>7. What do five rings symbolize? Key</vt:lpstr>
      <vt:lpstr>Презентация PowerPoint</vt:lpstr>
      <vt:lpstr>8. When did Russia join the Olympic movement ? Key </vt:lpstr>
      <vt:lpstr>8. When did Russia join  the Olympic movement? </vt:lpstr>
      <vt:lpstr>9. Where and when were the Olympic Games held  in our country? Key</vt:lpstr>
      <vt:lpstr>8. Where and when did Olympic Games take place in our country? </vt:lpstr>
      <vt:lpstr>10. What is the motto of  the Olympic Games and  what does it mean? Key</vt:lpstr>
      <vt:lpstr>Презентация PowerPoint</vt:lpstr>
      <vt:lpstr>   Do you know thе Champions of our country?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111</cp:revision>
  <dcterms:created xsi:type="dcterms:W3CDTF">2014-01-04T08:12:20Z</dcterms:created>
  <dcterms:modified xsi:type="dcterms:W3CDTF">2014-05-03T00:49:19Z</dcterms:modified>
</cp:coreProperties>
</file>