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1" r:id="rId4"/>
    <p:sldId id="267" r:id="rId5"/>
    <p:sldId id="266" r:id="rId6"/>
    <p:sldId id="268" r:id="rId7"/>
    <p:sldId id="273" r:id="rId8"/>
    <p:sldId id="257" r:id="rId9"/>
    <p:sldId id="263" r:id="rId10"/>
    <p:sldId id="264" r:id="rId11"/>
    <p:sldId id="276" r:id="rId12"/>
    <p:sldId id="288" r:id="rId13"/>
    <p:sldId id="277" r:id="rId14"/>
    <p:sldId id="28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CB7"/>
    <a:srgbClr val="FF9933"/>
    <a:srgbClr val="FF0000"/>
    <a:srgbClr val="FF6699"/>
    <a:srgbClr val="CC9900"/>
    <a:srgbClr val="993300"/>
    <a:srgbClr val="CC00FF"/>
    <a:srgbClr val="FFFF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4216F-2F49-46ED-AB94-1C74A8F76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A0BD9-1B37-44F8-9403-D92AD12FB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F49FE-EB1A-4E34-9942-99B3C7E87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0EEB0-1140-44B2-8AA3-AEDD0003A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5F38D-C1A2-4C5B-A91F-EEC9EDB1D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5956-171C-4E39-B842-ABF608064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928F1-7DE9-4AD7-9CCC-CF0FD8947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C38F2-21DB-4451-B372-57EEC6CC6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8ED5F-AE7B-46DB-A33B-C8FDB6E4D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546-2F78-45AC-8534-0B5C5BA14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1CEF4-6F17-4ADD-9D15-F4A479977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6CA8427-047C-4705-B54E-802513F77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1619897_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8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561263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76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660066"/>
                    </a:gs>
                  </a:gsLst>
                  <a:lin ang="5400000" scaled="1"/>
                </a:gradFill>
                <a:latin typeface="Comic Sans MS"/>
              </a:rPr>
              <a:t>Учимся с Лунтиком</a:t>
            </a:r>
          </a:p>
        </p:txBody>
      </p:sp>
      <p:sp>
        <p:nvSpPr>
          <p:cNvPr id="16403" name="WordArt 19" descr="lines5"/>
          <p:cNvSpPr>
            <a:spLocks noChangeArrowheads="1" noChangeShapeType="1" noTextEdit="1"/>
          </p:cNvSpPr>
          <p:nvPr/>
        </p:nvSpPr>
        <p:spPr bwMode="auto">
          <a:xfrm rot="20561771">
            <a:off x="1568895" y="4350147"/>
            <a:ext cx="88220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kern="10" dirty="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6404" name="WordArt 20" descr="lines5"/>
          <p:cNvSpPr>
            <a:spLocks noChangeArrowheads="1" noChangeShapeType="1" noTextEdit="1"/>
          </p:cNvSpPr>
          <p:nvPr/>
        </p:nvSpPr>
        <p:spPr bwMode="auto">
          <a:xfrm rot="559624">
            <a:off x="3019781" y="4050263"/>
            <a:ext cx="69335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kern="10" dirty="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6405" name="WordArt 21" descr="lines5"/>
          <p:cNvSpPr>
            <a:spLocks noChangeArrowheads="1" noChangeShapeType="1" noTextEdit="1"/>
          </p:cNvSpPr>
          <p:nvPr/>
        </p:nvSpPr>
        <p:spPr bwMode="auto">
          <a:xfrm rot="21249673">
            <a:off x="4206235" y="4017442"/>
            <a:ext cx="867342" cy="7542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kern="10" dirty="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6406" name="WordArt 22" descr="lines5"/>
          <p:cNvSpPr>
            <a:spLocks noChangeArrowheads="1" noChangeShapeType="1" noTextEdit="1"/>
          </p:cNvSpPr>
          <p:nvPr/>
        </p:nvSpPr>
        <p:spPr bwMode="auto">
          <a:xfrm rot="379292">
            <a:off x="5432487" y="4051009"/>
            <a:ext cx="717902" cy="737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kern="10" dirty="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6407" name="WordArt 23" descr="lines5"/>
          <p:cNvSpPr>
            <a:spLocks noChangeArrowheads="1" noChangeShapeType="1" noTextEdit="1"/>
          </p:cNvSpPr>
          <p:nvPr/>
        </p:nvSpPr>
        <p:spPr bwMode="auto">
          <a:xfrm rot="936766">
            <a:off x="6423811" y="4252516"/>
            <a:ext cx="81450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kern="10" dirty="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1" name="WordArt 23" descr="lines5"/>
          <p:cNvSpPr>
            <a:spLocks noChangeArrowheads="1" noChangeShapeType="1" noTextEdit="1"/>
          </p:cNvSpPr>
          <p:nvPr/>
        </p:nvSpPr>
        <p:spPr bwMode="auto">
          <a:xfrm rot="936766">
            <a:off x="7615440" y="4313490"/>
            <a:ext cx="470492" cy="9276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9253"/>
              </a:avLst>
            </a:prstTxWarp>
          </a:bodyPr>
          <a:lstStyle/>
          <a:p>
            <a:pPr algn="ctr"/>
            <a:endParaRPr lang="ru-RU" sz="6600" b="1" kern="10" dirty="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6215082"/>
            <a:ext cx="7952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Выполнила Нуриева Ирина Леонидовна МБОУ </a:t>
            </a:r>
            <a:r>
              <a:rPr lang="ru-RU" sz="2000" dirty="0" err="1" smtClean="0"/>
              <a:t>Шарангская</a:t>
            </a:r>
            <a:r>
              <a:rPr lang="ru-RU" sz="2000" dirty="0" smtClean="0"/>
              <a:t> СОШ</a:t>
            </a: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 animBg="1"/>
      <p:bldP spid="16404" grpId="0" animBg="1"/>
      <p:bldP spid="16405" grpId="0" animBg="1"/>
      <p:bldP spid="16406" grpId="0" animBg="1"/>
      <p:bldP spid="16407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i12119985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AutoShape 6"/>
          <p:cNvSpPr>
            <a:spLocks noChangeArrowheads="1"/>
          </p:cNvSpPr>
          <p:nvPr/>
        </p:nvSpPr>
        <p:spPr bwMode="auto">
          <a:xfrm flipH="1">
            <a:off x="5715008" y="5286364"/>
            <a:ext cx="3428992" cy="1214470"/>
          </a:xfrm>
          <a:prstGeom prst="wedgeEllipseCallout">
            <a:avLst>
              <a:gd name="adj1" fmla="val 68838"/>
              <a:gd name="adj2" fmla="val -41440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C00000"/>
                </a:solidFill>
              </a:rPr>
              <a:t>smart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7" name="Сердце 6"/>
          <p:cNvSpPr/>
          <p:nvPr/>
        </p:nvSpPr>
        <p:spPr>
          <a:xfrm>
            <a:off x="214282" y="0"/>
            <a:ext cx="2500330" cy="121442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сильный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Сердце 7"/>
          <p:cNvSpPr/>
          <p:nvPr/>
        </p:nvSpPr>
        <p:spPr>
          <a:xfrm>
            <a:off x="928662" y="5357826"/>
            <a:ext cx="2500330" cy="121442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смелый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ердце 8"/>
          <p:cNvSpPr/>
          <p:nvPr/>
        </p:nvSpPr>
        <p:spPr>
          <a:xfrm rot="20673251">
            <a:off x="6527106" y="311021"/>
            <a:ext cx="2500330" cy="121442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умный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luntik_b_image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AutoShape 8"/>
          <p:cNvSpPr>
            <a:spLocks noChangeArrowheads="1"/>
          </p:cNvSpPr>
          <p:nvPr/>
        </p:nvSpPr>
        <p:spPr bwMode="auto">
          <a:xfrm flipH="1">
            <a:off x="571471" y="571480"/>
            <a:ext cx="4214837" cy="1571636"/>
          </a:xfrm>
          <a:prstGeom prst="wedgeEllipseCallout">
            <a:avLst>
              <a:gd name="adj1" fmla="val -50865"/>
              <a:gd name="adj2" fmla="val 72649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i="1" dirty="0" smtClean="0"/>
              <a:t>Do you have </a:t>
            </a:r>
            <a:r>
              <a:rPr lang="en-US" sz="4000" i="1" dirty="0" smtClean="0"/>
              <a:t>…?</a:t>
            </a:r>
            <a:endParaRPr lang="ru-RU" sz="4000" i="1" dirty="0"/>
          </a:p>
        </p:txBody>
      </p:sp>
      <p:sp>
        <p:nvSpPr>
          <p:cNvPr id="8" name="6-конечная звезда 7"/>
          <p:cNvSpPr/>
          <p:nvPr/>
        </p:nvSpPr>
        <p:spPr>
          <a:xfrm>
            <a:off x="357158" y="4214818"/>
            <a:ext cx="2714644" cy="264318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Yes , I have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6-конечная звезда 8"/>
          <p:cNvSpPr/>
          <p:nvPr/>
        </p:nvSpPr>
        <p:spPr>
          <a:xfrm>
            <a:off x="6000760" y="4214818"/>
            <a:ext cx="2714644" cy="264318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No, I haven’t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wn6qdaAem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6513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AutoShape 3"/>
          <p:cNvSpPr>
            <a:spLocks noChangeArrowheads="1"/>
          </p:cNvSpPr>
          <p:nvPr/>
        </p:nvSpPr>
        <p:spPr bwMode="auto">
          <a:xfrm flipH="1">
            <a:off x="4427537" y="4941888"/>
            <a:ext cx="4537075" cy="1916112"/>
          </a:xfrm>
          <a:prstGeom prst="wedgeEllipseCallout">
            <a:avLst>
              <a:gd name="adj1" fmla="val 34810"/>
              <a:gd name="adj2" fmla="val -6834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800" b="1" dirty="0" smtClean="0">
                <a:solidFill>
                  <a:srgbClr val="993300"/>
                </a:solidFill>
              </a:rPr>
              <a:t>The task is over!</a:t>
            </a:r>
            <a:endParaRPr lang="ru-RU" sz="48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439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WordArt 4"/>
          <p:cNvSpPr>
            <a:spLocks noChangeArrowheads="1" noChangeShapeType="1" noTextEdit="1"/>
          </p:cNvSpPr>
          <p:nvPr/>
        </p:nvSpPr>
        <p:spPr bwMode="auto">
          <a:xfrm>
            <a:off x="1142975" y="0"/>
            <a:ext cx="7000925" cy="1339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72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+mj-lt"/>
              </a:rPr>
              <a:t>Se</a:t>
            </a:r>
            <a:r>
              <a:rPr lang="en-US" sz="36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+mj-lt"/>
              </a:rPr>
              <a:t>e</a:t>
            </a:r>
            <a:r>
              <a:rPr lang="ru-RU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+mj-lt"/>
              </a:rPr>
              <a:t> </a:t>
            </a:r>
            <a:r>
              <a:rPr lang="en-US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+mj-lt"/>
              </a:rPr>
              <a:t>you! </a:t>
            </a:r>
            <a:endParaRPr lang="ru-RU" sz="3600" b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60000"/>
                  </a:gs>
                  <a:gs pos="50000">
                    <a:srgbClr val="FF0000"/>
                  </a:gs>
                  <a:gs pos="100000">
                    <a:srgbClr val="760000"/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32772" name="Oval 6"/>
          <p:cNvSpPr>
            <a:spLocks noChangeArrowheads="1"/>
          </p:cNvSpPr>
          <p:nvPr/>
        </p:nvSpPr>
        <p:spPr bwMode="auto">
          <a:xfrm>
            <a:off x="4067175" y="5013325"/>
            <a:ext cx="576263" cy="36036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439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WordArt 4"/>
          <p:cNvSpPr>
            <a:spLocks noChangeArrowheads="1" noChangeShapeType="1" noTextEdit="1"/>
          </p:cNvSpPr>
          <p:nvPr/>
        </p:nvSpPr>
        <p:spPr bwMode="auto">
          <a:xfrm>
            <a:off x="357159" y="428604"/>
            <a:ext cx="8001056" cy="2000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76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Comic Sans MS"/>
              </a:rPr>
              <a:t>Шаблон учителя Галкиной И.А</a:t>
            </a:r>
            <a:r>
              <a:rPr lang="en-US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Comic Sans MS"/>
              </a:rPr>
              <a:t> </a:t>
            </a:r>
            <a:endParaRPr lang="ru-RU" sz="3600" b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60000"/>
                  </a:gs>
                  <a:gs pos="50000">
                    <a:srgbClr val="FF0000"/>
                  </a:gs>
                  <a:gs pos="100000">
                    <a:srgbClr val="760000"/>
                  </a:gs>
                </a:gsLst>
                <a:lin ang="5400000" scaled="1"/>
              </a:gradFill>
              <a:latin typeface="Comic Sans MS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Comic Sans MS"/>
              </a:rPr>
              <a:t>сеть «Творческих учителей»</a:t>
            </a:r>
          </a:p>
          <a:p>
            <a:pPr algn="ctr"/>
            <a:endParaRPr lang="ru-RU" sz="3600" b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60000"/>
                  </a:gs>
                  <a:gs pos="50000">
                    <a:srgbClr val="FF0000"/>
                  </a:gs>
                  <a:gs pos="100000">
                    <a:srgbClr val="760000"/>
                  </a:gs>
                </a:gsLst>
                <a:lin ang="5400000" scaled="1"/>
              </a:gradFill>
              <a:latin typeface="Comic Sans MS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Comic Sans MS"/>
              </a:rPr>
              <a:t> </a:t>
            </a:r>
          </a:p>
          <a:p>
            <a:pPr algn="ctr"/>
            <a:r>
              <a:rPr lang="en-US" sz="36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50000">
                      <a:srgbClr val="FF0000"/>
                    </a:gs>
                    <a:gs pos="100000">
                      <a:srgbClr val="760000"/>
                    </a:gs>
                  </a:gsLst>
                  <a:lin ang="5400000" scaled="1"/>
                </a:gradFill>
                <a:latin typeface="Comic Sans MS"/>
              </a:rPr>
              <a:t> </a:t>
            </a:r>
            <a:endParaRPr lang="ru-RU" sz="3600" b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60000"/>
                  </a:gs>
                  <a:gs pos="50000">
                    <a:srgbClr val="FF0000"/>
                  </a:gs>
                  <a:gs pos="100000">
                    <a:srgbClr val="760000"/>
                  </a:gs>
                </a:gsLst>
                <a:lin ang="5400000" scaled="1"/>
              </a:gradFill>
              <a:latin typeface="Comic Sans MS"/>
            </a:endParaRPr>
          </a:p>
          <a:p>
            <a:pPr algn="ctr"/>
            <a:endParaRPr lang="ru-RU" sz="3600" b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60000"/>
                  </a:gs>
                  <a:gs pos="50000">
                    <a:srgbClr val="FF0000"/>
                  </a:gs>
                  <a:gs pos="100000">
                    <a:srgbClr val="760000"/>
                  </a:gs>
                </a:gsLst>
                <a:lin ang="5400000" scaled="1"/>
              </a:gradFill>
              <a:latin typeface="Comic Sans MS"/>
            </a:endParaRPr>
          </a:p>
        </p:txBody>
      </p:sp>
      <p:sp>
        <p:nvSpPr>
          <p:cNvPr id="32772" name="Oval 6"/>
          <p:cNvSpPr>
            <a:spLocks noChangeArrowheads="1"/>
          </p:cNvSpPr>
          <p:nvPr/>
        </p:nvSpPr>
        <p:spPr bwMode="auto">
          <a:xfrm>
            <a:off x="4067175" y="5013325"/>
            <a:ext cx="576263" cy="36036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wn6qdaAem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6513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AutoShape 7"/>
          <p:cNvSpPr>
            <a:spLocks noChangeArrowheads="1"/>
          </p:cNvSpPr>
          <p:nvPr/>
        </p:nvSpPr>
        <p:spPr bwMode="auto">
          <a:xfrm flipH="1">
            <a:off x="755650" y="5373688"/>
            <a:ext cx="8066088" cy="1368425"/>
          </a:xfrm>
          <a:prstGeom prst="wedgeEllipseCallout">
            <a:avLst>
              <a:gd name="adj1" fmla="val -7884"/>
              <a:gd name="adj2" fmla="val -91532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ru-RU" sz="3200" b="1" dirty="0">
              <a:solidFill>
                <a:srgbClr val="0066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5643578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Hi!  I help you to remember the words.</a:t>
            </a:r>
          </a:p>
          <a:p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“I have got a nice family”    </a:t>
            </a:r>
            <a:r>
              <a:rPr lang="en-US" dirty="0" smtClean="0"/>
              <a:t>( lesson 31, p.98)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1684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6" descr="168442"/>
          <p:cNvPicPr>
            <a:picLocks noChangeAspect="1" noChangeArrowheads="1"/>
          </p:cNvPicPr>
          <p:nvPr/>
        </p:nvPicPr>
        <p:blipFill>
          <a:blip r:embed="rId4"/>
          <a:srcRect l="51579" t="11150" b="81517"/>
          <a:stretch>
            <a:fillRect/>
          </a:stretch>
        </p:blipFill>
        <p:spPr bwMode="auto">
          <a:xfrm>
            <a:off x="4932363" y="1268413"/>
            <a:ext cx="3994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7016750" y="1268413"/>
            <a:ext cx="1876425" cy="1081087"/>
          </a:xfrm>
          <a:prstGeom prst="cloudCallout">
            <a:avLst>
              <a:gd name="adj1" fmla="val -85278"/>
              <a:gd name="adj2" fmla="val -4001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254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4400" b="1" dirty="0"/>
              <a:t>a</a:t>
            </a:r>
            <a:endParaRPr lang="ru-RU" sz="4400" b="1" dirty="0"/>
          </a:p>
        </p:txBody>
      </p:sp>
      <p:sp>
        <p:nvSpPr>
          <p:cNvPr id="7183" name="AutoShape 15"/>
          <p:cNvSpPr>
            <a:spLocks noChangeArrowheads="1"/>
          </p:cNvSpPr>
          <p:nvPr/>
        </p:nvSpPr>
        <p:spPr bwMode="auto">
          <a:xfrm>
            <a:off x="4427538" y="1268413"/>
            <a:ext cx="1944687" cy="1081087"/>
          </a:xfrm>
          <a:prstGeom prst="cloudCallout">
            <a:avLst>
              <a:gd name="adj1" fmla="val 106245"/>
              <a:gd name="adj2" fmla="val 21366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254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4400" b="1" dirty="0" err="1" smtClean="0"/>
              <a:t>o</a:t>
            </a:r>
            <a:endParaRPr lang="ru-RU" sz="4400" b="1" dirty="0"/>
          </a:p>
        </p:txBody>
      </p:sp>
      <p:sp>
        <p:nvSpPr>
          <p:cNvPr id="7185" name="AutoShape 17"/>
          <p:cNvSpPr>
            <a:spLocks noChangeArrowheads="1"/>
          </p:cNvSpPr>
          <p:nvPr/>
        </p:nvSpPr>
        <p:spPr bwMode="auto">
          <a:xfrm flipH="1">
            <a:off x="2786050" y="4292600"/>
            <a:ext cx="4414850" cy="1296988"/>
          </a:xfrm>
          <a:prstGeom prst="wedgeEllipseCallout">
            <a:avLst>
              <a:gd name="adj1" fmla="val -73685"/>
              <a:gd name="adj2" fmla="val -21241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6000" b="1" i="1" dirty="0" smtClean="0"/>
              <a:t>m   </a:t>
            </a:r>
            <a:r>
              <a:rPr lang="en-US" sz="6000" b="1" i="1" dirty="0" err="1" smtClean="0"/>
              <a:t>ther</a:t>
            </a:r>
            <a:endParaRPr lang="ru-RU" sz="6000" b="1" i="1" dirty="0"/>
          </a:p>
        </p:txBody>
      </p:sp>
      <p:pic>
        <p:nvPicPr>
          <p:cNvPr id="7190" name="Picture 22" descr="j03269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643446"/>
            <a:ext cx="571504" cy="60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3"/>
                  </p:tgtEl>
                </p:cond>
              </p:nextCondLst>
            </p:seq>
          </p:childTnLst>
        </p:cTn>
      </p:par>
    </p:tnLst>
    <p:bldLst>
      <p:bldP spid="7175" grpId="0" animBg="1"/>
      <p:bldP spid="71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1252237943_detskaj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AutoShape 9"/>
          <p:cNvSpPr>
            <a:spLocks noChangeArrowheads="1"/>
          </p:cNvSpPr>
          <p:nvPr/>
        </p:nvSpPr>
        <p:spPr bwMode="auto">
          <a:xfrm flipH="1">
            <a:off x="2268538" y="2349500"/>
            <a:ext cx="3960812" cy="1223963"/>
          </a:xfrm>
          <a:prstGeom prst="wedgeEllipseCallout">
            <a:avLst>
              <a:gd name="adj1" fmla="val -64509"/>
              <a:gd name="adj2" fmla="val 88648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5400" b="1" i="1" dirty="0" smtClean="0"/>
              <a:t>f</a:t>
            </a:r>
            <a:r>
              <a:rPr lang="en-US" sz="5400" b="1" i="1" dirty="0" smtClean="0"/>
              <a:t>  </a:t>
            </a:r>
            <a:r>
              <a:rPr lang="en-US" sz="5400" b="1" i="1" dirty="0" err="1" smtClean="0"/>
              <a:t>ther</a:t>
            </a:r>
            <a:endParaRPr lang="ru-RU" sz="5400" b="1" i="1" dirty="0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1908175" y="4149725"/>
            <a:ext cx="1439863" cy="936625"/>
          </a:xfrm>
          <a:prstGeom prst="wedgeEllipseCallout">
            <a:avLst>
              <a:gd name="adj1" fmla="val -78778"/>
              <a:gd name="adj2" fmla="val 56949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 dirty="0" smtClean="0"/>
              <a:t>a</a:t>
            </a:r>
            <a:endParaRPr lang="ru-RU" sz="4400" b="1" dirty="0"/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3348038" y="4724400"/>
            <a:ext cx="1511300" cy="936625"/>
          </a:xfrm>
          <a:prstGeom prst="wedgeEllipseCallout">
            <a:avLst>
              <a:gd name="adj1" fmla="val -111764"/>
              <a:gd name="adj2" fmla="val 3305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 dirty="0" smtClean="0"/>
              <a:t>o</a:t>
            </a:r>
            <a:endParaRPr lang="ru-RU" sz="4400" b="1" dirty="0"/>
          </a:p>
        </p:txBody>
      </p:sp>
      <p:pic>
        <p:nvPicPr>
          <p:cNvPr id="13325" name="Picture 13" descr="j03269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786058"/>
            <a:ext cx="5048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3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33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</p:childTnLst>
        </p:cTn>
      </p:par>
    </p:tnLst>
    <p:bldLst>
      <p:bldP spid="13323" grpId="0" animBg="1"/>
      <p:bldP spid="133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i499409dcac8b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 flipH="1">
            <a:off x="4572000" y="260350"/>
            <a:ext cx="3929090" cy="1223963"/>
          </a:xfrm>
          <a:prstGeom prst="wedgeEllipseCallout">
            <a:avLst>
              <a:gd name="adj1" fmla="val 74937"/>
              <a:gd name="adj2" fmla="val 109012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5400" b="1" i="1" dirty="0" smtClean="0"/>
              <a:t>Br  </a:t>
            </a:r>
            <a:r>
              <a:rPr lang="en-US" sz="5400" b="1" i="1" dirty="0" err="1" smtClean="0"/>
              <a:t>ther</a:t>
            </a:r>
            <a:endParaRPr lang="ru-RU" sz="5400" b="1" i="1" dirty="0"/>
          </a:p>
        </p:txBody>
      </p:sp>
      <p:pic>
        <p:nvPicPr>
          <p:cNvPr id="12296" name="Picture 8" descr="j03269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714356"/>
            <a:ext cx="428628" cy="67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ятно 2 6"/>
          <p:cNvSpPr/>
          <p:nvPr/>
        </p:nvSpPr>
        <p:spPr>
          <a:xfrm>
            <a:off x="2357422" y="5357802"/>
            <a:ext cx="1714512" cy="150019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a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ятно 2 7"/>
          <p:cNvSpPr/>
          <p:nvPr/>
        </p:nvSpPr>
        <p:spPr>
          <a:xfrm>
            <a:off x="4572000" y="5357802"/>
            <a:ext cx="1714512" cy="150019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o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213625"/>
          <p:cNvPicPr>
            <a:picLocks noChangeAspect="1" noChangeArrowheads="1"/>
          </p:cNvPicPr>
          <p:nvPr/>
        </p:nvPicPr>
        <p:blipFill>
          <a:blip r:embed="rId4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Freeform 8"/>
          <p:cNvSpPr>
            <a:spLocks/>
          </p:cNvSpPr>
          <p:nvPr/>
        </p:nvSpPr>
        <p:spPr bwMode="auto">
          <a:xfrm>
            <a:off x="5580063" y="4005263"/>
            <a:ext cx="96837" cy="720725"/>
          </a:xfrm>
          <a:custGeom>
            <a:avLst/>
            <a:gdLst>
              <a:gd name="T0" fmla="*/ 13703 w 106"/>
              <a:gd name="T1" fmla="*/ 0 h 409"/>
              <a:gd name="T2" fmla="*/ 96837 w 106"/>
              <a:gd name="T3" fmla="*/ 239654 h 409"/>
              <a:gd name="T4" fmla="*/ 13703 w 106"/>
              <a:gd name="T5" fmla="*/ 400011 h 409"/>
              <a:gd name="T6" fmla="*/ 13703 w 106"/>
              <a:gd name="T7" fmla="*/ 720725 h 409"/>
              <a:gd name="T8" fmla="*/ 0 60000 65536"/>
              <a:gd name="T9" fmla="*/ 0 60000 65536"/>
              <a:gd name="T10" fmla="*/ 0 60000 65536"/>
              <a:gd name="T11" fmla="*/ 0 60000 65536"/>
              <a:gd name="T12" fmla="*/ 0 w 106"/>
              <a:gd name="T13" fmla="*/ 0 h 409"/>
              <a:gd name="T14" fmla="*/ 106 w 106"/>
              <a:gd name="T15" fmla="*/ 409 h 4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6" h="409">
                <a:moveTo>
                  <a:pt x="15" y="0"/>
                </a:moveTo>
                <a:cubicBezTo>
                  <a:pt x="60" y="49"/>
                  <a:pt x="106" y="98"/>
                  <a:pt x="106" y="136"/>
                </a:cubicBezTo>
                <a:cubicBezTo>
                  <a:pt x="106" y="174"/>
                  <a:pt x="30" y="182"/>
                  <a:pt x="15" y="227"/>
                </a:cubicBezTo>
                <a:cubicBezTo>
                  <a:pt x="0" y="272"/>
                  <a:pt x="7" y="340"/>
                  <a:pt x="15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Freeform 11"/>
          <p:cNvSpPr>
            <a:spLocks/>
          </p:cNvSpPr>
          <p:nvPr/>
        </p:nvSpPr>
        <p:spPr bwMode="auto">
          <a:xfrm>
            <a:off x="3143240" y="3500438"/>
            <a:ext cx="265112" cy="1020759"/>
          </a:xfrm>
          <a:custGeom>
            <a:avLst/>
            <a:gdLst>
              <a:gd name="T0" fmla="*/ 47625 w 106"/>
              <a:gd name="T1" fmla="*/ 0 h 409"/>
              <a:gd name="T2" fmla="*/ 336550 w 106"/>
              <a:gd name="T3" fmla="*/ 505702 h 409"/>
              <a:gd name="T4" fmla="*/ 47625 w 106"/>
              <a:gd name="T5" fmla="*/ 844076 h 409"/>
              <a:gd name="T6" fmla="*/ 47625 w 106"/>
              <a:gd name="T7" fmla="*/ 1520825 h 409"/>
              <a:gd name="T8" fmla="*/ 0 60000 65536"/>
              <a:gd name="T9" fmla="*/ 0 60000 65536"/>
              <a:gd name="T10" fmla="*/ 0 60000 65536"/>
              <a:gd name="T11" fmla="*/ 0 60000 65536"/>
              <a:gd name="T12" fmla="*/ 0 w 106"/>
              <a:gd name="T13" fmla="*/ 0 h 409"/>
              <a:gd name="T14" fmla="*/ 106 w 106"/>
              <a:gd name="T15" fmla="*/ 409 h 4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6" h="409">
                <a:moveTo>
                  <a:pt x="15" y="0"/>
                </a:moveTo>
                <a:cubicBezTo>
                  <a:pt x="60" y="49"/>
                  <a:pt x="106" y="98"/>
                  <a:pt x="106" y="136"/>
                </a:cubicBezTo>
                <a:cubicBezTo>
                  <a:pt x="106" y="174"/>
                  <a:pt x="30" y="182"/>
                  <a:pt x="15" y="227"/>
                </a:cubicBezTo>
                <a:cubicBezTo>
                  <a:pt x="0" y="272"/>
                  <a:pt x="7" y="340"/>
                  <a:pt x="15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flipH="1">
            <a:off x="2916238" y="1484313"/>
            <a:ext cx="3960812" cy="1296987"/>
          </a:xfrm>
          <a:prstGeom prst="wedgeEllipseCallout">
            <a:avLst>
              <a:gd name="adj1" fmla="val -68880"/>
              <a:gd name="adj2" fmla="val 55750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5400" b="1" i="1" dirty="0" err="1" smtClean="0"/>
              <a:t>s</a:t>
            </a:r>
            <a:r>
              <a:rPr lang="en-US" sz="5400" b="1" i="1" dirty="0" err="1" smtClean="0"/>
              <a:t>i</a:t>
            </a:r>
            <a:r>
              <a:rPr lang="en-US" sz="5400" b="1" i="1" dirty="0" smtClean="0"/>
              <a:t>  </a:t>
            </a:r>
            <a:r>
              <a:rPr lang="en-US" sz="5400" b="1" i="1" dirty="0" err="1" smtClean="0"/>
              <a:t>ter</a:t>
            </a:r>
            <a:endParaRPr lang="ru-RU" sz="5400" b="1" i="1" dirty="0"/>
          </a:p>
        </p:txBody>
      </p:sp>
      <p:pic>
        <p:nvPicPr>
          <p:cNvPr id="14352" name="Picture 16" descr="j03269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857364"/>
            <a:ext cx="431801" cy="69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3" name="AutoShape 17"/>
          <p:cNvSpPr>
            <a:spLocks noChangeArrowheads="1"/>
          </p:cNvSpPr>
          <p:nvPr/>
        </p:nvSpPr>
        <p:spPr bwMode="auto">
          <a:xfrm>
            <a:off x="2571736" y="2500306"/>
            <a:ext cx="936625" cy="866773"/>
          </a:xfrm>
          <a:prstGeom prst="wedgeEllipseCallout">
            <a:avLst>
              <a:gd name="adj1" fmla="val 15079"/>
              <a:gd name="adj2" fmla="val 61502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 dirty="0" smtClean="0"/>
              <a:t>s</a:t>
            </a:r>
            <a:endParaRPr lang="ru-RU" sz="4400" b="1" dirty="0"/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 rot="402320">
            <a:off x="5148263" y="2852738"/>
            <a:ext cx="1008062" cy="1152525"/>
          </a:xfrm>
          <a:prstGeom prst="wedgeEllipseCallout">
            <a:avLst>
              <a:gd name="adj1" fmla="val 2833"/>
              <a:gd name="adj2" fmla="val 59856"/>
            </a:avLst>
          </a:prstGeom>
          <a:gradFill rotWithShape="1">
            <a:gsLst>
              <a:gs pos="0">
                <a:schemeClr val="bg1"/>
              </a:gs>
              <a:gs pos="100000">
                <a:srgbClr val="0000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 dirty="0" smtClean="0"/>
              <a:t>c</a:t>
            </a:r>
            <a:endParaRPr lang="ru-RU" sz="4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3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3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435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3"/>
                  </p:tgtEl>
                </p:cond>
              </p:nextCondLst>
            </p:seq>
          </p:childTnLst>
        </p:cTn>
      </p:par>
    </p:tnLst>
    <p:bldLst>
      <p:bldP spid="143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739301__luntik_4_5__03seriya_iz13_poteryashka_14_43_17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 flipH="1">
            <a:off x="250825" y="1484313"/>
            <a:ext cx="3275013" cy="1223962"/>
          </a:xfrm>
          <a:prstGeom prst="wedgeEllipseCallout">
            <a:avLst>
              <a:gd name="adj1" fmla="val -72204"/>
              <a:gd name="adj2" fmla="val 78792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5400" b="1" i="1" dirty="0" smtClean="0"/>
              <a:t>c</a:t>
            </a:r>
            <a:r>
              <a:rPr lang="en-US" sz="5400" b="1" i="1" dirty="0" smtClean="0"/>
              <a:t>  t</a:t>
            </a:r>
            <a:endParaRPr lang="ru-RU" sz="5400" b="1" i="1" dirty="0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4787900" y="5516563"/>
            <a:ext cx="1152525" cy="1152525"/>
          </a:xfrm>
          <a:prstGeom prst="star16">
            <a:avLst>
              <a:gd name="adj" fmla="val 37500"/>
            </a:avLst>
          </a:prstGeom>
          <a:solidFill>
            <a:srgbClr val="92D050"/>
          </a:solidFill>
          <a:ln w="25400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400" b="1" dirty="0"/>
              <a:t>a</a:t>
            </a:r>
            <a:endParaRPr lang="ru-RU" sz="4400" b="1" dirty="0"/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3059113" y="5516563"/>
            <a:ext cx="1152525" cy="11525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400" b="1" dirty="0" smtClean="0"/>
              <a:t>e</a:t>
            </a:r>
            <a:endParaRPr lang="ru-RU" sz="4400" b="1" dirty="0"/>
          </a:p>
        </p:txBody>
      </p:sp>
      <p:pic>
        <p:nvPicPr>
          <p:cNvPr id="20486" name="Picture 6" descr="j03269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1928802"/>
            <a:ext cx="35719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luntik_5-200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AutoShape 5"/>
          <p:cNvSpPr>
            <a:spLocks noChangeArrowheads="1"/>
          </p:cNvSpPr>
          <p:nvPr/>
        </p:nvSpPr>
        <p:spPr bwMode="auto">
          <a:xfrm flipH="1">
            <a:off x="3786182" y="4198938"/>
            <a:ext cx="3429006" cy="1301750"/>
          </a:xfrm>
          <a:prstGeom prst="wedgeEllipseCallout">
            <a:avLst>
              <a:gd name="adj1" fmla="val -63921"/>
              <a:gd name="adj2" fmla="val 16996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5400" b="1" i="1" dirty="0" smtClean="0"/>
              <a:t>f</a:t>
            </a:r>
            <a:r>
              <a:rPr lang="en-US" sz="5400" b="1" i="1" dirty="0" smtClean="0"/>
              <a:t>  </a:t>
            </a:r>
            <a:r>
              <a:rPr lang="en-US" sz="5400" b="1" i="1" dirty="0" err="1" smtClean="0"/>
              <a:t>mily</a:t>
            </a:r>
            <a:endParaRPr lang="ru-RU" sz="5400" b="1" i="1" dirty="0"/>
          </a:p>
        </p:txBody>
      </p:sp>
      <p:pic>
        <p:nvPicPr>
          <p:cNvPr id="3080" name="Picture 8" descr="j03269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643446"/>
            <a:ext cx="4286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лнце 6"/>
          <p:cNvSpPr/>
          <p:nvPr/>
        </p:nvSpPr>
        <p:spPr>
          <a:xfrm>
            <a:off x="1500166" y="5500702"/>
            <a:ext cx="1928826" cy="1143008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a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Солнце 7"/>
          <p:cNvSpPr/>
          <p:nvPr/>
        </p:nvSpPr>
        <p:spPr>
          <a:xfrm>
            <a:off x="4572000" y="5286388"/>
            <a:ext cx="1928826" cy="1143008"/>
          </a:xfrm>
          <a:prstGeom prst="sun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e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i499409dcb1b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 flipH="1">
            <a:off x="1500165" y="1412875"/>
            <a:ext cx="2784496" cy="1230307"/>
          </a:xfrm>
          <a:prstGeom prst="wedgeEllipseCallout">
            <a:avLst>
              <a:gd name="adj1" fmla="val -66556"/>
              <a:gd name="adj2" fmla="val 59681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5400" b="1" i="1" dirty="0" smtClean="0">
                <a:solidFill>
                  <a:srgbClr val="FF0000"/>
                </a:solidFill>
              </a:rPr>
              <a:t>kind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214282" y="6072182"/>
            <a:ext cx="2214578" cy="785818"/>
          </a:xfrm>
          <a:prstGeom prst="flowChartPunchedTape">
            <a:avLst/>
          </a:prstGeom>
          <a:solidFill>
            <a:srgbClr val="E7BC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добрый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5214950"/>
            <a:ext cx="2214578" cy="78581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веселый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6643702" y="5643578"/>
            <a:ext cx="2214578" cy="785818"/>
          </a:xfrm>
          <a:prstGeom prst="flowChartPunchedTap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хороший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кина И.А. Тренажёр. Безударные гласны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Галкина И.А. Тренажёр. Безударные гласные</Template>
  <TotalTime>389</TotalTime>
  <Words>98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Галкина И.А. Тренажёр. Безударные гласные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Костина</dc:creator>
  <cp:lastModifiedBy>Admin</cp:lastModifiedBy>
  <cp:revision>45</cp:revision>
  <dcterms:created xsi:type="dcterms:W3CDTF">2009-11-21T13:07:03Z</dcterms:created>
  <dcterms:modified xsi:type="dcterms:W3CDTF">2012-02-24T17:52:10Z</dcterms:modified>
</cp:coreProperties>
</file>