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6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6" d="100"/>
          <a:sy n="86" d="100"/>
        </p:scale>
        <p:origin x="-10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114550"/>
            <a:ext cx="7924800" cy="1771650"/>
          </a:xfrm>
        </p:spPr>
        <p:txBody>
          <a:bodyPr>
            <a:noAutofit/>
          </a:bodyPr>
          <a:lstStyle>
            <a:lvl1pPr algn="r">
              <a:defRPr sz="6000" cap="all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886200"/>
            <a:ext cx="7924800" cy="121920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CFB03-E1AB-4877-912A-2A594A257BF1}" type="datetimeFigureOut">
              <a:rPr lang="ru-RU" smtClean="0"/>
              <a:t>27.04.2012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08999-D2B3-406F-A164-B03B076A33C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8810" y="4828310"/>
            <a:ext cx="6780213" cy="640080"/>
          </a:xfrm>
        </p:spPr>
        <p:txBody>
          <a:bodyPr anchor="b"/>
          <a:lstStyle>
            <a:lvl1pPr algn="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08811" y="5486400"/>
            <a:ext cx="6780212" cy="640358"/>
          </a:xfrm>
        </p:spPr>
        <p:txBody>
          <a:bodyPr/>
          <a:lstStyle>
            <a:lvl1pPr marL="0" indent="0" algn="r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CFB03-E1AB-4877-912A-2A594A257BF1}" type="datetimeFigureOut">
              <a:rPr lang="ru-RU" smtClean="0"/>
              <a:t>27.04.2012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08999-D2B3-406F-A164-B03B076A33C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50863" y="685800"/>
            <a:ext cx="8138160" cy="38404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6623" y="1005840"/>
            <a:ext cx="7406640" cy="3200400"/>
          </a:xfrm>
          <a:solidFill>
            <a:schemeClr val="tx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CFB03-E1AB-4877-912A-2A594A257BF1}" type="datetimeFigureOut">
              <a:rPr lang="ru-RU" smtClean="0"/>
              <a:t>27.04.2012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08999-D2B3-406F-A164-B03B076A33C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>
            <a:spLocks/>
          </p:cNvSpPr>
          <p:nvPr/>
        </p:nvSpPr>
        <p:spPr>
          <a:xfrm>
            <a:off x="3575304" y="914400"/>
            <a:ext cx="2514600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918204" y="1257300"/>
            <a:ext cx="1828800" cy="41148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>
            <a:spLocks/>
          </p:cNvSpPr>
          <p:nvPr/>
        </p:nvSpPr>
        <p:spPr>
          <a:xfrm>
            <a:off x="6400800" y="914400"/>
            <a:ext cx="2514600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3"/>
          </p:nvPr>
        </p:nvSpPr>
        <p:spPr>
          <a:xfrm>
            <a:off x="6743700" y="1257300"/>
            <a:ext cx="1828800" cy="41148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, Alt.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CFB03-E1AB-4877-912A-2A594A257BF1}" type="datetimeFigureOut">
              <a:rPr lang="ru-RU" smtClean="0"/>
              <a:t>27.04.2012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08999-D2B3-406F-A164-B03B076A33C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573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3566160" y="34290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2"/>
          <p:cNvSpPr>
            <a:spLocks noGrp="1"/>
          </p:cNvSpPr>
          <p:nvPr>
            <p:ph type="pic" idx="13"/>
          </p:nvPr>
        </p:nvSpPr>
        <p:spPr>
          <a:xfrm>
            <a:off x="3886200" y="37719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CFB03-E1AB-4877-912A-2A594A257BF1}" type="datetimeFigureOut">
              <a:rPr lang="ru-RU" smtClean="0"/>
              <a:t>27.04.2012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08999-D2B3-406F-A164-B03B076A33C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573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35814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924300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64008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6742113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CFB03-E1AB-4877-912A-2A594A257BF1}" type="datetimeFigureOut">
              <a:rPr lang="ru-RU" smtClean="0"/>
              <a:t>27.04.2012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08999-D2B3-406F-A164-B03B076A33C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5814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924300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64008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6742113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3581400" y="914400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2"/>
          <p:cNvSpPr>
            <a:spLocks noGrp="1"/>
          </p:cNvSpPr>
          <p:nvPr>
            <p:ph type="pic" idx="15"/>
          </p:nvPr>
        </p:nvSpPr>
        <p:spPr>
          <a:xfrm>
            <a:off x="3924300" y="1261872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5" name="Rectangle 14"/>
          <p:cNvSpPr/>
          <p:nvPr/>
        </p:nvSpPr>
        <p:spPr>
          <a:xfrm>
            <a:off x="6400800" y="914400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idx="16"/>
          </p:nvPr>
        </p:nvSpPr>
        <p:spPr>
          <a:xfrm>
            <a:off x="6742113" y="1261872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CFB03-E1AB-4877-912A-2A594A257BF1}" type="datetimeFigureOut">
              <a:rPr lang="ru-RU" smtClean="0"/>
              <a:t>27.04.2012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08999-D2B3-406F-A164-B03B076A33C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364" y="699247"/>
            <a:ext cx="1667435" cy="501416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699247"/>
            <a:ext cx="6037729" cy="50141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CFB03-E1AB-4877-912A-2A594A257BF1}" type="datetimeFigureOut">
              <a:rPr lang="ru-RU" smtClean="0"/>
              <a:t>27.04.2012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08999-D2B3-406F-A164-B03B076A33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CFB03-E1AB-4877-912A-2A594A257BF1}" type="datetimeFigureOut">
              <a:rPr lang="ru-RU" smtClean="0"/>
              <a:t>27.04.2012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08999-D2B3-406F-A164-B03B076A33C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 rot="13549715">
            <a:off x="8120300" y="5774378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"/>
              </a:rPr>
              <a:t>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133600"/>
            <a:ext cx="7772400" cy="1362075"/>
          </a:xfrm>
        </p:spPr>
        <p:txBody>
          <a:bodyPr anchor="b" anchorCtr="0"/>
          <a:lstStyle>
            <a:lvl1pPr algn="r">
              <a:defRPr sz="3600" b="0" i="0" cap="all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505200"/>
            <a:ext cx="7772400" cy="9017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CFB03-E1AB-4877-912A-2A594A257BF1}" type="datetimeFigureOut">
              <a:rPr lang="ru-RU" smtClean="0"/>
              <a:t>27.04.2012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08999-D2B3-406F-A164-B03B076A33C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 rot="2783796">
            <a:off x="6232" y="-270992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"/>
              </a:rPr>
              <a:t>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3600" y="1600200"/>
            <a:ext cx="3200400" cy="4525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1600200"/>
            <a:ext cx="3200400" cy="4525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CFB03-E1AB-4877-912A-2A594A257BF1}" type="datetimeFigureOut">
              <a:rPr lang="ru-RU" smtClean="0"/>
              <a:t>27.04.2012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08999-D2B3-406F-A164-B03B076A33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1515035"/>
            <a:ext cx="3200400" cy="639762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000" b="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33600" y="2285999"/>
            <a:ext cx="32004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86400" y="1515035"/>
            <a:ext cx="3200400" cy="639762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000" b="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86400" y="2285999"/>
            <a:ext cx="32004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CFB03-E1AB-4877-912A-2A594A257BF1}" type="datetimeFigureOut">
              <a:rPr lang="ru-RU" smtClean="0"/>
              <a:t>27.04.2012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08999-D2B3-406F-A164-B03B076A33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CFB03-E1AB-4877-912A-2A594A257BF1}" type="datetimeFigureOut">
              <a:rPr lang="ru-RU" smtClean="0"/>
              <a:t>27.04.2012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08999-D2B3-406F-A164-B03B076A33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CFB03-E1AB-4877-912A-2A594A257BF1}" type="datetimeFigureOut">
              <a:rPr lang="ru-RU" smtClean="0"/>
              <a:t>27.04.2012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08999-D2B3-406F-A164-B03B076A33C1}" type="slidenum">
              <a:rPr lang="ru-RU" smtClean="0"/>
              <a:t>‹#›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 rot="13549715">
            <a:off x="8120300" y="5774378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 2"/>
              </a:rPr>
              <a:t>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153" y="273050"/>
            <a:ext cx="2680447" cy="116205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49" y="914400"/>
            <a:ext cx="5338763" cy="479901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5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153" y="1905001"/>
            <a:ext cx="2223247" cy="4037012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21341" y="6539753"/>
            <a:ext cx="1828800" cy="228600"/>
          </a:xfrm>
        </p:spPr>
        <p:txBody>
          <a:bodyPr/>
          <a:lstStyle/>
          <a:p>
            <a:fld id="{BF0CFB03-E1AB-4877-912A-2A594A257BF1}" type="datetimeFigureOut">
              <a:rPr lang="ru-RU" smtClean="0"/>
              <a:t>27.04.2012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08999-D2B3-406F-A164-B03B076A33C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CFB03-E1AB-4877-912A-2A594A257BF1}" type="datetimeFigureOut">
              <a:rPr lang="ru-RU" smtClean="0"/>
              <a:t>27.04.2012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08999-D2B3-406F-A164-B03B076A33C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34440"/>
            <a:ext cx="4700016" cy="416052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1600200"/>
            <a:ext cx="6553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1341" y="6539753"/>
            <a:ext cx="1828800" cy="228600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BF0CFB03-E1AB-4877-912A-2A594A257BF1}" type="datetimeFigureOut">
              <a:rPr lang="ru-RU" smtClean="0"/>
              <a:t>27.04.2012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43400" y="6539753"/>
            <a:ext cx="3657600" cy="2286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539753"/>
            <a:ext cx="609600" cy="2286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93E08999-D2B3-406F-A164-B03B076A33C1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  <p:sldLayoutId id="2147483900" r:id="rId12"/>
    <p:sldLayoutId id="2147483901" r:id="rId13"/>
    <p:sldLayoutId id="2147483902" r:id="rId14"/>
    <p:sldLayoutId id="2147483903" r:id="rId15"/>
    <p:sldLayoutId id="2147483904" r:id="rId16"/>
  </p:sldLayoutIdLst>
  <p:transition spd="slow">
    <p:push dir="u"/>
  </p:transition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500"/>
        </a:spcBef>
        <a:buFont typeface="Wingdings" pitchFamily="2" charset="2"/>
        <a:buChar char="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500"/>
        </a:spcBef>
        <a:buFont typeface="Century" pitchFamily="18" charset="0"/>
        <a:buChar char="…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500"/>
        </a:spcBef>
        <a:buFont typeface="Wingdings" pitchFamily="2" charset="2"/>
        <a:buChar char="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457200" algn="l" defTabSz="914400" rtl="0" eaLnBrk="1" latinLnBrk="0" hangingPunct="1">
        <a:spcBef>
          <a:spcPts val="1500"/>
        </a:spcBef>
        <a:buFont typeface="Century" pitchFamily="18" charset="0"/>
        <a:buChar char="…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-457200" algn="l" defTabSz="914400" rtl="0" eaLnBrk="1" latinLnBrk="0" hangingPunct="1">
        <a:spcBef>
          <a:spcPts val="1500"/>
        </a:spcBef>
        <a:buFont typeface="Wingdings" pitchFamily="2" charset="2"/>
        <a:buChar char="Ï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=Stonehenge%20pictures&amp;img_url=www.mythicalireland.com/ancientsites/stonehenge/stonehenge-xmw-1152.jpg&amp;pos=1&amp;rpt=simage&amp;noreask=1&amp;lr=66" TargetMode="External"/><Relationship Id="rId2" Type="http://schemas.openxmlformats.org/officeDocument/2006/relationships/hyperlink" Target="http://www.britannica.com/EBchecked/topic/567331/Stonehenge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images.yandex.ru/yandsearch?text=%D1%81%D1%82%D0%BE%D1%83%D0%BD%D1%85%D0%B5%D0%BD%D0%B4%D0%B6&amp;noreask=1&amp;img_url=www.knowth.eu/wallpaper/stonehenge-equinox-800.jpg&amp;pos=92&amp;rpt=simage&amp;lr=66" TargetMode="External"/><Relationship Id="rId4" Type="http://schemas.openxmlformats.org/officeDocument/2006/relationships/hyperlink" Target="http://images.yandex.ru/yandsearch?text=Stonehenge%20pictures&amp;noreask=1&amp;img_url=zev.lacounty.gov/wp-content/uploads/druids_stonehenge.jpg&amp;pos=13&amp;rpt=simage&amp;lr=66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879" y="50531"/>
            <a:ext cx="5715000" cy="29146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7848" y="-819472"/>
            <a:ext cx="8496944" cy="6984776"/>
          </a:xfrm>
        </p:spPr>
        <p:txBody>
          <a:bodyPr/>
          <a:lstStyle/>
          <a:p>
            <a:r>
              <a:rPr lang="en-US" dirty="0" smtClean="0">
                <a:latin typeface="Arial Black" pitchFamily="34" charset="0"/>
              </a:rPr>
              <a:t>Stonehenge.  </a:t>
            </a:r>
            <a:br>
              <a:rPr lang="en-US" dirty="0" smtClean="0">
                <a:latin typeface="Arial Black" pitchFamily="34" charset="0"/>
              </a:rPr>
            </a:br>
            <a:endParaRPr lang="ru-RU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8104" y="3140968"/>
            <a:ext cx="3631774" cy="3734787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460293" y="3064834"/>
            <a:ext cx="372573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Презентация к уроку 1 «</a:t>
            </a:r>
            <a:r>
              <a:rPr lang="en-US" dirty="0" smtClean="0">
                <a:latin typeface="Arial Black" pitchFamily="34" charset="0"/>
              </a:rPr>
              <a:t>On Salisbury Plain.» Unit 12.  </a:t>
            </a:r>
            <a:r>
              <a:rPr lang="ru-RU" dirty="0" smtClean="0">
                <a:latin typeface="Arial Black" pitchFamily="34" charset="0"/>
              </a:rPr>
              <a:t>к учебнику К. Кауфман, М. Кауфман «</a:t>
            </a:r>
            <a:r>
              <a:rPr lang="en-US" dirty="0" smtClean="0">
                <a:latin typeface="Arial Black" pitchFamily="34" charset="0"/>
              </a:rPr>
              <a:t>Happy English.ru» </a:t>
            </a:r>
            <a:r>
              <a:rPr lang="ru-RU" dirty="0" smtClean="0">
                <a:latin typeface="Arial Black" pitchFamily="34" charset="0"/>
              </a:rPr>
              <a:t>для 6-го класса.</a:t>
            </a:r>
          </a:p>
          <a:p>
            <a:r>
              <a:rPr lang="ru-RU" dirty="0" smtClean="0">
                <a:latin typeface="Arial Black" pitchFamily="34" charset="0"/>
              </a:rPr>
              <a:t>Выполнила     </a:t>
            </a:r>
          </a:p>
          <a:p>
            <a:r>
              <a:rPr lang="ru-RU" dirty="0" err="1" smtClean="0">
                <a:latin typeface="Arial Black" pitchFamily="34" charset="0"/>
              </a:rPr>
              <a:t>Модина</a:t>
            </a:r>
            <a:r>
              <a:rPr lang="ru-RU" dirty="0" smtClean="0">
                <a:latin typeface="Arial Black" pitchFamily="34" charset="0"/>
              </a:rPr>
              <a:t> </a:t>
            </a:r>
          </a:p>
          <a:p>
            <a:r>
              <a:rPr lang="ru-RU" dirty="0" smtClean="0">
                <a:latin typeface="Arial Black" pitchFamily="34" charset="0"/>
              </a:rPr>
              <a:t>Любовь Васильевна, </a:t>
            </a:r>
          </a:p>
          <a:p>
            <a:r>
              <a:rPr lang="ru-RU" dirty="0" smtClean="0">
                <a:latin typeface="Arial Black" pitchFamily="34" charset="0"/>
              </a:rPr>
              <a:t>учитель английского языка БОУ </a:t>
            </a:r>
            <a:r>
              <a:rPr lang="ru-RU" dirty="0" err="1" smtClean="0">
                <a:latin typeface="Arial Black" pitchFamily="34" charset="0"/>
              </a:rPr>
              <a:t>г.Омска</a:t>
            </a:r>
            <a:r>
              <a:rPr lang="en-US" dirty="0" smtClean="0">
                <a:latin typeface="Arial Black" pitchFamily="34" charset="0"/>
              </a:rPr>
              <a:t> </a:t>
            </a:r>
            <a:r>
              <a:rPr lang="ru-RU" dirty="0" smtClean="0">
                <a:latin typeface="Arial Black" pitchFamily="34" charset="0"/>
              </a:rPr>
              <a:t>«СОШ №124»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636912"/>
            <a:ext cx="5238750" cy="2362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861598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1347" y="620688"/>
            <a:ext cx="3456384" cy="6525344"/>
          </a:xfrm>
        </p:spPr>
        <p:txBody>
          <a:bodyPr>
            <a:normAutofit/>
          </a:bodyPr>
          <a:lstStyle/>
          <a:p>
            <a:r>
              <a:rPr lang="en-US" sz="2400" b="1" dirty="0">
                <a:latin typeface="Arial Black" pitchFamily="34" charset="0"/>
              </a:rPr>
              <a:t>Stonehenge is the world’s most famous stone circle, visited by more than a million people per year. It stands as an icon for all that is mysterious and awe-inspiring about humanity’s prehistoric past.</a:t>
            </a:r>
            <a:endParaRPr lang="ru-RU" sz="2400" b="1" dirty="0">
              <a:latin typeface="Arial Black" pitchFamily="34" charset="0"/>
            </a:endParaRP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4" r="763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444464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2679192" cy="1161288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07504" y="332656"/>
            <a:ext cx="3456384" cy="6120680"/>
          </a:xfrm>
        </p:spPr>
        <p:txBody>
          <a:bodyPr>
            <a:normAutofit/>
          </a:bodyPr>
          <a:lstStyle/>
          <a:p>
            <a:r>
              <a:rPr lang="en-US" sz="2400" b="1" dirty="0">
                <a:latin typeface="Arial Black" pitchFamily="34" charset="0"/>
              </a:rPr>
              <a:t>For well over a century, people have gathered at the monument to celebrate the summer solstice. Modern-day Druidic societies have claimed Stonehenge as their own temple, even though the identification of Stonehenge with the original Druids is </a:t>
            </a:r>
            <a:r>
              <a:rPr lang="en-US" sz="2400" b="1" dirty="0" smtClean="0">
                <a:latin typeface="Arial Black" pitchFamily="34" charset="0"/>
              </a:rPr>
              <a:t>suspect.</a:t>
            </a:r>
            <a:endParaRPr lang="ru-RU" sz="2400" b="1" dirty="0">
              <a:latin typeface="Arial Black" pitchFamily="34" charset="0"/>
            </a:endParaRP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591168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0" y="260648"/>
            <a:ext cx="3635896" cy="6120680"/>
          </a:xfrm>
        </p:spPr>
        <p:txBody>
          <a:bodyPr>
            <a:normAutofit fontScale="92500" lnSpcReduction="10000"/>
          </a:bodyPr>
          <a:lstStyle/>
          <a:p>
            <a:r>
              <a:rPr lang="en-US" sz="2200" b="1" dirty="0" smtClean="0">
                <a:solidFill>
                  <a:srgbClr val="FF0000"/>
                </a:solidFill>
                <a:latin typeface="Arial Black" pitchFamily="34" charset="0"/>
              </a:rPr>
              <a:t>Say : True or False.</a:t>
            </a:r>
          </a:p>
          <a:p>
            <a:pPr marL="457200" indent="-457200">
              <a:buAutoNum type="arabicPeriod"/>
            </a:pPr>
            <a:r>
              <a:rPr lang="en-US" sz="1800" b="1" dirty="0" smtClean="0">
                <a:latin typeface="Arial Black" pitchFamily="34" charset="0"/>
              </a:rPr>
              <a:t>Stonehenge is located on Salisbury </a:t>
            </a:r>
            <a:r>
              <a:rPr lang="en-US" sz="1800" b="1" dirty="0">
                <a:latin typeface="Arial Black" pitchFamily="34" charset="0"/>
              </a:rPr>
              <a:t>Plain, about 8 miles </a:t>
            </a:r>
            <a:r>
              <a:rPr lang="en-US" sz="1800" b="1" dirty="0" smtClean="0">
                <a:latin typeface="Arial Black" pitchFamily="34" charset="0"/>
              </a:rPr>
              <a:t> </a:t>
            </a:r>
            <a:r>
              <a:rPr lang="en-US" sz="1800" b="1" dirty="0">
                <a:latin typeface="Arial Black" pitchFamily="34" charset="0"/>
              </a:rPr>
              <a:t>north of Salisbury, Wiltshire, England. </a:t>
            </a:r>
            <a:endParaRPr lang="en-US" sz="1800" b="1" dirty="0" smtClean="0">
              <a:latin typeface="Arial Black" pitchFamily="34" charset="0"/>
            </a:endParaRPr>
          </a:p>
          <a:p>
            <a:pPr marL="457200" indent="-457200">
              <a:buAutoNum type="arabicPeriod"/>
            </a:pPr>
            <a:r>
              <a:rPr lang="en-US" sz="1800" b="1" dirty="0" smtClean="0">
                <a:latin typeface="Arial Black" pitchFamily="34" charset="0"/>
              </a:rPr>
              <a:t> It was built between 4000-1560 BC.</a:t>
            </a:r>
          </a:p>
          <a:p>
            <a:pPr marL="457200" indent="-457200">
              <a:buAutoNum type="arabicPeriod"/>
            </a:pPr>
            <a:r>
              <a:rPr lang="en-US" sz="1800" b="1" dirty="0">
                <a:latin typeface="Arial Black" pitchFamily="34" charset="0"/>
              </a:rPr>
              <a:t>The name of the monument probably derives from the </a:t>
            </a:r>
            <a:r>
              <a:rPr lang="en-US" sz="1800" b="1" dirty="0" smtClean="0">
                <a:latin typeface="Arial Black" pitchFamily="34" charset="0"/>
              </a:rPr>
              <a:t>English </a:t>
            </a:r>
            <a:r>
              <a:rPr lang="en-US" sz="1800" b="1" dirty="0" err="1">
                <a:latin typeface="Arial Black" pitchFamily="34" charset="0"/>
              </a:rPr>
              <a:t>stan-hengen</a:t>
            </a:r>
            <a:r>
              <a:rPr lang="en-US" sz="1800" b="1" dirty="0">
                <a:latin typeface="Arial Black" pitchFamily="34" charset="0"/>
              </a:rPr>
              <a:t>, meaning “stone hanging” . </a:t>
            </a:r>
            <a:endParaRPr lang="en-US" sz="1800" b="1" dirty="0" smtClean="0">
              <a:latin typeface="Arial Black" pitchFamily="34" charset="0"/>
            </a:endParaRPr>
          </a:p>
          <a:p>
            <a:pPr marL="457200" indent="-457200">
              <a:buAutoNum type="arabicPeriod"/>
            </a:pPr>
            <a:r>
              <a:rPr lang="en-US" sz="1800" b="1" dirty="0" smtClean="0">
                <a:latin typeface="Arial Black" pitchFamily="34" charset="0"/>
              </a:rPr>
              <a:t>Some </a:t>
            </a:r>
            <a:r>
              <a:rPr lang="en-US" sz="1800" b="1" dirty="0">
                <a:latin typeface="Arial Black" pitchFamily="34" charset="0"/>
              </a:rPr>
              <a:t>scientists believed the structure to be a Druid </a:t>
            </a:r>
            <a:r>
              <a:rPr lang="en-US" sz="1800" b="1" dirty="0" smtClean="0">
                <a:latin typeface="Arial Black" pitchFamily="34" charset="0"/>
              </a:rPr>
              <a:t>temple</a:t>
            </a:r>
            <a:r>
              <a:rPr lang="en-US" sz="1800" b="1" dirty="0">
                <a:latin typeface="Arial Black" pitchFamily="34" charset="0"/>
              </a:rPr>
              <a:t>.</a:t>
            </a:r>
            <a:r>
              <a:rPr lang="en-US" sz="1800" b="1" dirty="0" smtClean="0">
                <a:latin typeface="Arial Black" pitchFamily="34" charset="0"/>
              </a:rPr>
              <a:t> </a:t>
            </a:r>
          </a:p>
          <a:p>
            <a:pPr marL="457200" indent="-457200">
              <a:buAutoNum type="arabicPeriod"/>
            </a:pPr>
            <a:r>
              <a:rPr lang="en-US" sz="1800" b="1" dirty="0">
                <a:latin typeface="Arial Black" pitchFamily="34" charset="0"/>
              </a:rPr>
              <a:t>Stonehenge is the world’s most famous stone circle, visited by more than a </a:t>
            </a:r>
            <a:r>
              <a:rPr lang="en-US" sz="1800" b="1" dirty="0" smtClean="0">
                <a:latin typeface="Arial Black" pitchFamily="34" charset="0"/>
              </a:rPr>
              <a:t>billion people </a:t>
            </a:r>
            <a:r>
              <a:rPr lang="en-US" sz="1800" b="1" dirty="0">
                <a:latin typeface="Arial Black" pitchFamily="34" charset="0"/>
              </a:rPr>
              <a:t>per year.</a:t>
            </a:r>
            <a:endParaRPr lang="en-US" sz="1800" b="1" dirty="0" smtClean="0">
              <a:latin typeface="Arial Black" pitchFamily="34" charset="0"/>
            </a:endParaRPr>
          </a:p>
          <a:p>
            <a:pPr marL="457200" indent="-457200">
              <a:buAutoNum type="arabicPeriod"/>
            </a:pPr>
            <a:endParaRPr lang="en-US" sz="1800" b="1" dirty="0" smtClean="0">
              <a:latin typeface="Arial Black" pitchFamily="34" charset="0"/>
            </a:endParaRPr>
          </a:p>
          <a:p>
            <a:pPr marL="457200" indent="-457200">
              <a:buAutoNum type="arabicPeriod"/>
            </a:pPr>
            <a:endParaRPr lang="ru-RU" sz="1800" b="1" dirty="0">
              <a:latin typeface="Arial Black" pitchFamily="34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" b="103"/>
          <a:stretch>
            <a:fillRect/>
          </a:stretch>
        </p:blipFill>
        <p:spPr/>
      </p:pic>
      <p:pic>
        <p:nvPicPr>
          <p:cNvPr id="12" name="Рисунок 11"/>
          <p:cNvPicPr>
            <a:picLocks noGrp="1" noChangeAspect="1"/>
          </p:cNvPicPr>
          <p:nvPr>
            <p:ph type="pic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" b="125"/>
          <a:stretch>
            <a:fillRect/>
          </a:stretch>
        </p:blipFill>
        <p:spPr>
          <a:xfrm>
            <a:off x="6732240" y="3717032"/>
            <a:ext cx="1828800" cy="1600200"/>
          </a:xfrm>
        </p:spPr>
      </p:pic>
      <p:pic>
        <p:nvPicPr>
          <p:cNvPr id="11" name="Рисунок 10"/>
          <p:cNvPicPr>
            <a:picLocks noGrp="1" noChangeAspect="1"/>
          </p:cNvPicPr>
          <p:nvPr>
            <p:ph type="pic" idx="1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" r="161"/>
          <a:stretch>
            <a:fillRect/>
          </a:stretch>
        </p:blipFill>
        <p:spPr/>
      </p:pic>
      <p:pic>
        <p:nvPicPr>
          <p:cNvPr id="13" name="Рисунок 12"/>
          <p:cNvPicPr>
            <a:picLocks noGrp="1" noChangeAspect="1"/>
          </p:cNvPicPr>
          <p:nvPr>
            <p:ph type="pic" idx="16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327547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31182" y="0"/>
            <a:ext cx="3532705" cy="6453336"/>
          </a:xfrm>
        </p:spPr>
        <p:txBody>
          <a:bodyPr>
            <a:normAutofit fontScale="92500" lnSpcReduction="20000"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Arial Black" pitchFamily="34" charset="0"/>
              </a:rPr>
              <a:t>Answer the questions.</a:t>
            </a:r>
            <a:endParaRPr lang="ru-RU" sz="2400" b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ru-RU" sz="2400" b="1" dirty="0" smtClean="0">
                <a:latin typeface="Arial Black" pitchFamily="34" charset="0"/>
              </a:rPr>
              <a:t>1</a:t>
            </a:r>
            <a:r>
              <a:rPr lang="en-US" sz="2400" b="1" dirty="0" smtClean="0">
                <a:latin typeface="Arial Black" pitchFamily="34" charset="0"/>
              </a:rPr>
              <a:t>. What is Stonehenge?</a:t>
            </a:r>
          </a:p>
          <a:p>
            <a:r>
              <a:rPr lang="en-US" sz="2000" b="1" dirty="0">
                <a:latin typeface="Arial Black" pitchFamily="34" charset="0"/>
              </a:rPr>
              <a:t>2</a:t>
            </a:r>
            <a:r>
              <a:rPr lang="en-US" sz="2000" b="1" dirty="0" smtClean="0">
                <a:latin typeface="Arial Black" pitchFamily="34" charset="0"/>
              </a:rPr>
              <a:t>. </a:t>
            </a:r>
            <a:r>
              <a:rPr lang="en-US" sz="2000" b="1" dirty="0">
                <a:latin typeface="Arial Black" pitchFamily="34" charset="0"/>
              </a:rPr>
              <a:t>What </a:t>
            </a:r>
            <a:r>
              <a:rPr lang="en-US" sz="2000" b="1" dirty="0" smtClean="0">
                <a:latin typeface="Arial Black" pitchFamily="34" charset="0"/>
              </a:rPr>
              <a:t>did American </a:t>
            </a:r>
            <a:r>
              <a:rPr lang="en-US" sz="2000" b="1" dirty="0">
                <a:latin typeface="Arial Black" pitchFamily="34" charset="0"/>
              </a:rPr>
              <a:t>astronomer Gerald Hawkins </a:t>
            </a:r>
            <a:r>
              <a:rPr lang="en-US" sz="2000" b="1" dirty="0" smtClean="0">
                <a:latin typeface="Arial Black" pitchFamily="34" charset="0"/>
              </a:rPr>
              <a:t>propose?</a:t>
            </a:r>
          </a:p>
          <a:p>
            <a:r>
              <a:rPr lang="en-US" sz="2000" b="1" dirty="0">
                <a:latin typeface="Arial Black" pitchFamily="34" charset="0"/>
              </a:rPr>
              <a:t>3</a:t>
            </a:r>
            <a:r>
              <a:rPr lang="en-US" sz="2000" b="1" dirty="0" smtClean="0">
                <a:latin typeface="Arial Black" pitchFamily="34" charset="0"/>
              </a:rPr>
              <a:t>.  What did  British     archaeologists </a:t>
            </a:r>
            <a:r>
              <a:rPr lang="en-US" sz="2000" b="1" dirty="0">
                <a:latin typeface="Arial Black" pitchFamily="34" charset="0"/>
              </a:rPr>
              <a:t>Tim </a:t>
            </a:r>
            <a:r>
              <a:rPr lang="en-US" sz="2000" b="1" dirty="0" err="1">
                <a:latin typeface="Arial Black" pitchFamily="34" charset="0"/>
              </a:rPr>
              <a:t>Darvill</a:t>
            </a:r>
            <a:r>
              <a:rPr lang="en-US" sz="2000" b="1" dirty="0">
                <a:latin typeface="Arial Black" pitchFamily="34" charset="0"/>
              </a:rPr>
              <a:t> and Geoffrey Wainwright </a:t>
            </a:r>
            <a:r>
              <a:rPr lang="en-US" sz="2000" b="1" dirty="0" smtClean="0">
                <a:latin typeface="Arial Black" pitchFamily="34" charset="0"/>
              </a:rPr>
              <a:t>suggest in 2008?</a:t>
            </a:r>
          </a:p>
          <a:p>
            <a:r>
              <a:rPr lang="en-US" sz="2000" b="1" dirty="0">
                <a:latin typeface="Arial Black" pitchFamily="34" charset="0"/>
              </a:rPr>
              <a:t>4</a:t>
            </a:r>
            <a:r>
              <a:rPr lang="en-US" sz="2000" b="1" dirty="0" smtClean="0">
                <a:latin typeface="Arial Black" pitchFamily="34" charset="0"/>
              </a:rPr>
              <a:t>.What does the analysis show?</a:t>
            </a:r>
          </a:p>
          <a:p>
            <a:r>
              <a:rPr lang="en-US" sz="2000" b="1" dirty="0" smtClean="0">
                <a:latin typeface="Arial Black" pitchFamily="34" charset="0"/>
              </a:rPr>
              <a:t>5. Why have people gathered at the monument for well over a century?</a:t>
            </a:r>
          </a:p>
          <a:p>
            <a:r>
              <a:rPr lang="en-US" sz="2000" b="1" dirty="0">
                <a:latin typeface="Arial Black" pitchFamily="34" charset="0"/>
              </a:rPr>
              <a:t>6</a:t>
            </a:r>
            <a:r>
              <a:rPr lang="en-US" sz="2000" b="1" dirty="0" smtClean="0">
                <a:latin typeface="Arial Black" pitchFamily="34" charset="0"/>
              </a:rPr>
              <a:t>.  How many people visit Stonehenge every year?</a:t>
            </a:r>
          </a:p>
          <a:p>
            <a:pPr marL="457200" indent="-457200">
              <a:buAutoNum type="arabicPeriod" startAt="3"/>
            </a:pPr>
            <a:endParaRPr lang="en-US" sz="20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marL="457200" indent="-457200">
              <a:buAutoNum type="arabicPeriod" startAt="3"/>
            </a:pPr>
            <a:endParaRPr lang="en-US" sz="20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marL="457200" indent="-457200">
              <a:buAutoNum type="arabicPeriod" startAt="3"/>
            </a:pPr>
            <a:endParaRPr lang="ru-RU" sz="20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11" name="Рисунок 10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117481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Используемые ресурсы: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98376" y="1124744"/>
            <a:ext cx="8178080" cy="5472608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Encyclopedia Britannica:</a:t>
            </a:r>
          </a:p>
          <a:p>
            <a:pPr marL="0" indent="0">
              <a:buNone/>
            </a:pP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www.britannica.com/EBchecked/topic/567331/Stonehenge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Картинки: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images.yandex.ru/yandsearch?text=Stonehenge%20pictures&amp;img_url=www.mythicalireland.com%2Fancientsites%2Fstonehenge%2Fstonehenge-xmw-1152.jpg&amp;pos=1&amp;rpt=simage&amp;noreask=1&amp;lr=66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</a:t>
            </a:r>
            <a:r>
              <a:rPr lang="en-US" dirty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images.yandex.ru/yandsearch?text=Stonehenge%20pictures&amp;noreask=1&amp;img_url=zev.lacounty.gov%2Fwp-content%2Fuploads%2Fdruids_stonehenge.jpg&amp;pos=13&amp;rpt=simage&amp;lr=66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</a:t>
            </a:r>
            <a:r>
              <a:rPr lang="en-US" dirty="0">
                <a:hlinkClick r:id="rId5"/>
              </a:rPr>
              <a:t>://images.yandex.ru/yandsearch?text=%</a:t>
            </a:r>
            <a:r>
              <a:rPr lang="en-US" dirty="0" smtClean="0">
                <a:hlinkClick r:id="rId5"/>
              </a:rPr>
              <a:t>D1%81%D1%82%D0%BE%D1%83%D0%BD%D1%85%D0%B5%D0%BD%D0%B4%D0%B6&amp;noreask=1&amp;img_url=www.knowth.eu%2Fwallpaper%2Fstonehenge-equinox-800.jpg&amp;pos=92&amp;rpt=simage&amp;lr=66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836193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Black" pitchFamily="34" charset="0"/>
              </a:rPr>
              <a:t>learn the new words: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556792"/>
            <a:ext cx="7355160" cy="4569371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 Black" pitchFamily="34" charset="0"/>
              </a:rPr>
              <a:t>cemetery</a:t>
            </a:r>
            <a:r>
              <a:rPr lang="ru-RU" sz="2400" dirty="0" smtClean="0">
                <a:latin typeface="Arial Black" pitchFamily="34" charset="0"/>
              </a:rPr>
              <a:t>-кладбище</a:t>
            </a:r>
            <a:endParaRPr lang="en-US" sz="2400" dirty="0" smtClean="0">
              <a:latin typeface="Arial Black" pitchFamily="34" charset="0"/>
            </a:endParaRPr>
          </a:p>
          <a:p>
            <a:r>
              <a:rPr lang="en-US" sz="2400" dirty="0" smtClean="0">
                <a:latin typeface="Arial Black" pitchFamily="34" charset="0"/>
              </a:rPr>
              <a:t>derive</a:t>
            </a:r>
            <a:r>
              <a:rPr lang="ru-RU" sz="2400" dirty="0" smtClean="0">
                <a:latin typeface="Arial Black" pitchFamily="34" charset="0"/>
              </a:rPr>
              <a:t>-получать</a:t>
            </a:r>
            <a:endParaRPr lang="en-US" sz="2400" dirty="0" smtClean="0">
              <a:latin typeface="Arial Black" pitchFamily="34" charset="0"/>
            </a:endParaRPr>
          </a:p>
          <a:p>
            <a:r>
              <a:rPr lang="en-US" sz="2400" dirty="0" smtClean="0">
                <a:latin typeface="Arial Black" pitchFamily="34" charset="0"/>
              </a:rPr>
              <a:t>designate</a:t>
            </a:r>
            <a:r>
              <a:rPr lang="ru-RU" sz="2400" dirty="0" smtClean="0">
                <a:latin typeface="Arial Black" pitchFamily="34" charset="0"/>
              </a:rPr>
              <a:t>-обозначать</a:t>
            </a:r>
            <a:endParaRPr lang="en-US" sz="2400" dirty="0" smtClean="0">
              <a:latin typeface="Arial Black" pitchFamily="34" charset="0"/>
            </a:endParaRPr>
          </a:p>
          <a:p>
            <a:r>
              <a:rPr lang="ru-RU" sz="2400" dirty="0">
                <a:latin typeface="Arial Black" pitchFamily="34" charset="0"/>
              </a:rPr>
              <a:t>с</a:t>
            </a:r>
            <a:r>
              <a:rPr lang="en-US" sz="2400" dirty="0" err="1" smtClean="0">
                <a:latin typeface="Arial Black" pitchFamily="34" charset="0"/>
              </a:rPr>
              <a:t>apability</a:t>
            </a:r>
            <a:r>
              <a:rPr lang="ru-RU" sz="2400" dirty="0" smtClean="0">
                <a:latin typeface="Arial Black" pitchFamily="34" charset="0"/>
              </a:rPr>
              <a:t>-возможность</a:t>
            </a:r>
            <a:endParaRPr lang="en-US" sz="2400" dirty="0" smtClean="0">
              <a:latin typeface="Arial Black" pitchFamily="34" charset="0"/>
            </a:endParaRPr>
          </a:p>
          <a:p>
            <a:r>
              <a:rPr lang="en-US" sz="2400" dirty="0" smtClean="0">
                <a:latin typeface="Arial Black" pitchFamily="34" charset="0"/>
              </a:rPr>
              <a:t>awe-inspiring</a:t>
            </a:r>
            <a:r>
              <a:rPr lang="ru-RU" sz="2400" dirty="0" smtClean="0">
                <a:latin typeface="Arial Black" pitchFamily="34" charset="0"/>
              </a:rPr>
              <a:t>-впечатляющий</a:t>
            </a:r>
            <a:endParaRPr lang="en-US" sz="2400" dirty="0" smtClean="0">
              <a:latin typeface="Arial Black" pitchFamily="34" charset="0"/>
            </a:endParaRPr>
          </a:p>
          <a:p>
            <a:r>
              <a:rPr lang="ru-RU" sz="2400" dirty="0">
                <a:latin typeface="Arial Black" pitchFamily="34" charset="0"/>
              </a:rPr>
              <a:t>с</a:t>
            </a:r>
            <a:r>
              <a:rPr lang="en-US" sz="2400" dirty="0" err="1" smtClean="0">
                <a:latin typeface="Arial Black" pitchFamily="34" charset="0"/>
              </a:rPr>
              <a:t>entury</a:t>
            </a:r>
            <a:r>
              <a:rPr lang="ru-RU" sz="2400" dirty="0" smtClean="0">
                <a:latin typeface="Arial Black" pitchFamily="34" charset="0"/>
              </a:rPr>
              <a:t>-век, столетие</a:t>
            </a:r>
            <a:endParaRPr lang="ru-RU" sz="24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63279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07504" y="764703"/>
            <a:ext cx="3456384" cy="5778917"/>
          </a:xfrm>
        </p:spPr>
        <p:txBody>
          <a:bodyPr>
            <a:noAutofit/>
          </a:bodyPr>
          <a:lstStyle/>
          <a:p>
            <a:r>
              <a:rPr lang="en-US" sz="2400" b="1" dirty="0">
                <a:latin typeface="Arial Black" pitchFamily="34" charset="0"/>
              </a:rPr>
              <a:t>Stonehenge</a:t>
            </a:r>
            <a:r>
              <a:rPr lang="en-US" sz="2400" b="1" dirty="0"/>
              <a:t>,  </a:t>
            </a:r>
            <a:r>
              <a:rPr lang="en-US" sz="2400" b="1" dirty="0" smtClean="0">
                <a:latin typeface="Arial Black" pitchFamily="34" charset="0"/>
              </a:rPr>
              <a:t>prehistoric </a:t>
            </a:r>
            <a:r>
              <a:rPr lang="en-US" sz="2400" b="1" dirty="0">
                <a:latin typeface="Arial Black" pitchFamily="34" charset="0"/>
              </a:rPr>
              <a:t>stone circle monument, cemetery, and archaeological </a:t>
            </a:r>
            <a:r>
              <a:rPr lang="en-US" sz="2400" b="1" dirty="0" smtClean="0">
                <a:latin typeface="Arial Black" pitchFamily="34" charset="0"/>
              </a:rPr>
              <a:t>site </a:t>
            </a:r>
            <a:r>
              <a:rPr lang="en-US" sz="2400" b="1" dirty="0">
                <a:latin typeface="Arial Black" pitchFamily="34" charset="0"/>
              </a:rPr>
              <a:t>located on Salisbury Plain, about 8 miles (13 km) north of Salisbury, Wiltshire, England. It was built in six </a:t>
            </a:r>
            <a:r>
              <a:rPr lang="en-US" sz="2400" b="1" dirty="0" smtClean="0">
                <a:latin typeface="Arial Black" pitchFamily="34" charset="0"/>
              </a:rPr>
              <a:t>stages between </a:t>
            </a:r>
            <a:r>
              <a:rPr lang="en-US" sz="2400" b="1" dirty="0">
                <a:latin typeface="Arial Black" pitchFamily="34" charset="0"/>
              </a:rPr>
              <a:t>3000 and 1520 </a:t>
            </a:r>
            <a:r>
              <a:rPr lang="en-US" sz="2400" b="1" dirty="0" smtClean="0">
                <a:latin typeface="Arial Black" pitchFamily="34" charset="0"/>
              </a:rPr>
              <a:t>BC.</a:t>
            </a:r>
            <a:endParaRPr lang="ru-RU" sz="2400" b="1" dirty="0">
              <a:latin typeface="Arial Black" pitchFamily="34" charset="0"/>
            </a:endParaRPr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13" r="571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648715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79512" y="620688"/>
            <a:ext cx="3312368" cy="6048671"/>
          </a:xfrm>
        </p:spPr>
        <p:txBody>
          <a:bodyPr>
            <a:normAutofit/>
          </a:bodyPr>
          <a:lstStyle/>
          <a:p>
            <a:r>
              <a:rPr lang="en-US" sz="2400" b="1" dirty="0">
                <a:latin typeface="Arial Black" pitchFamily="34" charset="0"/>
              </a:rPr>
              <a:t>As a prehistoric stone circle, it is unique because of its artificially shaped sarsen stones. The name of the monument probably derives from the Saxon </a:t>
            </a:r>
            <a:r>
              <a:rPr lang="en-US" sz="2400" b="1" dirty="0" err="1">
                <a:latin typeface="Arial Black" pitchFamily="34" charset="0"/>
              </a:rPr>
              <a:t>stan-hengen</a:t>
            </a:r>
            <a:r>
              <a:rPr lang="en-US" sz="2400" b="1" dirty="0">
                <a:latin typeface="Arial Black" pitchFamily="34" charset="0"/>
              </a:rPr>
              <a:t>, meaning “stone hanging” or “</a:t>
            </a:r>
            <a:r>
              <a:rPr lang="en-US" sz="2400" b="1" dirty="0" smtClean="0">
                <a:latin typeface="Arial Black" pitchFamily="34" charset="0"/>
              </a:rPr>
              <a:t>gallows”.</a:t>
            </a:r>
            <a:endParaRPr lang="ru-RU" sz="2400" b="1" dirty="0">
              <a:latin typeface="Arial Black" pitchFamily="34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532822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07504" y="692696"/>
            <a:ext cx="3456384" cy="5760640"/>
          </a:xfrm>
        </p:spPr>
        <p:txBody>
          <a:bodyPr>
            <a:normAutofit/>
          </a:bodyPr>
          <a:lstStyle/>
          <a:p>
            <a:r>
              <a:rPr lang="en-US" sz="2400" b="1" dirty="0">
                <a:latin typeface="Arial Black" pitchFamily="34" charset="0"/>
              </a:rPr>
              <a:t> Stonehenge was designated a UNESCO World Heritage site in 1986. English antiquarian John Aubrey in the 17th century and his compatriot archaeologist William </a:t>
            </a:r>
            <a:r>
              <a:rPr lang="en-US" sz="2400" b="1" dirty="0" err="1">
                <a:latin typeface="Arial Black" pitchFamily="34" charset="0"/>
              </a:rPr>
              <a:t>Stukeley</a:t>
            </a:r>
            <a:r>
              <a:rPr lang="en-US" sz="2400" b="1" dirty="0">
                <a:latin typeface="Arial Black" pitchFamily="34" charset="0"/>
              </a:rPr>
              <a:t> in the 18th century both believed the structure to be a Druid temple. </a:t>
            </a:r>
            <a:endParaRPr lang="ru-RU" sz="2400" b="1" dirty="0">
              <a:latin typeface="Arial Black" pitchFamily="34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072515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3051" y="620688"/>
            <a:ext cx="3602845" cy="5832648"/>
          </a:xfrm>
        </p:spPr>
        <p:txBody>
          <a:bodyPr>
            <a:normAutofit/>
          </a:bodyPr>
          <a:lstStyle/>
          <a:p>
            <a:r>
              <a:rPr lang="en-US" sz="2400" b="1" dirty="0">
                <a:latin typeface="Arial Black" pitchFamily="34" charset="0"/>
              </a:rPr>
              <a:t>In 1963 American astronomer Gerald Hawkins proposed that Stonehenge had been constructed as a “computer” to predict lunar and solar eclipses; other scientists also attributed astronomical capabilities to the monument. </a:t>
            </a:r>
            <a:endParaRPr lang="ru-RU" sz="2400" b="1" dirty="0">
              <a:latin typeface="Arial Black" pitchFamily="34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087644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07504" y="908720"/>
            <a:ext cx="3384376" cy="5688632"/>
          </a:xfrm>
        </p:spPr>
        <p:txBody>
          <a:bodyPr>
            <a:noAutofit/>
          </a:bodyPr>
          <a:lstStyle/>
          <a:p>
            <a:r>
              <a:rPr lang="en-US" sz="2000" b="1" dirty="0">
                <a:latin typeface="Arial Black" pitchFamily="34" charset="0"/>
              </a:rPr>
              <a:t>In 2008 British archaeologists Tim </a:t>
            </a:r>
            <a:r>
              <a:rPr lang="en-US" sz="2000" b="1" dirty="0" err="1">
                <a:latin typeface="Arial Black" pitchFamily="34" charset="0"/>
              </a:rPr>
              <a:t>Darvill</a:t>
            </a:r>
            <a:r>
              <a:rPr lang="en-US" sz="2000" b="1" dirty="0">
                <a:latin typeface="Arial Black" pitchFamily="34" charset="0"/>
              </a:rPr>
              <a:t> and Geoffrey Wainwright suggested that Stonehenge was used in prehistory as a place of healing. However, analysis of human remains from around and within the monument shows no difference from other parts of Britain in terms of the population’s health.</a:t>
            </a:r>
            <a:endParaRPr lang="ru-RU" sz="2000" b="1" dirty="0">
              <a:latin typeface="Arial Black" pitchFamily="34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498412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07504" y="836712"/>
            <a:ext cx="3456384" cy="5544616"/>
          </a:xfrm>
        </p:spPr>
        <p:txBody>
          <a:bodyPr>
            <a:normAutofit/>
          </a:bodyPr>
          <a:lstStyle/>
          <a:p>
            <a:r>
              <a:rPr lang="en-US" sz="2400" b="1" dirty="0">
                <a:latin typeface="Arial Black" pitchFamily="34" charset="0"/>
              </a:rPr>
              <a:t>The Stonehenge that is visible today is incomplete, many of its original sarsens and bluestones having been broken up and taken away, probably during Britain’s Roman and medieval periods. </a:t>
            </a:r>
            <a:endParaRPr lang="ru-RU" sz="2400" b="1" dirty="0">
              <a:latin typeface="Arial Black" pitchFamily="34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440625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19456" y="692696"/>
            <a:ext cx="3272424" cy="5688632"/>
          </a:xfrm>
        </p:spPr>
        <p:txBody>
          <a:bodyPr>
            <a:normAutofit/>
          </a:bodyPr>
          <a:lstStyle/>
          <a:p>
            <a:r>
              <a:rPr lang="en-US" sz="2400" b="1" dirty="0">
                <a:latin typeface="Arial Black" pitchFamily="34" charset="0"/>
              </a:rPr>
              <a:t>Stonehenge was built within an area that was already special to Mesolithic and Neolithic people. About 8000–7000 </a:t>
            </a:r>
            <a:r>
              <a:rPr lang="en-US" sz="2400" b="1" dirty="0" smtClean="0">
                <a:latin typeface="Arial Black" pitchFamily="34" charset="0"/>
              </a:rPr>
              <a:t>BC, </a:t>
            </a:r>
            <a:r>
              <a:rPr lang="en-US" sz="2400" b="1" dirty="0">
                <a:latin typeface="Arial Black" pitchFamily="34" charset="0"/>
              </a:rPr>
              <a:t>early Mesolithic hunter-gatherers dug pits and erected pine posts within 650 feet (200 </a:t>
            </a:r>
            <a:r>
              <a:rPr lang="en-US" sz="2400" b="1" dirty="0" err="1">
                <a:latin typeface="Arial Black" pitchFamily="34" charset="0"/>
              </a:rPr>
              <a:t>metres</a:t>
            </a:r>
            <a:r>
              <a:rPr lang="en-US" sz="2400" b="1" dirty="0">
                <a:latin typeface="Arial Black" pitchFamily="34" charset="0"/>
              </a:rPr>
              <a:t>) of Stonehenge’s future location. </a:t>
            </a:r>
            <a:endParaRPr lang="ru-RU" sz="2400" b="1" dirty="0">
              <a:latin typeface="Arial Black" pitchFamily="34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805514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Celebration">
  <a:themeElements>
    <a:clrScheme name="Celebration">
      <a:dk1>
        <a:srgbClr val="49345F"/>
      </a:dk1>
      <a:lt1>
        <a:srgbClr val="DDD9C3"/>
      </a:lt1>
      <a:dk2>
        <a:srgbClr val="000000"/>
      </a:dk2>
      <a:lt2>
        <a:srgbClr val="FFFFFF"/>
      </a:lt2>
      <a:accent1>
        <a:srgbClr val="310095"/>
      </a:accent1>
      <a:accent2>
        <a:srgbClr val="886286"/>
      </a:accent2>
      <a:accent3>
        <a:srgbClr val="A082F5"/>
      </a:accent3>
      <a:accent4>
        <a:srgbClr val="5061C8"/>
      </a:accent4>
      <a:accent5>
        <a:srgbClr val="00AAAA"/>
      </a:accent5>
      <a:accent6>
        <a:srgbClr val="008040"/>
      </a:accent6>
      <a:hlink>
        <a:srgbClr val="A2A2FF"/>
      </a:hlink>
      <a:folHlink>
        <a:srgbClr val="CF9BF7"/>
      </a:folHlink>
    </a:clrScheme>
    <a:fontScheme name="Celebration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elebratio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blipFill rotWithShape="1">
          <a:blip xmlns:r="http://schemas.openxmlformats.org/officeDocument/2006/relationships" r:embed="rId1">
            <a:duotone>
              <a:schemeClr val="phClr">
                <a:tint val="30000"/>
                <a:satMod val="175000"/>
              </a:schemeClr>
              <a:schemeClr val="phClr">
                <a:shade val="50000"/>
                <a:satMod val="115000"/>
              </a:schemeClr>
            </a:duotone>
          </a:blip>
          <a:tile tx="0" ty="0" sx="80000" sy="8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76200">
              <a:srgbClr val="000000">
                <a:alpha val="50000"/>
              </a:srgbClr>
            </a:innerShdw>
          </a:effectLst>
          <a:scene3d>
            <a:camera prst="orthographicFront">
              <a:rot lat="0" lon="0" rev="0"/>
            </a:camera>
            <a:lightRig rig="soft" dir="t">
              <a:rot lat="0" lon="0" rev="7800000"/>
            </a:lightRig>
          </a:scene3d>
          <a:sp3d>
            <a:bevelT w="63500" h="38100" prst="relaxedInset"/>
          </a:sp3d>
        </a:effectStyle>
      </a:effectStyleLst>
      <a:bgFillStyleLst>
        <a:blipFill rotWithShape="1">
          <a:blip xmlns:r="http://schemas.openxmlformats.org/officeDocument/2006/relationships" r:embed="rId2">
            <a:duotone>
              <a:schemeClr val="phClr">
                <a:tint val="80000"/>
                <a:satMod val="300000"/>
                <a:lumMod val="110000"/>
              </a:schemeClr>
              <a:schemeClr val="phClr">
                <a:shade val="50000"/>
                <a:satMod val="13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80000"/>
                <a:satMod val="115000"/>
              </a:schemeClr>
              <a:schemeClr val="phClr">
                <a:shade val="80000"/>
                <a:sat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tint val="80000"/>
                <a:satMod val="115000"/>
              </a:schemeClr>
              <a:schemeClr val="phClr">
                <a:shade val="80000"/>
                <a:satMod val="11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TC010258012[[fn=Праздничная тема]]</Template>
  <TotalTime>142</TotalTime>
  <Words>592</Words>
  <Application>Microsoft Office PowerPoint</Application>
  <PresentationFormat>Экран (4:3)</PresentationFormat>
  <Paragraphs>46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Celebration</vt:lpstr>
      <vt:lpstr>Stonehenge.   </vt:lpstr>
      <vt:lpstr>learn the new words: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Используемые ресурсы: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Black.User</dc:creator>
  <cp:lastModifiedBy>Black.User</cp:lastModifiedBy>
  <cp:revision>15</cp:revision>
  <dcterms:created xsi:type="dcterms:W3CDTF">2012-04-27T04:32:38Z</dcterms:created>
  <dcterms:modified xsi:type="dcterms:W3CDTF">2012-04-27T09:29:44Z</dcterms:modified>
</cp:coreProperties>
</file>