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81" autoAdjust="0"/>
  </p:normalViewPr>
  <p:slideViewPr>
    <p:cSldViewPr>
      <p:cViewPr varScale="1">
        <p:scale>
          <a:sx n="68" d="100"/>
          <a:sy n="68" d="100"/>
        </p:scale>
        <p:origin x="-90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21DCB-6DCA-4370-8A98-4B6525E89507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99C7-5C65-49A7-97CC-E10791203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54674-9977-470C-A677-9298751404B3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12EC3-4C25-4AE0-AF9E-5811BFC18A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0B173-15D9-44A9-A4BD-A997AAF47127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815C7-13EE-4DB3-BF6C-2B2EF7027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03D41-5270-4B25-8A72-A0D4A69D088A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F2F18-F6A5-4843-AA95-9994D6112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B053-A1FB-4A8E-BA85-A01F72ACBBF0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FB10-5FDC-4201-9E9D-5D7161DA0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7D692-CB41-4C64-953F-41F359F9BD82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ECE1-0A10-46BA-AEEB-2E291F4DB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BF89F-55BF-42BA-B3D4-74399AB7D9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F86C9-3965-4155-A4DE-11AA1E7E892C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04F5-B740-4323-B1B5-C8688C02BA27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7A9B1-9ED0-4CEB-9735-6C270940E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95485-B2CC-4FE4-9886-B3CACE015FE6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EBC0D-3B9E-4990-85BC-10DED5A8E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5A10-9CA3-43D5-9FB3-6E3B620899F1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0AD46-44B9-4351-A4EA-64D35C4AD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E139-81AA-4A5A-9FF7-553D1B8C6D90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623C1-99B3-49E3-AA70-0EB8D8384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0866BF-C4F7-485E-9BFE-C951AC403DDF}" type="datetimeFigureOut">
              <a:rPr lang="ru-RU"/>
              <a:pPr>
                <a:defRPr/>
              </a:pPr>
              <a:t>12.08.2011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4BA5B52-B80E-4117-A89A-7D9DCEF0C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67" r:id="rId2"/>
    <p:sldLayoutId id="2147483776" r:id="rId3"/>
    <p:sldLayoutId id="2147483768" r:id="rId4"/>
    <p:sldLayoutId id="2147483777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pb.vizd.ru/fotogal_brevno/gallery,17/image,1/imag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foto.spbland.ru/data/media/12/lrg_29853_Suharevo3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tpusk.ru/gallery/foto.asp?DST=1023&amp;P=2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pb.vizd.ru/var/upload/brus(1).jpg" TargetMode="External"/><Relationship Id="rId2" Type="http://schemas.openxmlformats.org/officeDocument/2006/relationships/hyperlink" Target="http://fotoart.org.ua/albums/userpics/palace_Inverary_Castle.jpghttp:/foto.spbland.ru/data/media/12/29853_Suharevo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mnavode.ru/images/foto/dom-na-vode-3.jpg" TargetMode="External"/><Relationship Id="rId5" Type="http://schemas.openxmlformats.org/officeDocument/2006/relationships/hyperlink" Target="http://www.votpusk.ru/gallery/large/10195.jpg" TargetMode="External"/><Relationship Id="rId4" Type="http://schemas.openxmlformats.org/officeDocument/2006/relationships/hyperlink" Target="http://foto.spbland.ru/data/media/12/29853_Suharevo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b="1" smtClean="0">
                <a:solidFill>
                  <a:srgbClr val="C00000"/>
                </a:solidFill>
                <a:latin typeface="Algerian" pitchFamily="82" charset="0"/>
                <a:cs typeface="Times New Roman" pitchFamily="18" charset="0"/>
              </a:rPr>
              <a:t>MY HOME IS MY CASTLE</a:t>
            </a:r>
            <a:endParaRPr lang="ru-RU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276600" y="2997200"/>
            <a:ext cx="5608638" cy="18716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5124" name="Рисунок 12" descr="http://img0.liveinternet.ru/images/attach/c/0/42/377/42377384_1239455029_Inverary_Castle_Scot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557338"/>
            <a:ext cx="65532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5589240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Лозовская Н.Н., учитель, МОУ СОШ </a:t>
            </a:r>
            <a:r>
              <a:rPr lang="ru-RU" smtClean="0"/>
              <a:t>№ 2, 2011г.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4213" y="620713"/>
            <a:ext cx="78486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Bernard MT Condensed" pitchFamily="18" charset="0"/>
              </a:rPr>
              <a:t>     </a:t>
            </a:r>
            <a:r>
              <a:rPr lang="en-US" sz="6600" dirty="0">
                <a:solidFill>
                  <a:srgbClr val="C00000"/>
                </a:solidFill>
                <a:latin typeface="Bernard MT Condensed" pitchFamily="18" charset="0"/>
              </a:rPr>
              <a:t>Home or House?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6147" name="Прямоугольник 4"/>
          <p:cNvSpPr>
            <a:spLocks noChangeArrowheads="1"/>
          </p:cNvSpPr>
          <p:nvPr/>
        </p:nvSpPr>
        <p:spPr bwMode="auto">
          <a:xfrm rot="-1059871">
            <a:off x="4168775" y="2265363"/>
            <a:ext cx="3433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2060"/>
                </a:solidFill>
                <a:latin typeface="Bernard MT Condensed" pitchFamily="18" charset="0"/>
              </a:rPr>
              <a:t> </a:t>
            </a:r>
            <a:r>
              <a:rPr lang="en-US" sz="3600">
                <a:solidFill>
                  <a:srgbClr val="002060"/>
                </a:solidFill>
                <a:latin typeface="Bernard MT Condensed" pitchFamily="18" charset="0"/>
              </a:rPr>
              <a:t>Home is a place where you live.</a:t>
            </a:r>
            <a:endParaRPr lang="ru-RU" sz="3600">
              <a:solidFill>
                <a:srgbClr val="002060"/>
              </a:solidFill>
            </a:endParaRPr>
          </a:p>
        </p:txBody>
      </p:sp>
      <p:sp>
        <p:nvSpPr>
          <p:cNvPr id="6148" name="Прямоугольник 5"/>
          <p:cNvSpPr>
            <a:spLocks noChangeArrowheads="1"/>
          </p:cNvSpPr>
          <p:nvPr/>
        </p:nvSpPr>
        <p:spPr bwMode="auto">
          <a:xfrm rot="-1034251">
            <a:off x="4727575" y="3805238"/>
            <a:ext cx="3789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2060"/>
                </a:solidFill>
                <a:latin typeface="Bernard MT Condensed" pitchFamily="18" charset="0"/>
              </a:rPr>
              <a:t>House is a building where you live in</a:t>
            </a:r>
            <a:r>
              <a:rPr lang="en-US">
                <a:solidFill>
                  <a:srgbClr val="002060"/>
                </a:solidFill>
                <a:latin typeface="Bernard MT Condensed" pitchFamily="18" charset="0"/>
              </a:rPr>
              <a:t>.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6149" name="Рисунок 7" descr="Фотографии детей от Kim Ander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16113"/>
            <a:ext cx="3240088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638" y="1989138"/>
            <a:ext cx="4619625" cy="4103687"/>
          </a:xfrm>
        </p:spPr>
        <p:txBody>
          <a:bodyPr>
            <a:normAutofit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>
                <a:solidFill>
                  <a:srgbClr val="002060"/>
                </a:solidFill>
              </a:rPr>
              <a:t>A building for people to live in, often it has more than one level and is used by a single family.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>
                <a:solidFill>
                  <a:srgbClr val="C00000"/>
                </a:solidFill>
              </a:rPr>
              <a:t/>
            </a:r>
            <a:br>
              <a:rPr dirty="0" smtClean="0">
                <a:solidFill>
                  <a:srgbClr val="C00000"/>
                </a:solidFill>
              </a:rPr>
            </a:br>
            <a:r>
              <a:rPr dirty="0" smtClean="0">
                <a:solidFill>
                  <a:srgbClr val="C00000"/>
                </a:solidFill>
              </a:rPr>
              <a:t>There are different types of houses.</a:t>
            </a:r>
            <a:br>
              <a:rPr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7173" name="Прямоугольник 6"/>
          <p:cNvSpPr>
            <a:spLocks noChangeArrowheads="1"/>
          </p:cNvSpPr>
          <p:nvPr/>
        </p:nvSpPr>
        <p:spPr bwMode="auto">
          <a:xfrm rot="-1056473">
            <a:off x="5579710" y="1584878"/>
            <a:ext cx="25923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5400" dirty="0">
              <a:solidFill>
                <a:srgbClr val="FFFF00"/>
              </a:solidFill>
              <a:latin typeface="Bodoni MT Black" pitchFamily="18" charset="0"/>
            </a:endParaRPr>
          </a:p>
        </p:txBody>
      </p:sp>
      <p:pic>
        <p:nvPicPr>
          <p:cNvPr id="7" name="Рисунок 6" descr="Самые красивые дом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44824"/>
            <a:ext cx="403244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 rot="20791488">
            <a:off x="2002109" y="4499481"/>
            <a:ext cx="252028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Bernard MT Condensed" pitchFamily="18" charset="0"/>
              </a:rPr>
              <a:t>House</a:t>
            </a:r>
            <a:endParaRPr lang="ru-RU" sz="6600" dirty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3" descr="Дом из бревна или бруса №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620713"/>
            <a:ext cx="2762250" cy="2089150"/>
          </a:xfrm>
        </p:spPr>
      </p:pic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468313" y="908050"/>
            <a:ext cx="51117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400">
                <a:solidFill>
                  <a:srgbClr val="002060"/>
                </a:solidFill>
                <a:latin typeface="Calibri" pitchFamily="34" charset="0"/>
              </a:rPr>
              <a:t>A  small house in the country.</a:t>
            </a:r>
            <a:endParaRPr lang="ru-RU" sz="440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 rot="-282843">
            <a:off x="6118225" y="2084388"/>
            <a:ext cx="23764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solidFill>
                  <a:srgbClr val="C00000"/>
                </a:solidFill>
                <a:latin typeface="Bernard MT Condensed" pitchFamily="18" charset="0"/>
              </a:rPr>
              <a:t>cottage</a:t>
            </a:r>
            <a:endParaRPr lang="ru-RU" sz="540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8197" name="mainpic" descr="Фото: Сухарево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17638" r="14377"/>
          <a:stretch>
            <a:fillRect/>
          </a:stretch>
        </p:blipFill>
        <p:spPr bwMode="auto">
          <a:xfrm>
            <a:off x="611188" y="3789363"/>
            <a:ext cx="4321175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20854478">
            <a:off x="250825" y="3492500"/>
            <a:ext cx="2233613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rgbClr val="C00000"/>
                </a:solidFill>
                <a:latin typeface="Bernard MT Condensed" pitchFamily="18" charset="0"/>
              </a:rPr>
              <a:t>A block of flats</a:t>
            </a: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199" name="TextBox 9"/>
          <p:cNvSpPr txBox="1">
            <a:spLocks noChangeArrowheads="1"/>
          </p:cNvSpPr>
          <p:nvPr/>
        </p:nvSpPr>
        <p:spPr bwMode="auto">
          <a:xfrm>
            <a:off x="5003800" y="3429000"/>
            <a:ext cx="374491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002060"/>
                </a:solidFill>
                <a:latin typeface="Calibri" pitchFamily="34" charset="0"/>
              </a:rPr>
              <a:t>A place for people to live that consists of a set of rooms.</a:t>
            </a:r>
            <a:endParaRPr lang="ru-RU" sz="400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Содержимое 3" descr="http://img1.liveinternet.ru/images/attach/c/0/42/373/42373667_1239450866_Chateau_de_Chaumont_Franc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2988" y="404813"/>
            <a:ext cx="7770812" cy="3633787"/>
          </a:xfrm>
        </p:spPr>
      </p:pic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 rot="-1644920">
            <a:off x="5702300" y="2608263"/>
            <a:ext cx="2000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Bernard MT Condensed" pitchFamily="18" charset="0"/>
              </a:rPr>
              <a:t>castle</a:t>
            </a:r>
            <a:endParaRPr lang="ru-RU" sz="60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1042988" y="4437063"/>
            <a:ext cx="76327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002060"/>
                </a:solidFill>
              </a:rPr>
              <a:t>A very large strong building, built in the past as a safe place that could be easily defended against attack.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 rot="-1194435">
            <a:off x="2830787" y="4248856"/>
            <a:ext cx="2413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Bernard MT Condensed" pitchFamily="18" charset="0"/>
              </a:rPr>
              <a:t>Windmill</a:t>
            </a:r>
            <a:endParaRPr lang="ru-RU" sz="44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395288" y="692150"/>
            <a:ext cx="40322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A building  with parts that turn around in the wind.</a:t>
            </a:r>
          </a:p>
        </p:txBody>
      </p:sp>
      <p:pic>
        <p:nvPicPr>
          <p:cNvPr id="10245" name="Рисунок 6" descr="плавающий дом снаруж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4824413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Прямоугольник 7"/>
          <p:cNvSpPr>
            <a:spLocks noChangeArrowheads="1"/>
          </p:cNvSpPr>
          <p:nvPr/>
        </p:nvSpPr>
        <p:spPr bwMode="auto">
          <a:xfrm rot="-523655">
            <a:off x="652463" y="3013075"/>
            <a:ext cx="2435225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Bernard MT Condensed" pitchFamily="18" charset="0"/>
              </a:rPr>
              <a:t>Kingfisher</a:t>
            </a:r>
            <a:endParaRPr lang="ru-RU" sz="40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5219700" y="4005263"/>
            <a:ext cx="36734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002060"/>
                </a:solidFill>
              </a:rPr>
              <a:t>A house on a boat.</a:t>
            </a:r>
          </a:p>
        </p:txBody>
      </p:sp>
      <p:pic>
        <p:nvPicPr>
          <p:cNvPr id="10" name="Рисунок 9" descr="Париж - Франция -   -  Туристическая фотогалерея - В ОТПУСК.РУ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04664"/>
            <a:ext cx="372998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 rot="20187381">
            <a:off x="4632111" y="837188"/>
            <a:ext cx="19525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Bernard MT Condensed" pitchFamily="18" charset="0"/>
              </a:rPr>
              <a:t>Windmill</a:t>
            </a:r>
            <a:endParaRPr lang="ru-RU" sz="40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188" y="404813"/>
            <a:ext cx="8137525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>
              <a:solidFill>
                <a:srgbClr val="002060"/>
              </a:solidFill>
              <a:latin typeface="Arial Black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  <a:latin typeface="Arial Black" pitchFamily="34" charset="0"/>
              </a:rPr>
              <a:t>Answer the questions: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600" dirty="0">
              <a:solidFill>
                <a:srgbClr val="002060"/>
              </a:solidFill>
            </a:endParaRPr>
          </a:p>
          <a:p>
            <a:pPr marL="742950" indent="-742950" algn="ctr" fontAlgn="auto">
              <a:spcAft>
                <a:spcPts val="0"/>
              </a:spcAft>
              <a:defRPr/>
            </a:pPr>
            <a:endParaRPr lang="en-US" sz="3600" dirty="0">
              <a:solidFill>
                <a:srgbClr val="002060"/>
              </a:solidFill>
            </a:endParaRPr>
          </a:p>
          <a:p>
            <a:pPr marL="742950" indent="-742950"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</a:rPr>
              <a:t>1. Is  a house a building where you can live in? </a:t>
            </a:r>
          </a:p>
          <a:p>
            <a:pPr marL="742950" indent="-742950" algn="ctr" fontAlgn="auto">
              <a:spcAft>
                <a:spcPts val="0"/>
              </a:spcAft>
              <a:defRPr/>
            </a:pPr>
            <a:endParaRPr lang="en-US" sz="3600" dirty="0">
              <a:solidFill>
                <a:srgbClr val="002060"/>
              </a:solidFill>
            </a:endParaRPr>
          </a:p>
          <a:p>
            <a:pPr marL="742950" indent="-742950"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2060"/>
                </a:solidFill>
              </a:rPr>
              <a:t>2. What does the word “home” mean?</a:t>
            </a:r>
          </a:p>
          <a:p>
            <a:pPr marL="742950" indent="-742950" algn="ctr" fontAlgn="auto">
              <a:spcAft>
                <a:spcPts val="0"/>
              </a:spcAft>
              <a:defRPr/>
            </a:pPr>
            <a:endParaRPr lang="en-US" sz="3600" dirty="0">
              <a:solidFill>
                <a:srgbClr val="002060"/>
              </a:solidFill>
            </a:endParaRPr>
          </a:p>
          <a:p>
            <a:pPr marL="742950" indent="-742950" algn="ctr" fontAlgn="auto">
              <a:spcAft>
                <a:spcPts val="0"/>
              </a:spcAft>
              <a:defRPr/>
            </a:pPr>
            <a:r>
              <a:rPr lang="en-US" sz="3600">
                <a:solidFill>
                  <a:srgbClr val="002060"/>
                </a:solidFill>
              </a:rPr>
              <a:t>3. What </a:t>
            </a:r>
            <a:r>
              <a:rPr lang="en-US" sz="3600" dirty="0">
                <a:solidFill>
                  <a:srgbClr val="002060"/>
                </a:solidFill>
              </a:rPr>
              <a:t>types of houses do you know?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/>
          <a:lstStyle/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2"/>
              </a:rPr>
              <a:t>http://fotoart.org.ua/albums/userpics/palace_Inverary_Castle.jpg</a:t>
            </a: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http://ru.fishki.net/picsw/062007/07/deti/deti_064.jpg</a:t>
            </a:r>
            <a:endParaRPr lang="ru-RU" sz="20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3"/>
              </a:rPr>
              <a:t>http://ndo.su/dom/houses/img/index-8.jpg</a:t>
            </a:r>
            <a:endParaRPr lang="en-US" sz="2000" dirty="0" smtClean="0">
              <a:solidFill>
                <a:schemeClr val="bg1">
                  <a:lumMod val="75000"/>
                  <a:lumOff val="25000"/>
                </a:schemeClr>
              </a:solidFill>
              <a:hlinkClick r:id="rId3"/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3"/>
              </a:rPr>
              <a:t>Http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3"/>
              </a:rPr>
              <a:t>://spb.vizd.ru/var/upload/brus(1).jpg</a:t>
            </a:r>
            <a:endParaRPr lang="ru-RU" sz="20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http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://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foto.spbland.ru/data/media/12/29853_Suharevo3.jpg</a:t>
            </a:r>
            <a:endParaRPr lang="en-US" sz="20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http://desktop.kazansoft.ru/bigimages/world/castle/img-cffa6.jpg</a:t>
            </a:r>
            <a:endParaRPr lang="ru-RU" sz="20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5"/>
              </a:rPr>
              <a:t>http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5"/>
              </a:rPr>
              <a:t>://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5"/>
              </a:rPr>
              <a:t>www.votpusk.ru/gallery/large/10195.jpg</a:t>
            </a:r>
            <a:endParaRPr lang="en-US" sz="20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6"/>
              </a:rPr>
              <a:t>http://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6"/>
              </a:rPr>
              <a:t>www.domnavode.ru/images/foto/dom-na-vode-3.jpg</a:t>
            </a:r>
            <a:endParaRPr lang="en-US" sz="20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Деревянко</a:t>
            </a:r>
            <a:r>
              <a:rPr lang="ru-RU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Н.Н. и др., «Английский язык нового тысячелетия»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5 класс, четвертый год обучения, «Титул», 2008</a:t>
            </a: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  <a:endParaRPr lang="ru-RU" sz="20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Longman Dictionary of English Language and Culture, Longman 1992.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Dictionary of Contemporary English, Longman 1997.</a:t>
            </a:r>
            <a:endParaRPr lang="ru-RU" sz="20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ru-RU" sz="20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60648"/>
            <a:ext cx="579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Используемые ресурсы: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590</TotalTime>
  <Words>244</Words>
  <Application>Microsoft Office PowerPoint</Application>
  <PresentationFormat>Экран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MY HOME IS MY CASTLE</vt:lpstr>
      <vt:lpstr>Слайд 2</vt:lpstr>
      <vt:lpstr> There are different types of houses. </vt:lpstr>
      <vt:lpstr>Слайд 4</vt:lpstr>
      <vt:lpstr>Слайд 5</vt:lpstr>
      <vt:lpstr>Слайд 6</vt:lpstr>
      <vt:lpstr>Слайд 7</vt:lpstr>
      <vt:lpstr>Слайд 8</vt:lpstr>
    </vt:vector>
  </TitlesOfParts>
  <Company>Домашний компьютер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HOME</dc:title>
  <dc:creator>Александр</dc:creator>
  <cp:lastModifiedBy>Александр</cp:lastModifiedBy>
  <cp:revision>63</cp:revision>
  <dcterms:created xsi:type="dcterms:W3CDTF">2011-08-03T16:55:06Z</dcterms:created>
  <dcterms:modified xsi:type="dcterms:W3CDTF">2011-08-12T11:42:47Z</dcterms:modified>
</cp:coreProperties>
</file>