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00FF00"/>
    <a:srgbClr val="800080"/>
    <a:srgbClr val="FF0066"/>
    <a:srgbClr val="00FFFF"/>
    <a:srgbClr val="009900"/>
    <a:srgbClr val="66FF66"/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FD9E359-7E42-4B3A-AF46-0A1934D39313}" type="datetimeFigureOut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092005E-B634-4C2A-A5CF-94C6010B0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693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C7E66A1-14DF-434F-A550-5F3D2903112D}" type="datetimeFigureOut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70F01D7-B62B-487A-96A6-EB0759C4D7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9250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D71D5-D870-4B1D-91CE-D196F6772AD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27518-F42D-45D8-ABF9-37CEE733B07B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FC265-ADDD-4DD2-9FE5-F440C0177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1BE94-F655-4BCD-A7F8-61334D992D7E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5B475-87B1-41D2-9310-A096540B3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63C4A-4ACE-4B9E-8BBC-477199BCFF7C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5C49D-3CA4-444A-8226-2E9CA91B9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40FCE-569D-4410-A7DB-2372967ACA69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EACD9-83C9-4C1C-90E2-595C5D082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DF400-8462-44A9-86AA-160F7EA896A7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32A98-5468-4505-82AA-FBBB7C32B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2696-E30A-4CB9-BF90-FE2A08496DF6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685FE-9E83-4A7B-A589-2C0AE569E3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5326D-CF69-4606-95DC-8AB577DBE934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22244-058A-48BB-9681-A8838B17E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FDC60-FDF0-4E80-BA05-6202A2E67BE5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D03DA-0CD1-424D-8ADD-E85F4AF9B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3B7BD-5D88-4F7F-9E95-DC3C80F272AF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A1568-7FCB-490C-AC19-EE5BA3924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2CCEC-6BB7-4A78-AE5A-472C3A1DFE39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421A9-91CB-4F3E-9273-514843400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80B23-62D9-4B85-9D89-0321FE663F20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6D171-D1F5-494F-9E67-3CF7593BD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F58A21-0F93-4B05-9E11-89EE14ED7F3E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346429-A2DF-4A85-9339-EA1C9BCE9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929330"/>
            <a:ext cx="9144000" cy="14287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215082"/>
            <a:ext cx="9144000" cy="142876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357958"/>
            <a:ext cx="9144000" cy="14287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072206"/>
            <a:ext cx="9144000" cy="14287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068" name="Picture 2" descr="H:\Documents and Settings\Aida\Рабочий стол\текстуры и фоны, клипарты\новеньки картинки\questions m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428625"/>
            <a:ext cx="1500188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857224" y="1571612"/>
            <a:ext cx="735811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Построение урока в рамках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системно-деятельностного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 подхода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2928926" y="1643050"/>
            <a:ext cx="5757874" cy="5000660"/>
          </a:xfrm>
        </p:spPr>
        <p:txBody>
          <a:bodyPr/>
          <a:lstStyle/>
          <a:p>
            <a:pPr>
              <a:buNone/>
            </a:pPr>
            <a:r>
              <a:rPr lang="en-US" sz="4000" b="1" dirty="0" smtClean="0">
                <a:solidFill>
                  <a:srgbClr val="FFFF00"/>
                </a:solidFill>
                <a:latin typeface="Comic Sans MS" pitchFamily="66" charset="0"/>
              </a:rPr>
              <a:t>I</a:t>
            </a: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 – interactive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FFFF00"/>
                </a:solidFill>
                <a:latin typeface="Comic Sans MS" pitchFamily="66" charset="0"/>
              </a:rPr>
              <a:t>N</a:t>
            </a: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 - noting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FFFF00"/>
                </a:solidFill>
                <a:latin typeface="Comic Sans MS" pitchFamily="66" charset="0"/>
              </a:rPr>
              <a:t>S</a:t>
            </a: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 – system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FFFF00"/>
                </a:solidFill>
                <a:latin typeface="Comic Sans MS" pitchFamily="66" charset="0"/>
              </a:rPr>
              <a:t>E</a:t>
            </a: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 - effective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FFFF00"/>
                </a:solidFill>
                <a:latin typeface="Comic Sans MS" pitchFamily="66" charset="0"/>
              </a:rPr>
              <a:t>R</a:t>
            </a: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 - reading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FFFF00"/>
                </a:solidFill>
                <a:latin typeface="Comic Sans MS" pitchFamily="66" charset="0"/>
              </a:rPr>
              <a:t>T</a:t>
            </a: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 - thinking</a:t>
            </a:r>
            <a:endParaRPr lang="ru-RU" sz="4000" b="1" dirty="0" smtClean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ru-RU" sz="44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atin typeface="Comic Sans MS" pitchFamily="66" charset="0"/>
              </a:rPr>
              <a:t> Прием </a:t>
            </a:r>
            <a:r>
              <a:rPr lang="ru-RU" sz="4400" b="1" dirty="0" smtClean="0">
                <a:solidFill>
                  <a:srgbClr val="66FF66"/>
                </a:solidFill>
                <a:latin typeface="Comic Sans MS" pitchFamily="66" charset="0"/>
              </a:rPr>
              <a:t>«Генераторы-критики»</a:t>
            </a:r>
          </a:p>
          <a:p>
            <a:pPr>
              <a:buNone/>
            </a:pPr>
            <a:endParaRPr lang="ru-RU" sz="44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atin typeface="Comic Sans MS" pitchFamily="66" charset="0"/>
              </a:rPr>
              <a:t> </a:t>
            </a:r>
            <a:r>
              <a:rPr lang="ru-RU" sz="4400" b="1" dirty="0" smtClean="0">
                <a:solidFill>
                  <a:srgbClr val="FF0066"/>
                </a:solidFill>
                <a:latin typeface="Comic Sans MS" pitchFamily="66" charset="0"/>
              </a:rPr>
              <a:t>Прием «Хорошо-плохо»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50004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4. 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Обсуждение и решение проблем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4800" b="1" dirty="0" smtClean="0">
                <a:latin typeface="Comic Sans MS" pitchFamily="66" charset="0"/>
              </a:rPr>
              <a:t>Прием </a:t>
            </a:r>
            <a:r>
              <a:rPr lang="ru-RU" sz="4800" b="1" dirty="0" smtClean="0">
                <a:solidFill>
                  <a:srgbClr val="009900"/>
                </a:solidFill>
                <a:latin typeface="Comic Sans MS" pitchFamily="66" charset="0"/>
              </a:rPr>
              <a:t>«Морфологический ящик»</a:t>
            </a:r>
          </a:p>
          <a:p>
            <a:pPr>
              <a:buFont typeface="Wingdings" pitchFamily="2" charset="2"/>
              <a:buChar char="v"/>
            </a:pPr>
            <a:r>
              <a:rPr lang="ru-RU" sz="4800" b="1" dirty="0" smtClean="0">
                <a:latin typeface="Comic Sans MS" pitchFamily="66" charset="0"/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«Олимпийский резерв»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500042"/>
            <a:ext cx="788142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5. Решение учебных задач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atin typeface="Comic Sans MS" pitchFamily="66" charset="0"/>
              </a:rPr>
              <a:t> Прием </a:t>
            </a:r>
            <a:r>
              <a:rPr lang="ru-RU" sz="4400" b="1" dirty="0" smtClean="0">
                <a:solidFill>
                  <a:srgbClr val="00FF00"/>
                </a:solidFill>
                <a:latin typeface="Comic Sans MS" pitchFamily="66" charset="0"/>
              </a:rPr>
              <a:t>«Выборочный контроль»</a:t>
            </a: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atin typeface="Comic Sans MS" pitchFamily="66" charset="0"/>
              </a:rPr>
              <a:t> Игра </a:t>
            </a:r>
            <a:r>
              <a:rPr lang="ru-RU" sz="4400" b="1" dirty="0" smtClean="0">
                <a:solidFill>
                  <a:srgbClr val="800080"/>
                </a:solidFill>
                <a:latin typeface="Comic Sans MS" pitchFamily="66" charset="0"/>
              </a:rPr>
              <a:t>«Компетентность»</a:t>
            </a: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atin typeface="Comic Sans MS" pitchFamily="66" charset="0"/>
              </a:rPr>
              <a:t> Прием </a:t>
            </a:r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«Рюкзак»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66"/>
            <a:ext cx="850109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6. Контроль знаний, обратная связь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4800" b="1" dirty="0" smtClean="0">
                <a:latin typeface="Comic Sans MS" pitchFamily="66" charset="0"/>
              </a:rPr>
              <a:t> Прием </a:t>
            </a:r>
            <a:r>
              <a:rPr lang="ru-RU" sz="4800" b="1" dirty="0" smtClean="0">
                <a:solidFill>
                  <a:srgbClr val="00FFFF"/>
                </a:solidFill>
                <a:latin typeface="Comic Sans MS" pitchFamily="66" charset="0"/>
              </a:rPr>
              <a:t>«</a:t>
            </a:r>
            <a:r>
              <a:rPr lang="ru-RU" sz="4800" b="1" dirty="0" err="1" smtClean="0">
                <a:solidFill>
                  <a:srgbClr val="00FFFF"/>
                </a:solidFill>
                <a:latin typeface="Comic Sans MS" pitchFamily="66" charset="0"/>
              </a:rPr>
              <a:t>Райтинг</a:t>
            </a:r>
            <a:r>
              <a:rPr lang="ru-RU" sz="4800" b="1" dirty="0" smtClean="0">
                <a:solidFill>
                  <a:srgbClr val="00FFFF"/>
                </a:solidFill>
                <a:latin typeface="Comic Sans MS" pitchFamily="66" charset="0"/>
              </a:rPr>
              <a:t>»</a:t>
            </a:r>
          </a:p>
          <a:p>
            <a:pPr>
              <a:buFont typeface="Wingdings" pitchFamily="2" charset="2"/>
              <a:buChar char="v"/>
            </a:pPr>
            <a:r>
              <a:rPr lang="ru-RU" sz="4800" b="1" dirty="0" smtClean="0">
                <a:latin typeface="Comic Sans MS" pitchFamily="66" charset="0"/>
              </a:rPr>
              <a:t> </a:t>
            </a:r>
            <a:r>
              <a:rPr lang="ru-RU" sz="4800" b="1" dirty="0" smtClean="0">
                <a:solidFill>
                  <a:srgbClr val="FFFF00"/>
                </a:solidFill>
                <a:latin typeface="Comic Sans MS" pitchFamily="66" charset="0"/>
              </a:rPr>
              <a:t>«Звездочки»</a:t>
            </a:r>
          </a:p>
          <a:p>
            <a:pPr>
              <a:buFont typeface="Wingdings" pitchFamily="2" charset="2"/>
              <a:buChar char="v"/>
            </a:pPr>
            <a:r>
              <a:rPr lang="ru-RU" sz="4800" b="1" dirty="0" smtClean="0">
                <a:latin typeface="Comic Sans MS" pitchFamily="66" charset="0"/>
              </a:rPr>
              <a:t> Прием «</a:t>
            </a:r>
            <a:r>
              <a:rPr lang="ru-RU" sz="4800" b="1" dirty="0" smtClean="0">
                <a:solidFill>
                  <a:srgbClr val="FFFF00"/>
                </a:solidFill>
                <a:latin typeface="Comic Sans MS" pitchFamily="66" charset="0"/>
              </a:rPr>
              <a:t>Ц</a:t>
            </a:r>
            <a:r>
              <a:rPr lang="ru-RU" sz="4800" b="1" dirty="0" smtClean="0">
                <a:solidFill>
                  <a:srgbClr val="FF0066"/>
                </a:solidFill>
                <a:latin typeface="Comic Sans MS" pitchFamily="66" charset="0"/>
              </a:rPr>
              <a:t>в</a:t>
            </a:r>
            <a:r>
              <a:rPr lang="ru-RU" sz="4800" b="1" dirty="0" smtClean="0">
                <a:solidFill>
                  <a:srgbClr val="00FF00"/>
                </a:solidFill>
                <a:latin typeface="Comic Sans MS" pitchFamily="66" charset="0"/>
              </a:rPr>
              <a:t>е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т</a:t>
            </a:r>
            <a:r>
              <a:rPr lang="ru-RU" sz="4800" b="1" dirty="0" smtClean="0">
                <a:solidFill>
                  <a:srgbClr val="00FFFF"/>
                </a:solidFill>
                <a:latin typeface="Comic Sans MS" pitchFamily="66" charset="0"/>
              </a:rPr>
              <a:t>н</a:t>
            </a:r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</a:rPr>
              <a:t>ы</a:t>
            </a:r>
            <a:r>
              <a:rPr lang="ru-RU" sz="4800" b="1" dirty="0" smtClean="0">
                <a:solidFill>
                  <a:srgbClr val="FFC000"/>
                </a:solidFill>
                <a:latin typeface="Comic Sans MS" pitchFamily="66" charset="0"/>
              </a:rPr>
              <a:t>е </a:t>
            </a:r>
            <a:r>
              <a:rPr lang="ru-RU" sz="4800" b="1" dirty="0" smtClean="0">
                <a:latin typeface="Comic Sans MS" pitchFamily="66" charset="0"/>
              </a:rPr>
              <a:t>поля»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04"/>
            <a:ext cx="51269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7. Рефлексия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000240"/>
            <a:ext cx="7358114" cy="4143404"/>
          </a:xfrm>
        </p:spPr>
        <p:txBody>
          <a:bodyPr/>
          <a:lstStyle/>
          <a:p>
            <a:pPr algn="l">
              <a:buFont typeface="Wingdings" pitchFamily="2" charset="2"/>
              <a:buChar char="v"/>
            </a:pPr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Система трехуровневого домашнего задания</a:t>
            </a:r>
          </a:p>
          <a:p>
            <a:pPr algn="l">
              <a:buFont typeface="Wingdings" pitchFamily="2" charset="2"/>
              <a:buChar char="v"/>
            </a:pPr>
            <a:r>
              <a:rPr lang="ru-RU" sz="3600" b="1" dirty="0" smtClean="0">
                <a:solidFill>
                  <a:srgbClr val="FF0066"/>
                </a:solidFill>
                <a:latin typeface="Comic Sans MS" pitchFamily="66" charset="0"/>
              </a:rPr>
              <a:t>Почта</a:t>
            </a:r>
          </a:p>
          <a:p>
            <a:pPr algn="l">
              <a:buFont typeface="Wingdings" pitchFamily="2" charset="2"/>
              <a:buChar char="v"/>
            </a:pPr>
            <a:r>
              <a:rPr lang="ru-RU" sz="3600" b="1" dirty="0" smtClean="0">
                <a:solidFill>
                  <a:srgbClr val="FFFF00"/>
                </a:solidFill>
                <a:latin typeface="Comic Sans MS" pitchFamily="66" charset="0"/>
              </a:rPr>
              <a:t>Лотерея</a:t>
            </a:r>
          </a:p>
          <a:p>
            <a:pPr algn="l">
              <a:buFont typeface="Wingdings" pitchFamily="2" charset="2"/>
              <a:buChar char="v"/>
            </a:pPr>
            <a:r>
              <a:rPr lang="ru-RU" sz="3600" b="1" dirty="0" smtClean="0">
                <a:solidFill>
                  <a:srgbClr val="800080"/>
                </a:solidFill>
                <a:latin typeface="Comic Sans MS" pitchFamily="66" charset="0"/>
              </a:rPr>
              <a:t>Кубик</a:t>
            </a:r>
          </a:p>
          <a:p>
            <a:pPr algn="l">
              <a:buFont typeface="Wingdings" pitchFamily="2" charset="2"/>
              <a:buChar char="v"/>
            </a:pPr>
            <a:r>
              <a:rPr lang="ru-RU" sz="3600" b="1" dirty="0" smtClean="0">
                <a:solidFill>
                  <a:srgbClr val="00FF00"/>
                </a:solidFill>
                <a:latin typeface="Comic Sans MS" pitchFamily="66" charset="0"/>
              </a:rPr>
              <a:t>Домашнее задание по желанию</a:t>
            </a: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428604"/>
            <a:ext cx="72919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Домашнее задание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1428736"/>
            <a:ext cx="6400800" cy="1143008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</a:rPr>
              <a:t>Урок с эффективным использованием данных приемов будет соответствовать основным критериям результативности урока в рамках </a:t>
            </a:r>
            <a:r>
              <a:rPr lang="ru-RU" sz="4000" b="1" dirty="0" err="1" smtClean="0">
                <a:solidFill>
                  <a:srgbClr val="002060"/>
                </a:solidFill>
                <a:latin typeface="Comic Sans MS" pitchFamily="66" charset="0"/>
              </a:rPr>
              <a:t>системно-деятельностного</a:t>
            </a:r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</a:rPr>
              <a:t> подхода.</a:t>
            </a:r>
            <a:endParaRPr lang="ru-RU" sz="4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71472" y="2000240"/>
            <a:ext cx="8115328" cy="4500594"/>
          </a:xfrm>
        </p:spPr>
        <p:txBody>
          <a:bodyPr/>
          <a:lstStyle/>
          <a:p>
            <a:pPr marL="514350" indent="-514350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</a:rPr>
              <a:t>Урок открытия нового знания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CCFF"/>
                </a:solidFill>
                <a:latin typeface="Comic Sans MS" pitchFamily="66" charset="0"/>
              </a:rPr>
              <a:t>Урок рефлексии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FFC000"/>
                </a:solidFill>
                <a:latin typeface="Comic Sans MS" pitchFamily="66" charset="0"/>
              </a:rPr>
              <a:t>Урок общеметодологической направленности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B050"/>
                </a:solidFill>
                <a:latin typeface="Comic Sans MS" pitchFamily="66" charset="0"/>
              </a:rPr>
              <a:t>Урок развивающего контроля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214290"/>
            <a:ext cx="635798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Классификация уроков: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err="1" smtClean="0">
                <a:latin typeface="Comic Sans MS" pitchFamily="66" charset="0"/>
              </a:rPr>
              <a:t>Деятельностная</a:t>
            </a:r>
            <a:r>
              <a:rPr lang="ru-RU" sz="3600" b="1" dirty="0" smtClean="0">
                <a:latin typeface="Comic Sans MS" pitchFamily="66" charset="0"/>
              </a:rPr>
              <a:t> цель – формирование способности учащихся к новому способу действия</a:t>
            </a:r>
          </a:p>
          <a:p>
            <a:r>
              <a:rPr lang="ru-RU" sz="3600" b="1" dirty="0" smtClean="0">
                <a:latin typeface="Comic Sans MS" pitchFamily="66" charset="0"/>
              </a:rPr>
              <a:t>Образовательная цель – расширение понятийной базы за счет включения в нее новых элементов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285728"/>
            <a:ext cx="785814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открытия нового знания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357158" y="1600201"/>
            <a:ext cx="8786842" cy="2828931"/>
          </a:xfrm>
        </p:spPr>
        <p:txBody>
          <a:bodyPr/>
          <a:lstStyle/>
          <a:p>
            <a:r>
              <a:rPr lang="ru-RU" sz="3600" b="1" dirty="0" err="1" smtClean="0">
                <a:latin typeface="Comic Sans MS" pitchFamily="66" charset="0"/>
              </a:rPr>
              <a:t>Деятельностная</a:t>
            </a:r>
            <a:r>
              <a:rPr lang="ru-RU" sz="3600" b="1" dirty="0" smtClean="0">
                <a:latin typeface="Comic Sans MS" pitchFamily="66" charset="0"/>
              </a:rPr>
              <a:t> цель - формирование у учащихся способностей к рефлексии коррекционно-контрольного типа и реализации коррекционной нормы</a:t>
            </a:r>
          </a:p>
          <a:p>
            <a:r>
              <a:rPr lang="ru-RU" sz="3600" b="1" dirty="0" smtClean="0">
                <a:latin typeface="Comic Sans MS" pitchFamily="66" charset="0"/>
              </a:rPr>
              <a:t>Образовательная цель: коррекция и тренинг изученных понятий, грамматических структур и т.д.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B55CF91-D96C-4681-94A2-440DF783C936}" type="datetime1">
              <a:rPr lang="ru-RU"/>
              <a:pPr>
                <a:defRPr/>
              </a:pPr>
              <a:t>16.12.2012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285728"/>
            <a:ext cx="78581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рефлексии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71472" y="1714488"/>
            <a:ext cx="8115328" cy="3643338"/>
          </a:xfrm>
        </p:spPr>
        <p:txBody>
          <a:bodyPr/>
          <a:lstStyle/>
          <a:p>
            <a:r>
              <a:rPr lang="ru-RU" b="1" dirty="0" err="1" smtClean="0">
                <a:latin typeface="Comic Sans MS" pitchFamily="66" charset="0"/>
              </a:rPr>
              <a:t>Деятельностная</a:t>
            </a:r>
            <a:r>
              <a:rPr lang="ru-RU" b="1" dirty="0" smtClean="0">
                <a:latin typeface="Comic Sans MS" pitchFamily="66" charset="0"/>
              </a:rPr>
              <a:t> цель: формирование способности учащихся к новому способу действия, связанному с построением структуры изученных понятий.</a:t>
            </a:r>
          </a:p>
          <a:p>
            <a:r>
              <a:rPr lang="ru-RU" b="1" dirty="0" smtClean="0">
                <a:latin typeface="Comic Sans MS" pitchFamily="66" charset="0"/>
              </a:rPr>
              <a:t>Образовательная цель: выявление теоретических основ построения содержательно-методических линий.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285728"/>
            <a:ext cx="78581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общеметодологической направленности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714348" y="1714488"/>
            <a:ext cx="7972452" cy="4643470"/>
          </a:xfrm>
        </p:spPr>
        <p:txBody>
          <a:bodyPr/>
          <a:lstStyle/>
          <a:p>
            <a:r>
              <a:rPr lang="ru-RU" sz="3600" b="1" dirty="0" err="1" smtClean="0">
                <a:latin typeface="Comic Sans MS" pitchFamily="66" charset="0"/>
              </a:rPr>
              <a:t>Деятельностная</a:t>
            </a:r>
            <a:r>
              <a:rPr lang="ru-RU" sz="3600" b="1" dirty="0" smtClean="0">
                <a:latin typeface="Comic Sans MS" pitchFamily="66" charset="0"/>
              </a:rPr>
              <a:t> цель: формирование способности учащихся к осуществлению контрольной функции.</a:t>
            </a:r>
          </a:p>
          <a:p>
            <a:r>
              <a:rPr lang="ru-RU" sz="3600" b="1" dirty="0" smtClean="0">
                <a:latin typeface="Comic Sans MS" pitchFamily="66" charset="0"/>
              </a:rPr>
              <a:t>Образовательная цель: контроль и самоконтроль изученных понятий и алгоритмов.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285729"/>
            <a:ext cx="78581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развивающего контроля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71472" y="2857496"/>
            <a:ext cx="7072362" cy="341154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atin typeface="Comic Sans MS" pitchFamily="66" charset="0"/>
              </a:rPr>
              <a:t> </a:t>
            </a:r>
            <a:r>
              <a:rPr lang="ru-RU" sz="4400" b="1" dirty="0" smtClean="0">
                <a:solidFill>
                  <a:srgbClr val="7030A0"/>
                </a:solidFill>
                <a:latin typeface="Comic Sans MS" pitchFamily="66" charset="0"/>
              </a:rPr>
              <a:t>Отсроченная отгадка</a:t>
            </a:r>
          </a:p>
          <a:p>
            <a:pPr>
              <a:buNone/>
            </a:pPr>
            <a:endParaRPr lang="ru-RU" sz="4400" b="1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b="1" dirty="0" smtClean="0">
                <a:latin typeface="Comic Sans MS" pitchFamily="66" charset="0"/>
              </a:rPr>
              <a:t> </a:t>
            </a:r>
            <a:r>
              <a:rPr lang="ru-RU" sz="4400" b="1" dirty="0" smtClean="0">
                <a:solidFill>
                  <a:srgbClr val="00B050"/>
                </a:solidFill>
                <a:latin typeface="Comic Sans MS" pitchFamily="66" charset="0"/>
              </a:rPr>
              <a:t>Необъявленная тема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428604"/>
            <a:ext cx="6708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Структура урока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1714488"/>
            <a:ext cx="4794838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1. Начало урока:</a:t>
            </a: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atin typeface="Comic Sans MS" pitchFamily="66" charset="0"/>
              </a:rPr>
              <a:t> Прием </a:t>
            </a: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«Да –нет»</a:t>
            </a:r>
            <a:endParaRPr lang="en-US" sz="40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atin typeface="Comic Sans MS" pitchFamily="66" charset="0"/>
              </a:rPr>
              <a:t> Прием </a:t>
            </a:r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</a:rPr>
              <a:t>«Шаг за шагом»</a:t>
            </a: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atin typeface="Comic Sans MS" pitchFamily="66" charset="0"/>
              </a:rPr>
              <a:t> Прием </a:t>
            </a:r>
            <a:r>
              <a:rPr lang="ru-RU" sz="4000" b="1" dirty="0" smtClean="0">
                <a:solidFill>
                  <a:srgbClr val="00B050"/>
                </a:solidFill>
                <a:latin typeface="Comic Sans MS" pitchFamily="66" charset="0"/>
              </a:rPr>
              <a:t>«До-После»</a:t>
            </a: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atin typeface="Comic Sans MS" pitchFamily="66" charset="0"/>
              </a:rPr>
              <a:t> Прием </a:t>
            </a:r>
            <a:r>
              <a:rPr lang="ru-RU" sz="4000" b="1" dirty="0" smtClean="0">
                <a:solidFill>
                  <a:srgbClr val="00CCFF"/>
                </a:solidFill>
                <a:latin typeface="Comic Sans MS" pitchFamily="66" charset="0"/>
              </a:rPr>
              <a:t>«Игровая цепь»</a:t>
            </a: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atin typeface="Comic Sans MS" pitchFamily="66" charset="0"/>
              </a:rPr>
              <a:t> Прием </a:t>
            </a:r>
            <a:r>
              <a:rPr lang="ru-RU" sz="4000" b="1" dirty="0" smtClean="0">
                <a:solidFill>
                  <a:srgbClr val="FFC000"/>
                </a:solidFill>
                <a:latin typeface="Comic Sans MS" pitchFamily="66" charset="0"/>
              </a:rPr>
              <a:t>«Ложная   альтернатива»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428604"/>
            <a:ext cx="68539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2. Актуализация знаний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642910" y="2285992"/>
            <a:ext cx="8043890" cy="3840171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atin typeface="Comic Sans MS" pitchFamily="66" charset="0"/>
              </a:rPr>
              <a:t> Прием </a:t>
            </a:r>
            <a:r>
              <a:rPr lang="ru-RU" sz="4000" b="1" dirty="0" smtClean="0">
                <a:solidFill>
                  <a:srgbClr val="800080"/>
                </a:solidFill>
                <a:latin typeface="Comic Sans MS" pitchFamily="66" charset="0"/>
              </a:rPr>
              <a:t>«Лови ошибку»</a:t>
            </a:r>
          </a:p>
          <a:p>
            <a:pPr>
              <a:buFont typeface="Wingdings" pitchFamily="2" charset="2"/>
              <a:buChar char="v"/>
            </a:pPr>
            <a:endParaRPr lang="ru-RU" sz="4000" b="1" dirty="0" smtClean="0">
              <a:solidFill>
                <a:srgbClr val="80008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atin typeface="Comic Sans MS" pitchFamily="66" charset="0"/>
              </a:rPr>
              <a:t> Прием </a:t>
            </a:r>
            <a:r>
              <a:rPr lang="ru-RU" sz="4000" b="1" dirty="0" smtClean="0">
                <a:solidFill>
                  <a:srgbClr val="00FF00"/>
                </a:solidFill>
                <a:latin typeface="Comic Sans MS" pitchFamily="66" charset="0"/>
              </a:rPr>
              <a:t>«</a:t>
            </a:r>
            <a:r>
              <a:rPr lang="ru-RU" sz="4000" b="1" dirty="0" err="1" smtClean="0">
                <a:solidFill>
                  <a:srgbClr val="00FF00"/>
                </a:solidFill>
                <a:latin typeface="Comic Sans MS" pitchFamily="66" charset="0"/>
              </a:rPr>
              <a:t>Инсерт</a:t>
            </a:r>
            <a:r>
              <a:rPr lang="ru-RU" sz="4000" b="1" dirty="0" smtClean="0">
                <a:solidFill>
                  <a:srgbClr val="00FF00"/>
                </a:solidFill>
                <a:latin typeface="Comic Sans MS" pitchFamily="66" charset="0"/>
              </a:rPr>
              <a:t>»</a:t>
            </a:r>
          </a:p>
          <a:p>
            <a:pPr>
              <a:buNone/>
            </a:pPr>
            <a:endParaRPr lang="ru-RU" sz="4000" b="1" dirty="0" smtClean="0">
              <a:solidFill>
                <a:srgbClr val="00FF0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dirty="0" smtClean="0">
                <a:latin typeface="Comic Sans MS" pitchFamily="66" charset="0"/>
              </a:rPr>
              <a:t> Прием </a:t>
            </a:r>
            <a:r>
              <a:rPr lang="ru-RU" sz="4000" b="1" dirty="0" smtClean="0">
                <a:solidFill>
                  <a:srgbClr val="0033CC"/>
                </a:solidFill>
                <a:latin typeface="Comic Sans MS" pitchFamily="66" charset="0"/>
              </a:rPr>
              <a:t>«Своя опора»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88ECB7-FCD0-4BC0-88C4-2B96CFBF01F4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71480"/>
            <a:ext cx="821537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3. Изучение нового материала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н.яз.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ин.яз. 2</Template>
  <TotalTime>277</TotalTime>
  <Words>352</Words>
  <Application>Microsoft Office PowerPoint</Application>
  <PresentationFormat>Экран (4:3)</PresentationFormat>
  <Paragraphs>91</Paragraphs>
  <Slides>16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ин.яз. 2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Леночка</dc:creator>
  <dc:description>http://aida.ucoz.ru</dc:description>
  <cp:lastModifiedBy>Леночка</cp:lastModifiedBy>
  <cp:revision>27</cp:revision>
  <dcterms:created xsi:type="dcterms:W3CDTF">2012-12-06T08:52:32Z</dcterms:created>
  <dcterms:modified xsi:type="dcterms:W3CDTF">2012-12-16T02:13:43Z</dcterms:modified>
</cp:coreProperties>
</file>