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sldIdLst>
    <p:sldId id="269" r:id="rId2"/>
    <p:sldId id="257" r:id="rId3"/>
    <p:sldId id="256" r:id="rId4"/>
    <p:sldId id="259" r:id="rId5"/>
    <p:sldId id="261" r:id="rId6"/>
    <p:sldId id="258" r:id="rId7"/>
    <p:sldId id="262" r:id="rId8"/>
    <p:sldId id="264" r:id="rId9"/>
    <p:sldId id="260" r:id="rId10"/>
    <p:sldId id="265" r:id="rId11"/>
    <p:sldId id="266" r:id="rId12"/>
    <p:sldId id="267" r:id="rId13"/>
    <p:sldId id="268" r:id="rId14"/>
    <p:sldId id="263" r:id="rId15"/>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324" autoAdjust="0"/>
    <p:restoredTop sz="94660"/>
  </p:normalViewPr>
  <p:slideViewPr>
    <p:cSldViewPr>
      <p:cViewPr>
        <p:scale>
          <a:sx n="100" d="100"/>
          <a:sy n="100" d="100"/>
        </p:scale>
        <p:origin x="-294" y="21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Заголовок 28"/>
          <p:cNvSpPr>
            <a:spLocks noGrp="1"/>
          </p:cNvSpPr>
          <p:nvPr>
            <p:ph type="ctrTitle"/>
          </p:nvPr>
        </p:nvSpPr>
        <p:spPr>
          <a:xfrm>
            <a:off x="381000" y="4853411"/>
            <a:ext cx="8458200" cy="1222375"/>
          </a:xfrm>
        </p:spPr>
        <p:txBody>
          <a:bodyPr anchor="t"/>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16" name="Дата 15"/>
          <p:cNvSpPr>
            <a:spLocks noGrp="1"/>
          </p:cNvSpPr>
          <p:nvPr>
            <p:ph type="dt" sz="half" idx="10"/>
          </p:nvPr>
        </p:nvSpPr>
        <p:spPr/>
        <p:txBody>
          <a:bodyPr/>
          <a:lstStyle/>
          <a:p>
            <a:fld id="{C20473CE-0226-49A5-90AA-4408234F7570}" type="datetimeFigureOut">
              <a:rPr lang="ru-RU" smtClean="0"/>
              <a:pPr/>
              <a:t>25.01.2012</a:t>
            </a:fld>
            <a:endParaRPr lang="ru-RU"/>
          </a:p>
        </p:txBody>
      </p:sp>
      <p:sp>
        <p:nvSpPr>
          <p:cNvPr id="2" name="Нижний колонтитул 1"/>
          <p:cNvSpPr>
            <a:spLocks noGrp="1"/>
          </p:cNvSpPr>
          <p:nvPr>
            <p:ph type="ftr" sz="quarter" idx="11"/>
          </p:nvPr>
        </p:nvSpPr>
        <p:spPr/>
        <p:txBody>
          <a:bodyPr/>
          <a:lstStyle/>
          <a:p>
            <a:endParaRPr lang="ru-RU"/>
          </a:p>
        </p:txBody>
      </p:sp>
      <p:sp>
        <p:nvSpPr>
          <p:cNvPr id="15" name="Номер слайда 14"/>
          <p:cNvSpPr>
            <a:spLocks noGrp="1"/>
          </p:cNvSpPr>
          <p:nvPr>
            <p:ph type="sldNum" sz="quarter" idx="12"/>
          </p:nvPr>
        </p:nvSpPr>
        <p:spPr>
          <a:xfrm>
            <a:off x="8229600" y="6473952"/>
            <a:ext cx="758952" cy="246888"/>
          </a:xfrm>
        </p:spPr>
        <p:txBody>
          <a:bodyPr/>
          <a:lstStyle/>
          <a:p>
            <a:fld id="{26D408F1-D506-4B35-B3FA-6EE9AB167297}"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C20473CE-0226-49A5-90AA-4408234F7570}" type="datetimeFigureOut">
              <a:rPr lang="ru-RU" smtClean="0"/>
              <a:pPr/>
              <a:t>25.01.2012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6D408F1-D506-4B35-B3FA-6EE9AB167297}"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58000" y="549276"/>
            <a:ext cx="18288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549276"/>
            <a:ext cx="62484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C20473CE-0226-49A5-90AA-4408234F7570}" type="datetimeFigureOut">
              <a:rPr lang="ru-RU" smtClean="0"/>
              <a:pPr/>
              <a:t>25.01.2012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6D408F1-D506-4B35-B3FA-6EE9AB167297}"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2" name="Заголовок 21"/>
          <p:cNvSpPr>
            <a:spLocks noGrp="1"/>
          </p:cNvSpPr>
          <p:nvPr>
            <p:ph type="title"/>
          </p:nvPr>
        </p:nvSpPr>
        <p:spPr/>
        <p:txBody>
          <a:bodyPr/>
          <a:lstStyle/>
          <a:p>
            <a:r>
              <a:rPr kumimoji="0" lang="ru-RU" smtClean="0"/>
              <a:t>Образец заголовка</a:t>
            </a:r>
            <a:endParaRPr kumimoji="0" lang="en-US"/>
          </a:p>
        </p:txBody>
      </p:sp>
      <p:sp>
        <p:nvSpPr>
          <p:cNvPr id="27" name="Содержимое 26"/>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5" name="Дата 24"/>
          <p:cNvSpPr>
            <a:spLocks noGrp="1"/>
          </p:cNvSpPr>
          <p:nvPr>
            <p:ph type="dt" sz="half" idx="10"/>
          </p:nvPr>
        </p:nvSpPr>
        <p:spPr/>
        <p:txBody>
          <a:bodyPr/>
          <a:lstStyle/>
          <a:p>
            <a:fld id="{C20473CE-0226-49A5-90AA-4408234F7570}" type="datetimeFigureOut">
              <a:rPr lang="ru-RU" smtClean="0"/>
              <a:pPr/>
              <a:t>25.01.2012</a:t>
            </a:fld>
            <a:endParaRPr lang="ru-RU"/>
          </a:p>
        </p:txBody>
      </p:sp>
      <p:sp>
        <p:nvSpPr>
          <p:cNvPr id="19" name="Нижний колонтитул 18"/>
          <p:cNvSpPr>
            <a:spLocks noGrp="1"/>
          </p:cNvSpPr>
          <p:nvPr>
            <p:ph type="ftr" sz="quarter" idx="11"/>
          </p:nvPr>
        </p:nvSpPr>
        <p:spPr>
          <a:xfrm>
            <a:off x="3581400" y="76200"/>
            <a:ext cx="2895600" cy="288925"/>
          </a:xfrm>
        </p:spPr>
        <p:txBody>
          <a:bodyPr/>
          <a:lstStyle/>
          <a:p>
            <a:endParaRPr lang="ru-RU"/>
          </a:p>
        </p:txBody>
      </p:sp>
      <p:sp>
        <p:nvSpPr>
          <p:cNvPr id="16" name="Номер слайда 15"/>
          <p:cNvSpPr>
            <a:spLocks noGrp="1"/>
          </p:cNvSpPr>
          <p:nvPr>
            <p:ph type="sldNum" sz="quarter" idx="12"/>
          </p:nvPr>
        </p:nvSpPr>
        <p:spPr>
          <a:xfrm>
            <a:off x="8229600" y="6473952"/>
            <a:ext cx="758952" cy="246888"/>
          </a:xfrm>
        </p:spPr>
        <p:txBody>
          <a:bodyPr/>
          <a:lstStyle/>
          <a:p>
            <a:fld id="{26D408F1-D506-4B35-B3FA-6EE9AB167297}"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3">
        <a:schemeClr val="bg2"/>
      </p:bgRef>
    </p:bg>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Текст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19" name="Дата 18"/>
          <p:cNvSpPr>
            <a:spLocks noGrp="1"/>
          </p:cNvSpPr>
          <p:nvPr>
            <p:ph type="dt" sz="half" idx="10"/>
          </p:nvPr>
        </p:nvSpPr>
        <p:spPr/>
        <p:txBody>
          <a:bodyPr/>
          <a:lstStyle/>
          <a:p>
            <a:fld id="{C20473CE-0226-49A5-90AA-4408234F7570}" type="datetimeFigureOut">
              <a:rPr lang="ru-RU" smtClean="0"/>
              <a:pPr/>
              <a:t>25.01.2012</a:t>
            </a:fld>
            <a:endParaRPr lang="ru-RU"/>
          </a:p>
        </p:txBody>
      </p:sp>
      <p:sp>
        <p:nvSpPr>
          <p:cNvPr id="11" name="Нижний колонтитул 10"/>
          <p:cNvSpPr>
            <a:spLocks noGrp="1"/>
          </p:cNvSpPr>
          <p:nvPr>
            <p:ph type="ftr" sz="quarter" idx="11"/>
          </p:nvPr>
        </p:nvSpPr>
        <p:spPr/>
        <p:txBody>
          <a:bodyPr/>
          <a:lstStyle/>
          <a:p>
            <a:endParaRPr lang="ru-RU"/>
          </a:p>
        </p:txBody>
      </p:sp>
      <p:sp>
        <p:nvSpPr>
          <p:cNvPr id="16" name="Номер слайда 15"/>
          <p:cNvSpPr>
            <a:spLocks noGrp="1"/>
          </p:cNvSpPr>
          <p:nvPr>
            <p:ph type="sldNum" sz="quarter" idx="12"/>
          </p:nvPr>
        </p:nvSpPr>
        <p:spPr/>
        <p:txBody>
          <a:bodyPr/>
          <a:lstStyle/>
          <a:p>
            <a:fld id="{26D408F1-D506-4B35-B3FA-6EE9AB167297}" type="slidenum">
              <a:rPr lang="ru-RU" smtClean="0"/>
              <a:pPr/>
              <a:t>‹#›</a:t>
            </a:fld>
            <a:endParaRPr lang="ru-RU"/>
          </a:p>
        </p:txBody>
      </p:sp>
      <p:sp>
        <p:nvSpPr>
          <p:cNvPr id="8" name="Заголовок 7"/>
          <p:cNvSpPr>
            <a:spLocks noGrp="1"/>
          </p:cNvSpPr>
          <p:nvPr>
            <p:ph type="title"/>
          </p:nvPr>
        </p:nvSpPr>
        <p:spPr>
          <a:xfrm>
            <a:off x="180475" y="2947085"/>
            <a:ext cx="8686800" cy="1184825"/>
          </a:xfrm>
        </p:spPr>
        <p:txBody>
          <a:bodyPr rtlCol="0" anchor="t"/>
          <a:lstStyle>
            <a:lvl1pPr algn="r">
              <a:defRPr/>
            </a:lvl1pPr>
          </a:lstStyle>
          <a:p>
            <a:r>
              <a:rPr kumimoji="0" lang="ru-RU" smtClean="0"/>
              <a:t>Образец заголовка</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0" name="Заголовок 19"/>
          <p:cNvSpPr>
            <a:spLocks noGrp="1"/>
          </p:cNvSpPr>
          <p:nvPr>
            <p:ph type="title"/>
          </p:nvPr>
        </p:nvSpPr>
        <p:spPr>
          <a:xfrm>
            <a:off x="301752" y="457200"/>
            <a:ext cx="8686800" cy="841248"/>
          </a:xfrm>
        </p:spPr>
        <p:txBody>
          <a:bodyPr/>
          <a:lstStyle/>
          <a:p>
            <a:r>
              <a:rPr kumimoji="0" lang="ru-RU" smtClean="0"/>
              <a:t>Образец заголовка</a:t>
            </a:r>
            <a:endParaRPr kumimoji="0" lang="en-US"/>
          </a:p>
        </p:txBody>
      </p:sp>
      <p:sp>
        <p:nvSpPr>
          <p:cNvPr id="14" name="Содержимое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Содержимое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1" name="Дата 20"/>
          <p:cNvSpPr>
            <a:spLocks noGrp="1"/>
          </p:cNvSpPr>
          <p:nvPr>
            <p:ph type="dt" sz="half" idx="10"/>
          </p:nvPr>
        </p:nvSpPr>
        <p:spPr/>
        <p:txBody>
          <a:bodyPr/>
          <a:lstStyle/>
          <a:p>
            <a:fld id="{C20473CE-0226-49A5-90AA-4408234F7570}" type="datetimeFigureOut">
              <a:rPr lang="ru-RU" smtClean="0"/>
              <a:pPr/>
              <a:t>25.01.2012</a:t>
            </a:fld>
            <a:endParaRPr lang="ru-RU"/>
          </a:p>
        </p:txBody>
      </p:sp>
      <p:sp>
        <p:nvSpPr>
          <p:cNvPr id="10" name="Нижний колонтитул 9"/>
          <p:cNvSpPr>
            <a:spLocks noGrp="1"/>
          </p:cNvSpPr>
          <p:nvPr>
            <p:ph type="ftr" sz="quarter" idx="11"/>
          </p:nvPr>
        </p:nvSpPr>
        <p:spPr/>
        <p:txBody>
          <a:bodyPr/>
          <a:lstStyle/>
          <a:p>
            <a:endParaRPr lang="ru-RU"/>
          </a:p>
        </p:txBody>
      </p:sp>
      <p:sp>
        <p:nvSpPr>
          <p:cNvPr id="31" name="Номер слайда 30"/>
          <p:cNvSpPr>
            <a:spLocks noGrp="1"/>
          </p:cNvSpPr>
          <p:nvPr>
            <p:ph type="sldNum" sz="quarter" idx="12"/>
          </p:nvPr>
        </p:nvSpPr>
        <p:spPr/>
        <p:txBody>
          <a:bodyPr/>
          <a:lstStyle/>
          <a:p>
            <a:fld id="{26D408F1-D506-4B35-B3FA-6EE9AB167297}"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9" name="Заголовок 28"/>
          <p:cNvSpPr>
            <a:spLocks noGrp="1"/>
          </p:cNvSpPr>
          <p:nvPr>
            <p:ph type="title"/>
          </p:nvPr>
        </p:nvSpPr>
        <p:spPr>
          <a:xfrm>
            <a:off x="304800" y="5410200"/>
            <a:ext cx="8610600" cy="882650"/>
          </a:xfrm>
        </p:spPr>
        <p:txBody>
          <a:bodyPr anchor="ctr"/>
          <a:lstStyle>
            <a:lvl1pPr>
              <a:defRPr/>
            </a:lvl1pPr>
          </a:lstStyle>
          <a:p>
            <a:r>
              <a:rPr kumimoji="0" lang="ru-RU" smtClean="0"/>
              <a:t>Образец заголовка</a:t>
            </a:r>
            <a:endParaRPr kumimoji="0" lang="en-US"/>
          </a:p>
        </p:txBody>
      </p:sp>
      <p:sp>
        <p:nvSpPr>
          <p:cNvPr id="13" name="Текст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25" name="Текст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Содержимое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8" name="Содержимое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0" name="Дата 9"/>
          <p:cNvSpPr>
            <a:spLocks noGrp="1"/>
          </p:cNvSpPr>
          <p:nvPr>
            <p:ph type="dt" sz="half" idx="10"/>
          </p:nvPr>
        </p:nvSpPr>
        <p:spPr/>
        <p:txBody>
          <a:bodyPr/>
          <a:lstStyle/>
          <a:p>
            <a:fld id="{C20473CE-0226-49A5-90AA-4408234F7570}" type="datetimeFigureOut">
              <a:rPr lang="ru-RU" smtClean="0"/>
              <a:pPr/>
              <a:t>25.01.2012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a:xfrm>
            <a:off x="8229600" y="6477000"/>
            <a:ext cx="762000" cy="246888"/>
          </a:xfrm>
        </p:spPr>
        <p:txBody>
          <a:bodyPr/>
          <a:lstStyle/>
          <a:p>
            <a:fld id="{26D408F1-D506-4B35-B3FA-6EE9AB167297}" type="slidenum">
              <a:rPr lang="ru-RU" smtClean="0"/>
              <a:pPr/>
              <a:t>‹#›</a:t>
            </a:fld>
            <a:endParaRPr lang="ru-RU"/>
          </a:p>
        </p:txBody>
      </p:sp>
      <p:sp>
        <p:nvSpPr>
          <p:cNvPr id="11" name="Прямая соединительная линия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30" name="Заголовок 29"/>
          <p:cNvSpPr>
            <a:spLocks noGrp="1"/>
          </p:cNvSpPr>
          <p:nvPr>
            <p:ph type="title"/>
          </p:nvPr>
        </p:nvSpPr>
        <p:spPr>
          <a:xfrm>
            <a:off x="301752" y="457200"/>
            <a:ext cx="8686800" cy="841248"/>
          </a:xfrm>
        </p:spPr>
        <p:txBody>
          <a:bodyPr/>
          <a:lstStyle/>
          <a:p>
            <a:r>
              <a:rPr kumimoji="0" lang="ru-RU" smtClean="0"/>
              <a:t>Образец заголовка</a:t>
            </a:r>
            <a:endParaRPr kumimoji="0" lang="en-US"/>
          </a:p>
        </p:txBody>
      </p:sp>
      <p:sp>
        <p:nvSpPr>
          <p:cNvPr id="12" name="Дата 11"/>
          <p:cNvSpPr>
            <a:spLocks noGrp="1"/>
          </p:cNvSpPr>
          <p:nvPr>
            <p:ph type="dt" sz="half" idx="10"/>
          </p:nvPr>
        </p:nvSpPr>
        <p:spPr/>
        <p:txBody>
          <a:bodyPr/>
          <a:lstStyle/>
          <a:p>
            <a:fld id="{C20473CE-0226-49A5-90AA-4408234F7570}" type="datetimeFigureOut">
              <a:rPr lang="ru-RU" smtClean="0"/>
              <a:pPr/>
              <a:t>25.01.2012</a:t>
            </a:fld>
            <a:endParaRPr lang="ru-RU"/>
          </a:p>
        </p:txBody>
      </p:sp>
      <p:sp>
        <p:nvSpPr>
          <p:cNvPr id="21" name="Нижний колонтитул 20"/>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6D408F1-D506-4B35-B3FA-6EE9AB167297}"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p>
            <a:fld id="{C20473CE-0226-49A5-90AA-4408234F7570}" type="datetimeFigureOut">
              <a:rPr lang="ru-RU" smtClean="0"/>
              <a:pPr/>
              <a:t>25.01.2012</a:t>
            </a:fld>
            <a:endParaRPr lang="ru-RU"/>
          </a:p>
        </p:txBody>
      </p:sp>
      <p:sp>
        <p:nvSpPr>
          <p:cNvPr id="24" name="Нижний колонтитул 23"/>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26D408F1-D506-4B35-B3FA-6EE9AB167297}"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8" name="Прямая соединительная линия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Заголовок 11"/>
          <p:cNvSpPr>
            <a:spLocks noGrp="1"/>
          </p:cNvSpPr>
          <p:nvPr>
            <p:ph type="title"/>
          </p:nvPr>
        </p:nvSpPr>
        <p:spPr>
          <a:xfrm>
            <a:off x="457200" y="5486400"/>
            <a:ext cx="8458200" cy="520700"/>
          </a:xfrm>
        </p:spPr>
        <p:txBody>
          <a:bodyPr anchor="ctr"/>
          <a:lstStyle>
            <a:lvl1pPr algn="l">
              <a:buNone/>
              <a:defRPr sz="2000" b="1"/>
            </a:lvl1pPr>
          </a:lstStyle>
          <a:p>
            <a:r>
              <a:rPr kumimoji="0" lang="ru-RU" smtClean="0"/>
              <a:t>Образец заголовка</a:t>
            </a:r>
            <a:endParaRPr kumimoji="0" lang="en-US"/>
          </a:p>
        </p:txBody>
      </p:sp>
      <p:sp>
        <p:nvSpPr>
          <p:cNvPr id="26" name="Текст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14" name="Содержимое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5" name="Дата 24"/>
          <p:cNvSpPr>
            <a:spLocks noGrp="1"/>
          </p:cNvSpPr>
          <p:nvPr>
            <p:ph type="dt" sz="half" idx="10"/>
          </p:nvPr>
        </p:nvSpPr>
        <p:spPr/>
        <p:txBody>
          <a:bodyPr/>
          <a:lstStyle/>
          <a:p>
            <a:fld id="{C20473CE-0226-49A5-90AA-4408234F7570}" type="datetimeFigureOut">
              <a:rPr lang="ru-RU" smtClean="0"/>
              <a:pPr/>
              <a:t>25.01.2012</a:t>
            </a:fld>
            <a:endParaRPr lang="ru-RU"/>
          </a:p>
        </p:txBody>
      </p:sp>
      <p:sp>
        <p:nvSpPr>
          <p:cNvPr id="29" name="Нижний колонтитул 28"/>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26D408F1-D506-4B35-B3FA-6EE9AB167297}"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3" name="Рисунок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ru-RU" smtClean="0"/>
              <a:t>Вставка рисунка</a:t>
            </a:r>
            <a:endParaRPr kumimoji="0" lang="en-US" dirty="0"/>
          </a:p>
        </p:txBody>
      </p:sp>
      <p:sp>
        <p:nvSpPr>
          <p:cNvPr id="7" name="Дата 6"/>
          <p:cNvSpPr>
            <a:spLocks noGrp="1"/>
          </p:cNvSpPr>
          <p:nvPr>
            <p:ph type="dt" sz="half" idx="10"/>
          </p:nvPr>
        </p:nvSpPr>
        <p:spPr/>
        <p:txBody>
          <a:bodyPr/>
          <a:lstStyle/>
          <a:p>
            <a:fld id="{C20473CE-0226-49A5-90AA-4408234F7570}" type="datetimeFigureOut">
              <a:rPr lang="ru-RU" smtClean="0"/>
              <a:pPr/>
              <a:t>25.01.2012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31" name="Номер слайда 30"/>
          <p:cNvSpPr>
            <a:spLocks noGrp="1"/>
          </p:cNvSpPr>
          <p:nvPr>
            <p:ph type="sldNum" sz="quarter" idx="12"/>
          </p:nvPr>
        </p:nvSpPr>
        <p:spPr/>
        <p:txBody>
          <a:bodyPr/>
          <a:lstStyle/>
          <a:p>
            <a:fld id="{26D408F1-D506-4B35-B3FA-6EE9AB167297}" type="slidenum">
              <a:rPr lang="ru-RU" smtClean="0"/>
              <a:pPr/>
              <a:t>‹#›</a:t>
            </a:fld>
            <a:endParaRPr lang="ru-RU"/>
          </a:p>
        </p:txBody>
      </p:sp>
      <p:sp>
        <p:nvSpPr>
          <p:cNvPr id="17" name="Заголовок 16"/>
          <p:cNvSpPr>
            <a:spLocks noGrp="1"/>
          </p:cNvSpPr>
          <p:nvPr>
            <p:ph type="title"/>
          </p:nvPr>
        </p:nvSpPr>
        <p:spPr>
          <a:xfrm>
            <a:off x="381000" y="4993760"/>
            <a:ext cx="5867400" cy="522288"/>
          </a:xfrm>
        </p:spPr>
        <p:txBody>
          <a:bodyPr anchor="ctr"/>
          <a:lstStyle>
            <a:lvl1pPr algn="l">
              <a:buNone/>
              <a:defRPr sz="2000" b="1"/>
            </a:lvl1pPr>
          </a:lstStyle>
          <a:p>
            <a:r>
              <a:rPr kumimoji="0" lang="ru-RU" smtClean="0"/>
              <a:t>Образец заголовка</a:t>
            </a:r>
            <a:endParaRPr kumimoji="0" lang="en-US"/>
          </a:p>
        </p:txBody>
      </p:sp>
      <p:sp>
        <p:nvSpPr>
          <p:cNvPr id="26" name="Текст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Текст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1" name="Дата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C20473CE-0226-49A5-90AA-4408234F7570}" type="datetimeFigureOut">
              <a:rPr lang="ru-RU" smtClean="0"/>
              <a:pPr/>
              <a:t>25.01.2012</a:t>
            </a:fld>
            <a:endParaRPr lang="ru-RU"/>
          </a:p>
        </p:txBody>
      </p:sp>
      <p:sp>
        <p:nvSpPr>
          <p:cNvPr id="28" name="Нижний колонтитул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ru-RU"/>
          </a:p>
        </p:txBody>
      </p:sp>
      <p:sp>
        <p:nvSpPr>
          <p:cNvPr id="5" name="Номер слайда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26D408F1-D506-4B35-B3FA-6EE9AB167297}" type="slidenum">
              <a:rPr lang="ru-RU" smtClean="0"/>
              <a:pPr/>
              <a:t>‹#›</a:t>
            </a:fld>
            <a:endParaRPr lang="ru-RU"/>
          </a:p>
        </p:txBody>
      </p:sp>
      <p:sp>
        <p:nvSpPr>
          <p:cNvPr id="10" name="Заголовок 9"/>
          <p:cNvSpPr>
            <a:spLocks noGrp="1"/>
          </p:cNvSpPr>
          <p:nvPr>
            <p:ph type="title"/>
          </p:nvPr>
        </p:nvSpPr>
        <p:spPr>
          <a:xfrm>
            <a:off x="304800" y="457200"/>
            <a:ext cx="8686800" cy="838200"/>
          </a:xfrm>
          <a:prstGeom prst="rect">
            <a:avLst/>
          </a:prstGeom>
        </p:spPr>
        <p:txBody>
          <a:bodyPr vert="horz" anchor="ctr">
            <a:normAutofit/>
          </a:bodyPr>
          <a:lstStyle/>
          <a:p>
            <a:r>
              <a:rPr kumimoji="0" lang="ru-RU" smtClean="0"/>
              <a:t>Образец заголовка</a:t>
            </a:r>
            <a:endParaRPr kumimoji="0" lang="en-US"/>
          </a:p>
        </p:txBody>
      </p:sp>
      <p:sp>
        <p:nvSpPr>
          <p:cNvPr id="9" name="Прямая соединительная линия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Прямая соединительная линия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7.xml"/><Relationship Id="rId4" Type="http://schemas.openxmlformats.org/officeDocument/2006/relationships/image" Target="../media/image11.jpeg"/></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357158" y="571480"/>
            <a:ext cx="8458200" cy="5643602"/>
          </a:xfrm>
        </p:spPr>
        <p:txBody>
          <a:bodyPr>
            <a:normAutofit fontScale="90000"/>
          </a:bodyPr>
          <a:lstStyle/>
          <a:p>
            <a:pPr algn="ctr"/>
            <a:r>
              <a:rPr lang="en-US" b="1" cap="none" dirty="0" smtClean="0">
                <a:effectLst>
                  <a:outerShdw blurRad="38100" dist="38100" dir="2700000" algn="tl">
                    <a:srgbClr val="000000">
                      <a:alpha val="43137"/>
                    </a:srgbClr>
                  </a:outerShdw>
                  <a:reflection blurRad="12700" stA="48000" endA="300" endPos="55000" dir="5400000" sy="-90000" algn="bl" rotWithShape="0"/>
                </a:effectLst>
              </a:rPr>
              <a:t/>
            </a:r>
            <a:br>
              <a:rPr lang="en-US" b="1" cap="none" dirty="0" smtClean="0">
                <a:effectLst>
                  <a:outerShdw blurRad="38100" dist="38100" dir="2700000" algn="tl">
                    <a:srgbClr val="000000">
                      <a:alpha val="43137"/>
                    </a:srgbClr>
                  </a:outerShdw>
                  <a:reflection blurRad="12700" stA="48000" endA="300" endPos="55000" dir="5400000" sy="-90000" algn="bl" rotWithShape="0"/>
                </a:effectLst>
              </a:rPr>
            </a:br>
            <a:r>
              <a:rPr lang="en-US" b="1" cap="none" dirty="0" smtClean="0">
                <a:effectLst>
                  <a:outerShdw blurRad="38100" dist="38100" dir="2700000" algn="tl">
                    <a:srgbClr val="000000">
                      <a:alpha val="43137"/>
                    </a:srgbClr>
                  </a:outerShdw>
                  <a:reflection blurRad="12700" stA="48000" endA="300" endPos="55000" dir="5400000" sy="-90000" algn="bl" rotWithShape="0"/>
                </a:effectLst>
              </a:rPr>
              <a:t/>
            </a:r>
            <a:br>
              <a:rPr lang="en-US" b="1" cap="none" dirty="0" smtClean="0">
                <a:effectLst>
                  <a:outerShdw blurRad="38100" dist="38100" dir="2700000" algn="tl">
                    <a:srgbClr val="000000">
                      <a:alpha val="43137"/>
                    </a:srgbClr>
                  </a:outerShdw>
                  <a:reflection blurRad="12700" stA="48000" endA="300" endPos="55000" dir="5400000" sy="-90000" algn="bl" rotWithShape="0"/>
                </a:effectLst>
              </a:rPr>
            </a:br>
            <a:r>
              <a:rPr lang="en-US" sz="2400" cap="none" dirty="0" smtClean="0">
                <a:effectLst>
                  <a:outerShdw blurRad="38100" dist="38100" dir="2700000" algn="tl">
                    <a:srgbClr val="000000">
                      <a:alpha val="43137"/>
                    </a:srgbClr>
                  </a:outerShdw>
                  <a:reflection blurRad="12700" stA="48000" endA="300" endPos="55000" dir="5400000" sy="-90000" algn="bl" rotWithShape="0"/>
                </a:effectLst>
              </a:rPr>
              <a:t>The Presentation</a:t>
            </a:r>
            <a:br>
              <a:rPr lang="en-US" sz="2400" cap="none" dirty="0" smtClean="0">
                <a:effectLst>
                  <a:outerShdw blurRad="38100" dist="38100" dir="2700000" algn="tl">
                    <a:srgbClr val="000000">
                      <a:alpha val="43137"/>
                    </a:srgbClr>
                  </a:outerShdw>
                  <a:reflection blurRad="12700" stA="48000" endA="300" endPos="55000" dir="5400000" sy="-90000" algn="bl" rotWithShape="0"/>
                </a:effectLst>
              </a:rPr>
            </a:br>
            <a:r>
              <a:rPr lang="en-US" sz="2700" u="sng" cap="none" dirty="0" smtClean="0">
                <a:effectLst>
                  <a:outerShdw blurRad="38100" dist="38100" dir="2700000" algn="tl">
                    <a:srgbClr val="000000">
                      <a:alpha val="43137"/>
                    </a:srgbClr>
                  </a:outerShdw>
                  <a:reflection blurRad="12700" stA="48000" endA="300" endPos="55000" dir="5400000" sy="-90000" algn="bl" rotWithShape="0"/>
                </a:effectLst>
              </a:rPr>
              <a:t>“Ivanovo Region.</a:t>
            </a:r>
            <a:br>
              <a:rPr lang="en-US" sz="2700" u="sng" cap="none" dirty="0" smtClean="0">
                <a:effectLst>
                  <a:outerShdw blurRad="38100" dist="38100" dir="2700000" algn="tl">
                    <a:srgbClr val="000000">
                      <a:alpha val="43137"/>
                    </a:srgbClr>
                  </a:outerShdw>
                  <a:reflection blurRad="12700" stA="48000" endA="300" endPos="55000" dir="5400000" sy="-90000" algn="bl" rotWithShape="0"/>
                </a:effectLst>
              </a:rPr>
            </a:br>
            <a:r>
              <a:rPr lang="en-US" sz="2700" u="sng" cap="none" dirty="0" smtClean="0">
                <a:effectLst>
                  <a:outerShdw blurRad="38100" dist="38100" dir="2700000" algn="tl">
                    <a:srgbClr val="000000">
                      <a:alpha val="43137"/>
                    </a:srgbClr>
                  </a:outerShdw>
                  <a:reflection blurRad="12700" stA="48000" endA="300" endPos="55000" dir="5400000" sy="-90000" algn="bl" rotWithShape="0"/>
                </a:effectLst>
              </a:rPr>
              <a:t>People We Are Proud Of”</a:t>
            </a:r>
            <a:r>
              <a:rPr lang="en-US" sz="2400" u="sng" cap="none" dirty="0" smtClean="0">
                <a:effectLst>
                  <a:outerShdw blurRad="38100" dist="38100" dir="2700000" algn="tl">
                    <a:srgbClr val="000000">
                      <a:alpha val="43137"/>
                    </a:srgbClr>
                  </a:outerShdw>
                  <a:reflection blurRad="12700" stA="48000" endA="300" endPos="55000" dir="5400000" sy="-90000" algn="bl" rotWithShape="0"/>
                </a:effectLst>
              </a:rPr>
              <a:t/>
            </a:r>
            <a:br>
              <a:rPr lang="en-US" sz="2400" u="sng" cap="none" dirty="0" smtClean="0">
                <a:effectLst>
                  <a:outerShdw blurRad="38100" dist="38100" dir="2700000" algn="tl">
                    <a:srgbClr val="000000">
                      <a:alpha val="43137"/>
                    </a:srgbClr>
                  </a:outerShdw>
                  <a:reflection blurRad="12700" stA="48000" endA="300" endPos="55000" dir="5400000" sy="-90000" algn="bl" rotWithShape="0"/>
                </a:effectLst>
              </a:rPr>
            </a:br>
            <a:r>
              <a:rPr lang="en-US" sz="2400" cap="none" dirty="0" smtClean="0">
                <a:effectLst>
                  <a:outerShdw blurRad="38100" dist="38100" dir="2700000" algn="tl">
                    <a:srgbClr val="000000">
                      <a:alpha val="43137"/>
                    </a:srgbClr>
                  </a:outerShdw>
                  <a:reflection blurRad="12700" stA="48000" endA="300" endPos="55000" dir="5400000" sy="-90000" algn="bl" rotWithShape="0"/>
                </a:effectLst>
              </a:rPr>
              <a:t>is made by</a:t>
            </a:r>
            <a:br>
              <a:rPr lang="en-US" sz="2400" cap="none" dirty="0" smtClean="0">
                <a:effectLst>
                  <a:outerShdw blurRad="38100" dist="38100" dir="2700000" algn="tl">
                    <a:srgbClr val="000000">
                      <a:alpha val="43137"/>
                    </a:srgbClr>
                  </a:outerShdw>
                  <a:reflection blurRad="12700" stA="48000" endA="300" endPos="55000" dir="5400000" sy="-90000" algn="bl" rotWithShape="0"/>
                </a:effectLst>
              </a:rPr>
            </a:br>
            <a:r>
              <a:rPr lang="en-US" sz="2400" u="sng" cap="none" dirty="0" err="1" smtClean="0">
                <a:effectLst>
                  <a:outerShdw blurRad="38100" dist="38100" dir="2700000" algn="tl">
                    <a:srgbClr val="000000">
                      <a:alpha val="43137"/>
                    </a:srgbClr>
                  </a:outerShdw>
                  <a:reflection blurRad="12700" stA="48000" endA="300" endPos="55000" dir="5400000" sy="-90000" algn="bl" rotWithShape="0"/>
                </a:effectLst>
              </a:rPr>
              <a:t>Afinogenov</a:t>
            </a:r>
            <a:r>
              <a:rPr lang="en-US" sz="2400" u="sng" cap="none" dirty="0" smtClean="0">
                <a:effectLst>
                  <a:outerShdw blurRad="38100" dist="38100" dir="2700000" algn="tl">
                    <a:srgbClr val="000000">
                      <a:alpha val="43137"/>
                    </a:srgbClr>
                  </a:outerShdw>
                  <a:reflection blurRad="12700" stA="48000" endA="300" endPos="55000" dir="5400000" sy="-90000" algn="bl" rotWithShape="0"/>
                </a:effectLst>
              </a:rPr>
              <a:t> </a:t>
            </a:r>
            <a:r>
              <a:rPr lang="en-US" sz="2400" u="sng" cap="none" dirty="0" err="1" smtClean="0">
                <a:effectLst>
                  <a:outerShdw blurRad="38100" dist="38100" dir="2700000" algn="tl">
                    <a:srgbClr val="000000">
                      <a:alpha val="43137"/>
                    </a:srgbClr>
                  </a:outerShdw>
                  <a:reflection blurRad="12700" stA="48000" endA="300" endPos="55000" dir="5400000" sy="-90000" algn="bl" rotWithShape="0"/>
                </a:effectLst>
              </a:rPr>
              <a:t>Nickolay</a:t>
            </a:r>
            <a:r>
              <a:rPr lang="en-US" sz="2400" u="sng" cap="none" dirty="0" smtClean="0">
                <a:effectLst>
                  <a:outerShdw blurRad="38100" dist="38100" dir="2700000" algn="tl">
                    <a:srgbClr val="000000">
                      <a:alpha val="43137"/>
                    </a:srgbClr>
                  </a:outerShdw>
                  <a:reflection blurRad="12700" stA="48000" endA="300" endPos="55000" dir="5400000" sy="-90000" algn="bl" rotWithShape="0"/>
                </a:effectLst>
              </a:rPr>
              <a:t/>
            </a:r>
            <a:br>
              <a:rPr lang="en-US" sz="2400" u="sng" cap="none" dirty="0" smtClean="0">
                <a:effectLst>
                  <a:outerShdw blurRad="38100" dist="38100" dir="2700000" algn="tl">
                    <a:srgbClr val="000000">
                      <a:alpha val="43137"/>
                    </a:srgbClr>
                  </a:outerShdw>
                  <a:reflection blurRad="12700" stA="48000" endA="300" endPos="55000" dir="5400000" sy="-90000" algn="bl" rotWithShape="0"/>
                </a:effectLst>
              </a:rPr>
            </a:br>
            <a:r>
              <a:rPr lang="en-US" sz="2400" u="sng" cap="none" dirty="0" err="1" smtClean="0">
                <a:effectLst>
                  <a:outerShdw blurRad="38100" dist="38100" dir="2700000" algn="tl">
                    <a:srgbClr val="000000">
                      <a:alpha val="43137"/>
                    </a:srgbClr>
                  </a:outerShdw>
                  <a:reflection blurRad="12700" stA="48000" endA="300" endPos="55000" dir="5400000" sy="-90000" algn="bl" rotWithShape="0"/>
                </a:effectLst>
              </a:rPr>
              <a:t>Prudnov</a:t>
            </a:r>
            <a:r>
              <a:rPr lang="en-US" sz="2400" u="sng" cap="none" dirty="0" smtClean="0">
                <a:effectLst>
                  <a:outerShdw blurRad="38100" dist="38100" dir="2700000" algn="tl">
                    <a:srgbClr val="000000">
                      <a:alpha val="43137"/>
                    </a:srgbClr>
                  </a:outerShdw>
                  <a:reflection blurRad="12700" stA="48000" endA="300" endPos="55000" dir="5400000" sy="-90000" algn="bl" rotWithShape="0"/>
                </a:effectLst>
              </a:rPr>
              <a:t> Alexander</a:t>
            </a:r>
            <a:br>
              <a:rPr lang="en-US" sz="2400" u="sng" cap="none" dirty="0" smtClean="0">
                <a:effectLst>
                  <a:outerShdw blurRad="38100" dist="38100" dir="2700000" algn="tl">
                    <a:srgbClr val="000000">
                      <a:alpha val="43137"/>
                    </a:srgbClr>
                  </a:outerShdw>
                  <a:reflection blurRad="12700" stA="48000" endA="300" endPos="55000" dir="5400000" sy="-90000" algn="bl" rotWithShape="0"/>
                </a:effectLst>
              </a:rPr>
            </a:br>
            <a:r>
              <a:rPr lang="en-US" sz="2400" u="sng" cap="none" dirty="0" err="1" smtClean="0">
                <a:effectLst>
                  <a:outerShdw blurRad="38100" dist="38100" dir="2700000" algn="tl">
                    <a:srgbClr val="000000">
                      <a:alpha val="43137"/>
                    </a:srgbClr>
                  </a:outerShdw>
                  <a:reflection blurRad="12700" stA="48000" endA="300" endPos="55000" dir="5400000" sy="-90000" algn="bl" rotWithShape="0"/>
                </a:effectLst>
              </a:rPr>
              <a:t>Korotkova</a:t>
            </a:r>
            <a:r>
              <a:rPr lang="en-US" sz="2400" u="sng" cap="none" dirty="0" smtClean="0">
                <a:effectLst>
                  <a:outerShdw blurRad="38100" dist="38100" dir="2700000" algn="tl">
                    <a:srgbClr val="000000">
                      <a:alpha val="43137"/>
                    </a:srgbClr>
                  </a:outerShdw>
                  <a:reflection blurRad="12700" stA="48000" endA="300" endPos="55000" dir="5400000" sy="-90000" algn="bl" rotWithShape="0"/>
                </a:effectLst>
              </a:rPr>
              <a:t> </a:t>
            </a:r>
            <a:r>
              <a:rPr lang="en-US" sz="2400" u="sng" cap="none" dirty="0" err="1" smtClean="0">
                <a:effectLst>
                  <a:outerShdw blurRad="38100" dist="38100" dir="2700000" algn="tl">
                    <a:srgbClr val="000000">
                      <a:alpha val="43137"/>
                    </a:srgbClr>
                  </a:outerShdw>
                  <a:reflection blurRad="12700" stA="48000" endA="300" endPos="55000" dir="5400000" sy="-90000" algn="bl" rotWithShape="0"/>
                </a:effectLst>
              </a:rPr>
              <a:t>Anastasya</a:t>
            </a:r>
            <a:r>
              <a:rPr lang="en-US" sz="2400" u="sng" cap="none" dirty="0" smtClean="0">
                <a:effectLst>
                  <a:outerShdw blurRad="38100" dist="38100" dir="2700000" algn="tl">
                    <a:srgbClr val="000000">
                      <a:alpha val="43137"/>
                    </a:srgbClr>
                  </a:outerShdw>
                  <a:reflection blurRad="12700" stA="48000" endA="300" endPos="55000" dir="5400000" sy="-90000" algn="bl" rotWithShape="0"/>
                </a:effectLst>
              </a:rPr>
              <a:t/>
            </a:r>
            <a:br>
              <a:rPr lang="en-US" sz="2400" u="sng" cap="none" dirty="0" smtClean="0">
                <a:effectLst>
                  <a:outerShdw blurRad="38100" dist="38100" dir="2700000" algn="tl">
                    <a:srgbClr val="000000">
                      <a:alpha val="43137"/>
                    </a:srgbClr>
                  </a:outerShdw>
                  <a:reflection blurRad="12700" stA="48000" endA="300" endPos="55000" dir="5400000" sy="-90000" algn="bl" rotWithShape="0"/>
                </a:effectLst>
              </a:rPr>
            </a:br>
            <a:r>
              <a:rPr lang="en-US" sz="2400" cap="none" dirty="0" smtClean="0">
                <a:effectLst>
                  <a:outerShdw blurRad="38100" dist="38100" dir="2700000" algn="tl">
                    <a:srgbClr val="000000">
                      <a:alpha val="43137"/>
                    </a:srgbClr>
                  </a:outerShdw>
                  <a:reflection blurRad="12700" stA="48000" endA="300" endPos="55000" dir="5400000" sy="-90000" algn="bl" rotWithShape="0"/>
                </a:effectLst>
              </a:rPr>
              <a:t/>
            </a:r>
            <a:br>
              <a:rPr lang="en-US" sz="2400" cap="none" dirty="0" smtClean="0">
                <a:effectLst>
                  <a:outerShdw blurRad="38100" dist="38100" dir="2700000" algn="tl">
                    <a:srgbClr val="000000">
                      <a:alpha val="43137"/>
                    </a:srgbClr>
                  </a:outerShdw>
                  <a:reflection blurRad="12700" stA="48000" endA="300" endPos="55000" dir="5400000" sy="-90000" algn="bl" rotWithShape="0"/>
                </a:effectLst>
              </a:rPr>
            </a:br>
            <a:r>
              <a:rPr lang="en-US" sz="2400" cap="none" dirty="0" smtClean="0">
                <a:effectLst>
                  <a:outerShdw blurRad="38100" dist="38100" dir="2700000" algn="tl">
                    <a:srgbClr val="000000">
                      <a:alpha val="43137"/>
                    </a:srgbClr>
                  </a:outerShdw>
                  <a:reflection blurRad="12700" stA="48000" endA="300" endPos="55000" dir="5400000" sy="-90000" algn="bl" rotWithShape="0"/>
                </a:effectLst>
              </a:rPr>
              <a:t>Ivanovo, </a:t>
            </a:r>
            <a:r>
              <a:rPr lang="en-US" sz="2400" cap="none" dirty="0" err="1" smtClean="0">
                <a:effectLst>
                  <a:outerShdw blurRad="38100" dist="38100" dir="2700000" algn="tl">
                    <a:srgbClr val="000000">
                      <a:alpha val="43137"/>
                    </a:srgbClr>
                  </a:outerShdw>
                  <a:reflection blurRad="12700" stA="48000" endA="300" endPos="55000" dir="5400000" sy="-90000" algn="bl" rotWithShape="0"/>
                </a:effectLst>
              </a:rPr>
              <a:t>Liceum</a:t>
            </a:r>
            <a:r>
              <a:rPr lang="en-US" sz="2400" cap="none" dirty="0" smtClean="0">
                <a:effectLst>
                  <a:outerShdw blurRad="38100" dist="38100" dir="2700000" algn="tl">
                    <a:srgbClr val="000000">
                      <a:alpha val="43137"/>
                    </a:srgbClr>
                  </a:outerShdw>
                  <a:reflection blurRad="12700" stA="48000" endA="300" endPos="55000" dir="5400000" sy="-90000" algn="bl" rotWithShape="0"/>
                </a:effectLst>
              </a:rPr>
              <a:t> </a:t>
            </a:r>
            <a:r>
              <a:rPr lang="ru-RU" sz="2400" cap="none" dirty="0" smtClean="0">
                <a:effectLst>
                  <a:outerShdw blurRad="38100" dist="38100" dir="2700000" algn="tl">
                    <a:srgbClr val="000000">
                      <a:alpha val="43137"/>
                    </a:srgbClr>
                  </a:outerShdw>
                  <a:reflection blurRad="12700" stA="48000" endA="300" endPos="55000" dir="5400000" sy="-90000" algn="bl" rotWithShape="0"/>
                </a:effectLst>
              </a:rPr>
              <a:t>№33, </a:t>
            </a:r>
            <a:r>
              <a:rPr lang="en-US" sz="2400" cap="none" dirty="0" smtClean="0">
                <a:effectLst>
                  <a:outerShdw blurRad="38100" dist="38100" dir="2700000" algn="tl">
                    <a:srgbClr val="000000">
                      <a:alpha val="43137"/>
                    </a:srgbClr>
                  </a:outerShdw>
                  <a:reflection blurRad="12700" stA="48000" endA="300" endPos="55000" dir="5400000" sy="-90000" algn="bl" rotWithShape="0"/>
                </a:effectLst>
              </a:rPr>
              <a:t>form 10”V</a:t>
            </a:r>
            <a:r>
              <a:rPr lang="en-US" sz="2200" cap="none" dirty="0" smtClean="0">
                <a:effectLst>
                  <a:outerShdw blurRad="38100" dist="38100" dir="2700000" algn="tl">
                    <a:srgbClr val="000000">
                      <a:alpha val="43137"/>
                    </a:srgbClr>
                  </a:outerShdw>
                  <a:reflection blurRad="12700" stA="48000" endA="300" endPos="55000" dir="5400000" sy="-90000" algn="bl" rotWithShape="0"/>
                </a:effectLst>
              </a:rPr>
              <a:t>”</a:t>
            </a:r>
            <a:br>
              <a:rPr lang="en-US" sz="2200" cap="none" dirty="0" smtClean="0">
                <a:effectLst>
                  <a:outerShdw blurRad="38100" dist="38100" dir="2700000" algn="tl">
                    <a:srgbClr val="000000">
                      <a:alpha val="43137"/>
                    </a:srgbClr>
                  </a:outerShdw>
                  <a:reflection blurRad="12700" stA="48000" endA="300" endPos="55000" dir="5400000" sy="-90000" algn="bl" rotWithShape="0"/>
                </a:effectLst>
              </a:rPr>
            </a:br>
            <a:r>
              <a:rPr lang="en-US" sz="2400" cap="none" dirty="0" smtClean="0">
                <a:effectLst>
                  <a:outerShdw blurRad="38100" dist="38100" dir="2700000" algn="tl">
                    <a:srgbClr val="000000">
                      <a:alpha val="43137"/>
                    </a:srgbClr>
                  </a:outerShdw>
                  <a:reflection blurRad="12700" stA="48000" endA="300" endPos="55000" dir="5400000" sy="-90000" algn="bl" rotWithShape="0"/>
                </a:effectLst>
              </a:rPr>
              <a:t>The project coordinator is</a:t>
            </a:r>
            <a:r>
              <a:rPr lang="en-US" sz="2200" cap="none" dirty="0" smtClean="0">
                <a:effectLst>
                  <a:outerShdw blurRad="38100" dist="38100" dir="2700000" algn="tl">
                    <a:srgbClr val="000000">
                      <a:alpha val="43137"/>
                    </a:srgbClr>
                  </a:outerShdw>
                  <a:reflection blurRad="12700" stA="48000" endA="300" endPos="55000" dir="5400000" sy="-90000" algn="bl" rotWithShape="0"/>
                </a:effectLst>
              </a:rPr>
              <a:t/>
            </a:r>
            <a:br>
              <a:rPr lang="en-US" sz="2200" cap="none" dirty="0" smtClean="0">
                <a:effectLst>
                  <a:outerShdw blurRad="38100" dist="38100" dir="2700000" algn="tl">
                    <a:srgbClr val="000000">
                      <a:alpha val="43137"/>
                    </a:srgbClr>
                  </a:outerShdw>
                  <a:reflection blurRad="12700" stA="48000" endA="300" endPos="55000" dir="5400000" sy="-90000" algn="bl" rotWithShape="0"/>
                </a:effectLst>
              </a:rPr>
            </a:br>
            <a:r>
              <a:rPr lang="en-US" sz="2400" cap="none" dirty="0" err="1" smtClean="0">
                <a:effectLst>
                  <a:outerShdw blurRad="38100" dist="38100" dir="2700000" algn="tl">
                    <a:srgbClr val="000000">
                      <a:alpha val="43137"/>
                    </a:srgbClr>
                  </a:outerShdw>
                  <a:reflection blurRad="12700" stA="48000" endA="300" endPos="55000" dir="5400000" sy="-90000" algn="bl" rotWithShape="0"/>
                </a:effectLst>
              </a:rPr>
              <a:t>Tchernyavskaya</a:t>
            </a:r>
            <a:r>
              <a:rPr lang="en-US" sz="2400" cap="none" dirty="0" smtClean="0">
                <a:effectLst>
                  <a:outerShdw blurRad="38100" dist="38100" dir="2700000" algn="tl">
                    <a:srgbClr val="000000">
                      <a:alpha val="43137"/>
                    </a:srgbClr>
                  </a:outerShdw>
                  <a:reflection blurRad="12700" stA="48000" endA="300" endPos="55000" dir="5400000" sy="-90000" algn="bl" rotWithShape="0"/>
                </a:effectLst>
              </a:rPr>
              <a:t> Olga </a:t>
            </a:r>
            <a:r>
              <a:rPr lang="en-US" sz="2400" cap="none" dirty="0" err="1" smtClean="0">
                <a:effectLst>
                  <a:outerShdw blurRad="38100" dist="38100" dir="2700000" algn="tl">
                    <a:srgbClr val="000000">
                      <a:alpha val="43137"/>
                    </a:srgbClr>
                  </a:outerShdw>
                  <a:reflection blurRad="12700" stA="48000" endA="300" endPos="55000" dir="5400000" sy="-90000" algn="bl" rotWithShape="0"/>
                </a:effectLst>
              </a:rPr>
              <a:t>Stanislavovna</a:t>
            </a:r>
            <a:r>
              <a:rPr lang="en-US" sz="2400" cap="none" dirty="0" smtClean="0">
                <a:effectLst>
                  <a:outerShdw blurRad="38100" dist="38100" dir="2700000" algn="tl">
                    <a:srgbClr val="000000">
                      <a:alpha val="43137"/>
                    </a:srgbClr>
                  </a:outerShdw>
                  <a:reflection blurRad="12700" stA="48000" endA="300" endPos="55000" dir="5400000" sy="-90000" algn="bl" rotWithShape="0"/>
                </a:effectLst>
              </a:rPr>
              <a:t> </a:t>
            </a:r>
            <a:r>
              <a:rPr lang="en-US" u="sng" cap="none" dirty="0" smtClean="0">
                <a:effectLst>
                  <a:outerShdw blurRad="38100" dist="38100" dir="2700000" algn="tl">
                    <a:srgbClr val="000000">
                      <a:alpha val="43137"/>
                    </a:srgbClr>
                  </a:outerShdw>
                  <a:reflection blurRad="12700" stA="48000" endA="300" endPos="55000" dir="5400000" sy="-90000" algn="bl" rotWithShape="0"/>
                </a:effectLst>
              </a:rPr>
              <a:t/>
            </a:r>
            <a:br>
              <a:rPr lang="en-US" u="sng" cap="none" dirty="0" smtClean="0">
                <a:effectLst>
                  <a:outerShdw blurRad="38100" dist="38100" dir="2700000" algn="tl">
                    <a:srgbClr val="000000">
                      <a:alpha val="43137"/>
                    </a:srgbClr>
                  </a:outerShdw>
                  <a:reflection blurRad="12700" stA="48000" endA="300" endPos="55000" dir="5400000" sy="-90000" algn="bl" rotWithShape="0"/>
                </a:effectLst>
              </a:rPr>
            </a:br>
            <a:endParaRPr lang="ru-RU" u="sng" cap="none" dirty="0">
              <a:effectLst>
                <a:outerShdw blurRad="38100" dist="38100" dir="2700000" algn="tl">
                  <a:srgbClr val="000000">
                    <a:alpha val="43137"/>
                  </a:srgbClr>
                </a:outerShdw>
                <a:reflection blurRad="12700" stA="48000" endA="300" endPos="55000" dir="5400000" sy="-90000" algn="bl" rotWithShape="0"/>
              </a:effectLs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Содержимое 4" descr="марк малютин.jpg"/>
          <p:cNvPicPr>
            <a:picLocks noGrp="1" noChangeAspect="1"/>
          </p:cNvPicPr>
          <p:nvPr>
            <p:ph sz="half" idx="1"/>
          </p:nvPr>
        </p:nvPicPr>
        <p:blipFill>
          <a:blip r:embed="rId2"/>
          <a:stretch>
            <a:fillRect/>
          </a:stretch>
        </p:blipFill>
        <p:spPr>
          <a:xfrm>
            <a:off x="571472" y="285729"/>
            <a:ext cx="2630635" cy="3714775"/>
          </a:xfrm>
        </p:spPr>
      </p:pic>
      <p:sp>
        <p:nvSpPr>
          <p:cNvPr id="4" name="Текст 3"/>
          <p:cNvSpPr>
            <a:spLocks noGrp="1"/>
          </p:cNvSpPr>
          <p:nvPr>
            <p:ph type="body" idx="2"/>
          </p:nvPr>
        </p:nvSpPr>
        <p:spPr>
          <a:xfrm>
            <a:off x="4357686" y="357166"/>
            <a:ext cx="4286280" cy="4800600"/>
          </a:xfrm>
        </p:spPr>
        <p:txBody>
          <a:bodyPr>
            <a:normAutofit lnSpcReduction="10000"/>
          </a:bodyPr>
          <a:lstStyle/>
          <a:p>
            <a:r>
              <a:rPr lang="en-US" sz="1800" dirty="0" smtClean="0">
                <a:effectLst>
                  <a:outerShdw blurRad="38100" dist="38100" dir="2700000" algn="tl">
                    <a:srgbClr val="000000">
                      <a:alpha val="43137"/>
                    </a:srgbClr>
                  </a:outerShdw>
                </a:effectLst>
              </a:rPr>
              <a:t>The name of the outstanding Russian artist Mark </a:t>
            </a:r>
            <a:r>
              <a:rPr lang="en-US" sz="1800" dirty="0" err="1" smtClean="0">
                <a:effectLst>
                  <a:outerShdw blurRad="38100" dist="38100" dir="2700000" algn="tl">
                    <a:srgbClr val="000000">
                      <a:alpha val="43137"/>
                    </a:srgbClr>
                  </a:outerShdw>
                </a:effectLst>
              </a:rPr>
              <a:t>Malutin</a:t>
            </a:r>
            <a:r>
              <a:rPr lang="en-US" sz="1800" dirty="0" smtClean="0">
                <a:effectLst>
                  <a:outerShdw blurRad="38100" dist="38100" dir="2700000" algn="tl">
                    <a:srgbClr val="000000">
                      <a:alpha val="43137"/>
                    </a:srgbClr>
                  </a:outerShdw>
                </a:effectLst>
              </a:rPr>
              <a:t> is associated with Ivanovo Region, because he graduated from Ivanovo Art and Pedagogical College, lived and worked in our town.</a:t>
            </a:r>
          </a:p>
          <a:p>
            <a:r>
              <a:rPr lang="en-US" sz="1800" dirty="0" smtClean="0">
                <a:effectLst>
                  <a:outerShdw blurRad="38100" dist="38100" dir="2700000" algn="tl">
                    <a:srgbClr val="000000">
                      <a:alpha val="43137"/>
                    </a:srgbClr>
                  </a:outerShdw>
                </a:effectLst>
              </a:rPr>
              <a:t>Mark </a:t>
            </a:r>
            <a:r>
              <a:rPr lang="en-US" sz="1800" dirty="0" err="1" smtClean="0">
                <a:effectLst>
                  <a:outerShdw blurRad="38100" dist="38100" dir="2700000" algn="tl">
                    <a:srgbClr val="000000">
                      <a:alpha val="43137"/>
                    </a:srgbClr>
                  </a:outerShdw>
                </a:effectLst>
              </a:rPr>
              <a:t>Malutin</a:t>
            </a:r>
            <a:r>
              <a:rPr lang="en-US" sz="1800" dirty="0" smtClean="0">
                <a:effectLst>
                  <a:outerShdw blurRad="38100" dist="38100" dir="2700000" algn="tl">
                    <a:srgbClr val="000000">
                      <a:alpha val="43137"/>
                    </a:srgbClr>
                  </a:outerShdw>
                </a:effectLst>
              </a:rPr>
              <a:t> was the head of the Ivanovo </a:t>
            </a:r>
            <a:r>
              <a:rPr lang="en-US" sz="1800" dirty="0" err="1" smtClean="0">
                <a:effectLst>
                  <a:outerShdw blurRad="38100" dist="38100" dir="2700000" algn="tl">
                    <a:srgbClr val="000000">
                      <a:alpha val="43137"/>
                    </a:srgbClr>
                  </a:outerShdw>
                </a:effectLst>
              </a:rPr>
              <a:t>Artists’Union</a:t>
            </a:r>
            <a:r>
              <a:rPr lang="en-US" sz="1800" dirty="0" smtClean="0">
                <a:effectLst>
                  <a:outerShdw blurRad="38100" dist="38100" dir="2700000" algn="tl">
                    <a:srgbClr val="000000">
                      <a:alpha val="43137"/>
                    </a:srgbClr>
                  </a:outerShdw>
                </a:effectLst>
              </a:rPr>
              <a:t> in 1960-1970s.</a:t>
            </a:r>
          </a:p>
          <a:p>
            <a:r>
              <a:rPr lang="en-US" sz="1800" dirty="0" err="1" smtClean="0">
                <a:effectLst>
                  <a:outerShdw blurRad="38100" dist="38100" dir="2700000" algn="tl">
                    <a:srgbClr val="000000">
                      <a:alpha val="43137"/>
                    </a:srgbClr>
                  </a:outerShdw>
                </a:effectLst>
              </a:rPr>
              <a:t>Malutin</a:t>
            </a:r>
            <a:r>
              <a:rPr lang="en-US" sz="1800" dirty="0" smtClean="0">
                <a:effectLst>
                  <a:outerShdw blurRad="38100" dist="38100" dir="2700000" algn="tl">
                    <a:srgbClr val="000000">
                      <a:alpha val="43137"/>
                    </a:srgbClr>
                  </a:outerShdw>
                </a:effectLst>
              </a:rPr>
              <a:t> is a prominent Russian artist, who created a lot of landscapes, portraits and thematic pictures, His paintings are exhibited in the best museums of Russia and abroad.</a:t>
            </a:r>
          </a:p>
          <a:p>
            <a:r>
              <a:rPr lang="en-US" sz="1800" dirty="0" smtClean="0">
                <a:effectLst>
                  <a:outerShdw blurRad="38100" dist="38100" dir="2700000" algn="tl">
                    <a:srgbClr val="000000">
                      <a:alpha val="43137"/>
                    </a:srgbClr>
                  </a:outerShdw>
                </a:effectLst>
              </a:rPr>
              <a:t>His landscape “By the River”, for example, belongs to the collection of the Russian Museum in St. Petersburg and some of his works are included to the collections of the Tretyakov Gallery in Moscow.</a:t>
            </a:r>
          </a:p>
          <a:p>
            <a:endParaRPr lang="ru-RU" sz="1800" dirty="0"/>
          </a:p>
        </p:txBody>
      </p:sp>
      <p:pic>
        <p:nvPicPr>
          <p:cNvPr id="7170" name="Picture 2" descr="F:\Английский\малютин2.jpg"/>
          <p:cNvPicPr>
            <a:picLocks noChangeAspect="1" noChangeArrowheads="1"/>
          </p:cNvPicPr>
          <p:nvPr/>
        </p:nvPicPr>
        <p:blipFill>
          <a:blip r:embed="rId3"/>
          <a:srcRect/>
          <a:stretch>
            <a:fillRect/>
          </a:stretch>
        </p:blipFill>
        <p:spPr bwMode="auto">
          <a:xfrm>
            <a:off x="1428728" y="3643314"/>
            <a:ext cx="2324112" cy="2935401"/>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7170"/>
                                        </p:tgtEl>
                                        <p:attrNameLst>
                                          <p:attrName>style.visibility</p:attrName>
                                        </p:attrNameLst>
                                      </p:cBhvr>
                                      <p:to>
                                        <p:strVal val="visible"/>
                                      </p:to>
                                    </p:set>
                                    <p:anim calcmode="lin" valueType="num">
                                      <p:cBhvr additive="base">
                                        <p:cTn id="12" dur="500" fill="hold"/>
                                        <p:tgtEl>
                                          <p:spTgt spid="7170"/>
                                        </p:tgtEl>
                                        <p:attrNameLst>
                                          <p:attrName>ppt_x</p:attrName>
                                        </p:attrNameLst>
                                      </p:cBhvr>
                                      <p:tavLst>
                                        <p:tav tm="0">
                                          <p:val>
                                            <p:strVal val="#ppt_x"/>
                                          </p:val>
                                        </p:tav>
                                        <p:tav tm="100000">
                                          <p:val>
                                            <p:strVal val="#ppt_x"/>
                                          </p:val>
                                        </p:tav>
                                      </p:tavLst>
                                    </p:anim>
                                    <p:anim calcmode="lin" valueType="num">
                                      <p:cBhvr additive="base">
                                        <p:cTn id="13" dur="500" fill="hold"/>
                                        <p:tgtEl>
                                          <p:spTgt spid="7170"/>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5" presetClass="entr" presetSubtype="10" fill="hold" grpId="0" nodeType="after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checkerboard(across)">
                                      <p:cBhvr>
                                        <p:cTn id="17" dur="500"/>
                                        <p:tgtEl>
                                          <p:spTgt spid="4">
                                            <p:txEl>
                                              <p:pRg st="0" end="0"/>
                                            </p:txEl>
                                          </p:spTgt>
                                        </p:tgtEl>
                                      </p:cBhvr>
                                    </p:animEffect>
                                  </p:childTnLst>
                                </p:cTn>
                              </p:par>
                            </p:childTnLst>
                          </p:cTn>
                        </p:par>
                        <p:par>
                          <p:cTn id="18" fill="hold">
                            <p:stCondLst>
                              <p:cond delay="1500"/>
                            </p:stCondLst>
                            <p:childTnLst>
                              <p:par>
                                <p:cTn id="19" presetID="5" presetClass="entr" presetSubtype="10" fill="hold" grpId="0" nodeType="afterEffect">
                                  <p:stCondLst>
                                    <p:cond delay="0"/>
                                  </p:stCondLst>
                                  <p:childTnLst>
                                    <p:set>
                                      <p:cBhvr>
                                        <p:cTn id="20" dur="1" fill="hold">
                                          <p:stCondLst>
                                            <p:cond delay="0"/>
                                          </p:stCondLst>
                                        </p:cTn>
                                        <p:tgtEl>
                                          <p:spTgt spid="4">
                                            <p:txEl>
                                              <p:pRg st="1" end="1"/>
                                            </p:txEl>
                                          </p:spTgt>
                                        </p:tgtEl>
                                        <p:attrNameLst>
                                          <p:attrName>style.visibility</p:attrName>
                                        </p:attrNameLst>
                                      </p:cBhvr>
                                      <p:to>
                                        <p:strVal val="visible"/>
                                      </p:to>
                                    </p:set>
                                    <p:animEffect transition="in" filter="checkerboard(across)">
                                      <p:cBhvr>
                                        <p:cTn id="21" dur="500"/>
                                        <p:tgtEl>
                                          <p:spTgt spid="4">
                                            <p:txEl>
                                              <p:pRg st="1" end="1"/>
                                            </p:txEl>
                                          </p:spTgt>
                                        </p:tgtEl>
                                      </p:cBhvr>
                                    </p:animEffect>
                                  </p:childTnLst>
                                </p:cTn>
                              </p:par>
                            </p:childTnLst>
                          </p:cTn>
                        </p:par>
                        <p:par>
                          <p:cTn id="22" fill="hold">
                            <p:stCondLst>
                              <p:cond delay="2000"/>
                            </p:stCondLst>
                            <p:childTnLst>
                              <p:par>
                                <p:cTn id="23" presetID="5" presetClass="entr" presetSubtype="10" fill="hold" grpId="0" nodeType="afterEffect">
                                  <p:stCondLst>
                                    <p:cond delay="0"/>
                                  </p:stCondLst>
                                  <p:childTnLst>
                                    <p:set>
                                      <p:cBhvr>
                                        <p:cTn id="24" dur="1" fill="hold">
                                          <p:stCondLst>
                                            <p:cond delay="0"/>
                                          </p:stCondLst>
                                        </p:cTn>
                                        <p:tgtEl>
                                          <p:spTgt spid="4">
                                            <p:txEl>
                                              <p:pRg st="2" end="2"/>
                                            </p:txEl>
                                          </p:spTgt>
                                        </p:tgtEl>
                                        <p:attrNameLst>
                                          <p:attrName>style.visibility</p:attrName>
                                        </p:attrNameLst>
                                      </p:cBhvr>
                                      <p:to>
                                        <p:strVal val="visible"/>
                                      </p:to>
                                    </p:set>
                                    <p:animEffect transition="in" filter="checkerboard(across)">
                                      <p:cBhvr>
                                        <p:cTn id="25" dur="500"/>
                                        <p:tgtEl>
                                          <p:spTgt spid="4">
                                            <p:txEl>
                                              <p:pRg st="2" end="2"/>
                                            </p:txEl>
                                          </p:spTgt>
                                        </p:tgtEl>
                                      </p:cBhvr>
                                    </p:animEffect>
                                  </p:childTnLst>
                                </p:cTn>
                              </p:par>
                            </p:childTnLst>
                          </p:cTn>
                        </p:par>
                        <p:par>
                          <p:cTn id="26" fill="hold">
                            <p:stCondLst>
                              <p:cond delay="2500"/>
                            </p:stCondLst>
                            <p:childTnLst>
                              <p:par>
                                <p:cTn id="27" presetID="5" presetClass="entr" presetSubtype="10" fill="hold" grpId="0" nodeType="afterEffect">
                                  <p:stCondLst>
                                    <p:cond delay="0"/>
                                  </p:stCondLst>
                                  <p:childTnLst>
                                    <p:set>
                                      <p:cBhvr>
                                        <p:cTn id="28" dur="1" fill="hold">
                                          <p:stCondLst>
                                            <p:cond delay="0"/>
                                          </p:stCondLst>
                                        </p:cTn>
                                        <p:tgtEl>
                                          <p:spTgt spid="4">
                                            <p:txEl>
                                              <p:pRg st="3" end="3"/>
                                            </p:txEl>
                                          </p:spTgt>
                                        </p:tgtEl>
                                        <p:attrNameLst>
                                          <p:attrName>style.visibility</p:attrName>
                                        </p:attrNameLst>
                                      </p:cBhvr>
                                      <p:to>
                                        <p:strVal val="visible"/>
                                      </p:to>
                                    </p:set>
                                    <p:animEffect transition="in" filter="checkerboard(across)">
                                      <p:cBhvr>
                                        <p:cTn id="29"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p:cNvSpPr>
            <a:spLocks noGrp="1"/>
          </p:cNvSpPr>
          <p:nvPr>
            <p:ph type="body" idx="2"/>
          </p:nvPr>
        </p:nvSpPr>
        <p:spPr>
          <a:xfrm>
            <a:off x="457200" y="609600"/>
            <a:ext cx="3971924" cy="4800600"/>
          </a:xfrm>
        </p:spPr>
        <p:txBody>
          <a:bodyPr>
            <a:normAutofit/>
          </a:bodyPr>
          <a:lstStyle/>
          <a:p>
            <a:r>
              <a:rPr lang="en-US" sz="1800" dirty="0" smtClean="0">
                <a:effectLst>
                  <a:outerShdw blurRad="38100" dist="38100" dir="2700000" algn="tl">
                    <a:srgbClr val="000000">
                      <a:alpha val="43137"/>
                    </a:srgbClr>
                  </a:outerShdw>
                </a:effectLst>
              </a:rPr>
              <a:t>Another famous Russian artist Boris </a:t>
            </a:r>
            <a:r>
              <a:rPr lang="en-US" sz="1800" dirty="0" err="1" smtClean="0">
                <a:effectLst>
                  <a:outerShdw blurRad="38100" dist="38100" dir="2700000" algn="tl">
                    <a:srgbClr val="000000">
                      <a:alpha val="43137"/>
                    </a:srgbClr>
                  </a:outerShdw>
                </a:effectLst>
              </a:rPr>
              <a:t>Prorokov</a:t>
            </a:r>
            <a:r>
              <a:rPr lang="en-US" sz="1800" dirty="0" smtClean="0">
                <a:effectLst>
                  <a:outerShdw blurRad="38100" dist="38100" dir="2700000" algn="tl">
                    <a:srgbClr val="000000">
                      <a:alpha val="43137"/>
                    </a:srgbClr>
                  </a:outerShdw>
                </a:effectLst>
              </a:rPr>
              <a:t> (1911-1972) was born in Ivanovo-</a:t>
            </a:r>
            <a:r>
              <a:rPr lang="en-US" sz="1800" dirty="0" err="1" smtClean="0">
                <a:effectLst>
                  <a:outerShdw blurRad="38100" dist="38100" dir="2700000" algn="tl">
                    <a:srgbClr val="000000">
                      <a:alpha val="43137"/>
                    </a:srgbClr>
                  </a:outerShdw>
                </a:effectLst>
              </a:rPr>
              <a:t>Voznesensk</a:t>
            </a:r>
            <a:r>
              <a:rPr lang="en-US" sz="1800" dirty="0" smtClean="0">
                <a:effectLst>
                  <a:outerShdw blurRad="38100" dist="38100" dir="2700000" algn="tl">
                    <a:srgbClr val="000000">
                      <a:alpha val="43137"/>
                    </a:srgbClr>
                  </a:outerShdw>
                </a:effectLst>
              </a:rPr>
              <a:t> in 1911. He was the master of satirical painting and graphics.</a:t>
            </a:r>
          </a:p>
          <a:p>
            <a:r>
              <a:rPr lang="en-US" sz="1800" dirty="0" smtClean="0">
                <a:effectLst>
                  <a:outerShdw blurRad="38100" dist="38100" dir="2700000" algn="tl">
                    <a:srgbClr val="000000">
                      <a:alpha val="43137"/>
                    </a:srgbClr>
                  </a:outerShdw>
                </a:effectLst>
              </a:rPr>
              <a:t>One of the streets in Ivanovo is named after Boris </a:t>
            </a:r>
            <a:r>
              <a:rPr lang="en-US" sz="1800" dirty="0" err="1" smtClean="0">
                <a:effectLst>
                  <a:outerShdw blurRad="38100" dist="38100" dir="2700000" algn="tl">
                    <a:srgbClr val="000000">
                      <a:alpha val="43137"/>
                    </a:srgbClr>
                  </a:outerShdw>
                </a:effectLst>
              </a:rPr>
              <a:t>Prorokov</a:t>
            </a:r>
            <a:r>
              <a:rPr lang="en-US" sz="1800" dirty="0" smtClean="0">
                <a:effectLst>
                  <a:outerShdw blurRad="38100" dist="38100" dir="2700000" algn="tl">
                    <a:srgbClr val="000000">
                      <a:alpha val="43137"/>
                    </a:srgbClr>
                  </a:outerShdw>
                </a:effectLst>
              </a:rPr>
              <a:t>. In 1980 the museum  dedicated to the life and work of this painter was opened in the house where the artist lived from 1924 till 1949.</a:t>
            </a:r>
            <a:endParaRPr lang="ru-RU" sz="1800" dirty="0">
              <a:effectLst>
                <a:outerShdw blurRad="38100" dist="38100" dir="2700000" algn="tl">
                  <a:srgbClr val="000000">
                    <a:alpha val="43137"/>
                  </a:srgbClr>
                </a:outerShdw>
              </a:effectLst>
            </a:endParaRPr>
          </a:p>
        </p:txBody>
      </p:sp>
      <p:pic>
        <p:nvPicPr>
          <p:cNvPr id="5122" name="Picture 2" descr="E:\Английский\фотки\борис пророков.jpg"/>
          <p:cNvPicPr>
            <a:picLocks noGrp="1" noChangeAspect="1" noChangeArrowheads="1"/>
          </p:cNvPicPr>
          <p:nvPr>
            <p:ph sz="half" idx="1"/>
          </p:nvPr>
        </p:nvPicPr>
        <p:blipFill>
          <a:blip r:embed="rId2"/>
          <a:srcRect/>
          <a:stretch>
            <a:fillRect/>
          </a:stretch>
        </p:blipFill>
        <p:spPr bwMode="auto">
          <a:xfrm>
            <a:off x="5000628" y="285728"/>
            <a:ext cx="3857651" cy="4149406"/>
          </a:xfrm>
          <a:prstGeom prst="rect">
            <a:avLst/>
          </a:prstGeom>
          <a:noFill/>
        </p:spPr>
      </p:pic>
      <p:pic>
        <p:nvPicPr>
          <p:cNvPr id="5124" name="Picture 4" descr="E:\Английский\фотки\Дом-музей_Бориса_Петровича_Пророкова_в_Иваново.jpg"/>
          <p:cNvPicPr>
            <a:picLocks noChangeAspect="1" noChangeArrowheads="1"/>
          </p:cNvPicPr>
          <p:nvPr/>
        </p:nvPicPr>
        <p:blipFill>
          <a:blip r:embed="rId3" cstate="print"/>
          <a:srcRect/>
          <a:stretch>
            <a:fillRect/>
          </a:stretch>
        </p:blipFill>
        <p:spPr bwMode="auto">
          <a:xfrm>
            <a:off x="571472" y="3929066"/>
            <a:ext cx="3805922" cy="250033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5122"/>
                                        </p:tgtEl>
                                        <p:attrNameLst>
                                          <p:attrName>style.visibility</p:attrName>
                                        </p:attrNameLst>
                                      </p:cBhvr>
                                      <p:to>
                                        <p:strVal val="visible"/>
                                      </p:to>
                                    </p:set>
                                    <p:anim calcmode="lin" valueType="num">
                                      <p:cBhvr additive="base">
                                        <p:cTn id="7" dur="500" fill="hold"/>
                                        <p:tgtEl>
                                          <p:spTgt spid="5122"/>
                                        </p:tgtEl>
                                        <p:attrNameLst>
                                          <p:attrName>ppt_x</p:attrName>
                                        </p:attrNameLst>
                                      </p:cBhvr>
                                      <p:tavLst>
                                        <p:tav tm="0">
                                          <p:val>
                                            <p:strVal val="#ppt_x"/>
                                          </p:val>
                                        </p:tav>
                                        <p:tav tm="100000">
                                          <p:val>
                                            <p:strVal val="#ppt_x"/>
                                          </p:val>
                                        </p:tav>
                                      </p:tavLst>
                                    </p:anim>
                                    <p:anim calcmode="lin" valueType="num">
                                      <p:cBhvr additive="base">
                                        <p:cTn id="8" dur="500" fill="hold"/>
                                        <p:tgtEl>
                                          <p:spTgt spid="512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5124"/>
                                        </p:tgtEl>
                                        <p:attrNameLst>
                                          <p:attrName>style.visibility</p:attrName>
                                        </p:attrNameLst>
                                      </p:cBhvr>
                                      <p:to>
                                        <p:strVal val="visible"/>
                                      </p:to>
                                    </p:set>
                                    <p:anim calcmode="lin" valueType="num">
                                      <p:cBhvr additive="base">
                                        <p:cTn id="12" dur="500" fill="hold"/>
                                        <p:tgtEl>
                                          <p:spTgt spid="5124"/>
                                        </p:tgtEl>
                                        <p:attrNameLst>
                                          <p:attrName>ppt_x</p:attrName>
                                        </p:attrNameLst>
                                      </p:cBhvr>
                                      <p:tavLst>
                                        <p:tav tm="0">
                                          <p:val>
                                            <p:strVal val="#ppt_x"/>
                                          </p:val>
                                        </p:tav>
                                        <p:tav tm="100000">
                                          <p:val>
                                            <p:strVal val="#ppt_x"/>
                                          </p:val>
                                        </p:tav>
                                      </p:tavLst>
                                    </p:anim>
                                    <p:anim calcmode="lin" valueType="num">
                                      <p:cBhvr additive="base">
                                        <p:cTn id="13" dur="500" fill="hold"/>
                                        <p:tgtEl>
                                          <p:spTgt spid="5124"/>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5" presetClass="entr" presetSubtype="10" fill="hold" grpId="0" nodeType="after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checkerboard(across)">
                                      <p:cBhvr>
                                        <p:cTn id="17" dur="500"/>
                                        <p:tgtEl>
                                          <p:spTgt spid="3">
                                            <p:txEl>
                                              <p:pRg st="0" end="0"/>
                                            </p:txEl>
                                          </p:spTgt>
                                        </p:tgtEl>
                                      </p:cBhvr>
                                    </p:animEffect>
                                  </p:childTnLst>
                                </p:cTn>
                              </p:par>
                            </p:childTnLst>
                          </p:cTn>
                        </p:par>
                        <p:par>
                          <p:cTn id="18" fill="hold">
                            <p:stCondLst>
                              <p:cond delay="1500"/>
                            </p:stCondLst>
                            <p:childTnLst>
                              <p:par>
                                <p:cTn id="19" presetID="5" presetClass="entr" presetSubtype="10" fill="hold" grpId="0" nodeType="after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Effect transition="in" filter="checkerboard(across)">
                                      <p:cBhvr>
                                        <p:cTn id="21"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p:cNvSpPr>
            <a:spLocks noGrp="1"/>
          </p:cNvSpPr>
          <p:nvPr>
            <p:ph type="body" idx="2"/>
          </p:nvPr>
        </p:nvSpPr>
        <p:spPr>
          <a:xfrm>
            <a:off x="285720" y="214290"/>
            <a:ext cx="4043362" cy="5462606"/>
          </a:xfrm>
        </p:spPr>
        <p:txBody>
          <a:bodyPr>
            <a:normAutofit lnSpcReduction="10000"/>
          </a:bodyPr>
          <a:lstStyle/>
          <a:p>
            <a:r>
              <a:rPr lang="en-US" sz="1800" dirty="0" smtClean="0">
                <a:effectLst>
                  <a:outerShdw blurRad="38100" dist="38100" dir="2700000" algn="tl">
                    <a:srgbClr val="000000">
                      <a:alpha val="43137"/>
                    </a:srgbClr>
                  </a:outerShdw>
                </a:effectLst>
              </a:rPr>
              <a:t>The talented poet </a:t>
            </a:r>
            <a:r>
              <a:rPr lang="en-US" sz="1800" dirty="0" err="1" smtClean="0">
                <a:effectLst>
                  <a:outerShdw blurRad="38100" dist="38100" dir="2700000" algn="tl">
                    <a:srgbClr val="000000">
                      <a:alpha val="43137"/>
                    </a:srgbClr>
                  </a:outerShdw>
                </a:effectLst>
              </a:rPr>
              <a:t>Michail</a:t>
            </a:r>
            <a:r>
              <a:rPr lang="en-US" sz="1800" dirty="0" smtClean="0">
                <a:effectLst>
                  <a:outerShdw blurRad="38100" dist="38100" dir="2700000" algn="tl">
                    <a:srgbClr val="000000">
                      <a:alpha val="43137"/>
                    </a:srgbClr>
                  </a:outerShdw>
                </a:effectLst>
              </a:rPr>
              <a:t> </a:t>
            </a:r>
            <a:r>
              <a:rPr lang="en-US" sz="1800" dirty="0" err="1" smtClean="0">
                <a:effectLst>
                  <a:outerShdw blurRad="38100" dist="38100" dir="2700000" algn="tl">
                    <a:srgbClr val="000000">
                      <a:alpha val="43137"/>
                    </a:srgbClr>
                  </a:outerShdw>
                </a:effectLst>
              </a:rPr>
              <a:t>Dudin</a:t>
            </a:r>
            <a:r>
              <a:rPr lang="en-US" sz="1800" dirty="0" smtClean="0">
                <a:effectLst>
                  <a:outerShdw blurRad="38100" dist="38100" dir="2700000" algn="tl">
                    <a:srgbClr val="000000">
                      <a:alpha val="43137"/>
                    </a:srgbClr>
                  </a:outerShdw>
                </a:effectLst>
              </a:rPr>
              <a:t> </a:t>
            </a:r>
            <a:r>
              <a:rPr lang="ru-RU" sz="1800" dirty="0" smtClean="0">
                <a:effectLst>
                  <a:outerShdw blurRad="38100" dist="38100" dir="2700000" algn="tl">
                    <a:srgbClr val="000000">
                      <a:alpha val="43137"/>
                    </a:srgbClr>
                  </a:outerShdw>
                </a:effectLst>
              </a:rPr>
              <a:t>(1916-1993) </a:t>
            </a:r>
            <a:r>
              <a:rPr lang="en-US" sz="1800" dirty="0" smtClean="0">
                <a:effectLst>
                  <a:outerShdw blurRad="38100" dist="38100" dir="2700000" algn="tl">
                    <a:srgbClr val="000000">
                      <a:alpha val="43137"/>
                    </a:srgbClr>
                  </a:outerShdw>
                </a:effectLst>
              </a:rPr>
              <a:t>was born in the village of </a:t>
            </a:r>
            <a:r>
              <a:rPr lang="en-US" sz="1800" dirty="0" err="1" smtClean="0">
                <a:effectLst>
                  <a:outerShdw blurRad="38100" dist="38100" dir="2700000" algn="tl">
                    <a:srgbClr val="000000">
                      <a:alpha val="43137"/>
                    </a:srgbClr>
                  </a:outerShdw>
                </a:effectLst>
              </a:rPr>
              <a:t>Klevnevo</a:t>
            </a:r>
            <a:r>
              <a:rPr lang="en-US" sz="1800" dirty="0" smtClean="0">
                <a:effectLst>
                  <a:outerShdw blurRad="38100" dist="38100" dir="2700000" algn="tl">
                    <a:srgbClr val="000000">
                      <a:alpha val="43137"/>
                    </a:srgbClr>
                  </a:outerShdw>
                </a:effectLst>
              </a:rPr>
              <a:t> (now it is near </a:t>
            </a:r>
            <a:r>
              <a:rPr lang="en-US" sz="1800" dirty="0" err="1" smtClean="0">
                <a:effectLst>
                  <a:outerShdw blurRad="38100" dist="38100" dir="2700000" algn="tl">
                    <a:srgbClr val="000000">
                      <a:alpha val="43137"/>
                    </a:srgbClr>
                  </a:outerShdw>
                </a:effectLst>
              </a:rPr>
              <a:t>Furmanov</a:t>
            </a:r>
            <a:r>
              <a:rPr lang="en-US" sz="1800" dirty="0" smtClean="0">
                <a:effectLst>
                  <a:outerShdw blurRad="38100" dist="38100" dir="2700000" algn="tl">
                    <a:srgbClr val="000000">
                      <a:alpha val="43137"/>
                    </a:srgbClr>
                  </a:outerShdw>
                </a:effectLst>
              </a:rPr>
              <a:t>, the town in our region). He studied at school in Ivanovo and then continued his education in Ivanovo Pedagogical Institute.</a:t>
            </a:r>
          </a:p>
          <a:p>
            <a:r>
              <a:rPr lang="en-US" sz="1800" dirty="0" smtClean="0">
                <a:effectLst>
                  <a:outerShdw blurRad="38100" dist="38100" dir="2700000" algn="tl">
                    <a:srgbClr val="000000">
                      <a:alpha val="43137"/>
                    </a:srgbClr>
                  </a:outerShdw>
                </a:effectLst>
              </a:rPr>
              <a:t>His first book of lyrics was published in 1940. During  the years of war M. </a:t>
            </a:r>
            <a:r>
              <a:rPr lang="en-US" sz="1800" dirty="0" err="1" smtClean="0">
                <a:effectLst>
                  <a:outerShdw blurRad="38100" dist="38100" dir="2700000" algn="tl">
                    <a:srgbClr val="000000">
                      <a:alpha val="43137"/>
                    </a:srgbClr>
                  </a:outerShdw>
                </a:effectLst>
              </a:rPr>
              <a:t>Dudin</a:t>
            </a:r>
            <a:r>
              <a:rPr lang="en-US" sz="1800" dirty="0" smtClean="0">
                <a:effectLst>
                  <a:outerShdw blurRad="38100" dist="38100" dir="2700000" algn="tl">
                    <a:srgbClr val="000000">
                      <a:alpha val="43137"/>
                    </a:srgbClr>
                  </a:outerShdw>
                </a:effectLst>
              </a:rPr>
              <a:t> worked for different newspapers and was in different parts of the country. He took part in war events and created wonderful lyrics which helped people to overcome all the difficulties of that time.</a:t>
            </a:r>
          </a:p>
          <a:p>
            <a:r>
              <a:rPr lang="en-US" sz="1800" dirty="0" smtClean="0">
                <a:effectLst>
                  <a:outerShdw blurRad="38100" dist="38100" dir="2700000" algn="tl">
                    <a:srgbClr val="000000">
                      <a:alpha val="43137"/>
                    </a:srgbClr>
                  </a:outerShdw>
                </a:effectLst>
              </a:rPr>
              <a:t>After the war </a:t>
            </a:r>
            <a:r>
              <a:rPr lang="en-US" sz="1800" dirty="0" err="1" smtClean="0">
                <a:effectLst>
                  <a:outerShdw blurRad="38100" dist="38100" dir="2700000" algn="tl">
                    <a:srgbClr val="000000">
                      <a:alpha val="43137"/>
                    </a:srgbClr>
                  </a:outerShdw>
                </a:effectLst>
              </a:rPr>
              <a:t>Dudin</a:t>
            </a:r>
            <a:r>
              <a:rPr lang="en-US" sz="1800" dirty="0" smtClean="0">
                <a:effectLst>
                  <a:outerShdw blurRad="38100" dist="38100" dir="2700000" algn="tl">
                    <a:srgbClr val="000000">
                      <a:alpha val="43137"/>
                    </a:srgbClr>
                  </a:outerShdw>
                </a:effectLst>
              </a:rPr>
              <a:t> worked a lot in different fields of social life. He didn’t only create lyrics, he also translated poems from Armenian, Georgian and other languages. </a:t>
            </a:r>
            <a:r>
              <a:rPr lang="en-US" sz="1800" dirty="0" err="1" smtClean="0">
                <a:effectLst>
                  <a:outerShdw blurRad="38100" dist="38100" dir="2700000" algn="tl">
                    <a:srgbClr val="000000">
                      <a:alpha val="43137"/>
                    </a:srgbClr>
                  </a:outerShdw>
                </a:effectLst>
              </a:rPr>
              <a:t>Dudin</a:t>
            </a:r>
            <a:r>
              <a:rPr lang="en-US" sz="1800" dirty="0" smtClean="0">
                <a:effectLst>
                  <a:outerShdw blurRad="38100" dist="38100" dir="2700000" algn="tl">
                    <a:srgbClr val="000000">
                      <a:alpha val="43137"/>
                    </a:srgbClr>
                  </a:outerShdw>
                </a:effectLst>
              </a:rPr>
              <a:t> is buried in the village of </a:t>
            </a:r>
            <a:r>
              <a:rPr lang="en-US" sz="1800" dirty="0" err="1" smtClean="0">
                <a:effectLst>
                  <a:outerShdw blurRad="38100" dist="38100" dir="2700000" algn="tl">
                    <a:srgbClr val="000000">
                      <a:alpha val="43137"/>
                    </a:srgbClr>
                  </a:outerShdw>
                </a:effectLst>
              </a:rPr>
              <a:t>Vyasovskoe</a:t>
            </a:r>
            <a:r>
              <a:rPr lang="en-US" sz="1800" dirty="0" smtClean="0">
                <a:effectLst>
                  <a:outerShdw blurRad="38100" dist="38100" dir="2700000" algn="tl">
                    <a:srgbClr val="000000">
                      <a:alpha val="43137"/>
                    </a:srgbClr>
                  </a:outerShdw>
                </a:effectLst>
              </a:rPr>
              <a:t>, near </a:t>
            </a:r>
            <a:r>
              <a:rPr lang="en-US" sz="1800" dirty="0" err="1" smtClean="0">
                <a:effectLst>
                  <a:outerShdw blurRad="38100" dist="38100" dir="2700000" algn="tl">
                    <a:srgbClr val="000000">
                      <a:alpha val="43137"/>
                    </a:srgbClr>
                  </a:outerShdw>
                </a:effectLst>
              </a:rPr>
              <a:t>Furmanov</a:t>
            </a:r>
            <a:r>
              <a:rPr lang="en-US" sz="1800" dirty="0" smtClean="0">
                <a:effectLst>
                  <a:outerShdw blurRad="38100" dist="38100" dir="2700000" algn="tl">
                    <a:srgbClr val="000000">
                      <a:alpha val="43137"/>
                    </a:srgbClr>
                  </a:outerShdw>
                </a:effectLst>
              </a:rPr>
              <a:t>.</a:t>
            </a:r>
            <a:endParaRPr lang="ru-RU" sz="1800" dirty="0">
              <a:effectLst>
                <a:outerShdw blurRad="38100" dist="38100" dir="2700000" algn="tl">
                  <a:srgbClr val="000000">
                    <a:alpha val="43137"/>
                  </a:srgbClr>
                </a:outerShdw>
              </a:effectLst>
            </a:endParaRPr>
          </a:p>
        </p:txBody>
      </p:sp>
      <p:pic>
        <p:nvPicPr>
          <p:cNvPr id="6146" name="Picture 2" descr="E:\Английский\фотки\дудин.jpg"/>
          <p:cNvPicPr>
            <a:picLocks noGrp="1" noChangeAspect="1" noChangeArrowheads="1"/>
          </p:cNvPicPr>
          <p:nvPr>
            <p:ph sz="half" idx="1"/>
          </p:nvPr>
        </p:nvPicPr>
        <p:blipFill>
          <a:blip r:embed="rId2"/>
          <a:srcRect/>
          <a:stretch>
            <a:fillRect/>
          </a:stretch>
        </p:blipFill>
        <p:spPr bwMode="auto">
          <a:xfrm>
            <a:off x="4429124" y="214290"/>
            <a:ext cx="3143273" cy="3589618"/>
          </a:xfrm>
          <a:prstGeom prst="rect">
            <a:avLst/>
          </a:prstGeom>
          <a:noFill/>
        </p:spPr>
      </p:pic>
      <p:pic>
        <p:nvPicPr>
          <p:cNvPr id="6147" name="Picture 3" descr="F:\Английский\дудин2.jpg"/>
          <p:cNvPicPr>
            <a:picLocks noChangeAspect="1" noChangeArrowheads="1"/>
          </p:cNvPicPr>
          <p:nvPr/>
        </p:nvPicPr>
        <p:blipFill>
          <a:blip r:embed="rId3"/>
          <a:srcRect/>
          <a:stretch>
            <a:fillRect/>
          </a:stretch>
        </p:blipFill>
        <p:spPr bwMode="auto">
          <a:xfrm>
            <a:off x="6643702" y="3286124"/>
            <a:ext cx="2289875" cy="3357586"/>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6146"/>
                                        </p:tgtEl>
                                        <p:attrNameLst>
                                          <p:attrName>style.visibility</p:attrName>
                                        </p:attrNameLst>
                                      </p:cBhvr>
                                      <p:to>
                                        <p:strVal val="visible"/>
                                      </p:to>
                                    </p:set>
                                    <p:anim calcmode="lin" valueType="num">
                                      <p:cBhvr additive="base">
                                        <p:cTn id="7" dur="500" fill="hold"/>
                                        <p:tgtEl>
                                          <p:spTgt spid="6146"/>
                                        </p:tgtEl>
                                        <p:attrNameLst>
                                          <p:attrName>ppt_x</p:attrName>
                                        </p:attrNameLst>
                                      </p:cBhvr>
                                      <p:tavLst>
                                        <p:tav tm="0">
                                          <p:val>
                                            <p:strVal val="#ppt_x"/>
                                          </p:val>
                                        </p:tav>
                                        <p:tav tm="100000">
                                          <p:val>
                                            <p:strVal val="#ppt_x"/>
                                          </p:val>
                                        </p:tav>
                                      </p:tavLst>
                                    </p:anim>
                                    <p:anim calcmode="lin" valueType="num">
                                      <p:cBhvr additive="base">
                                        <p:cTn id="8" dur="500" fill="hold"/>
                                        <p:tgtEl>
                                          <p:spTgt spid="614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6147"/>
                                        </p:tgtEl>
                                        <p:attrNameLst>
                                          <p:attrName>style.visibility</p:attrName>
                                        </p:attrNameLst>
                                      </p:cBhvr>
                                      <p:to>
                                        <p:strVal val="visible"/>
                                      </p:to>
                                    </p:set>
                                    <p:anim calcmode="lin" valueType="num">
                                      <p:cBhvr additive="base">
                                        <p:cTn id="12" dur="500" fill="hold"/>
                                        <p:tgtEl>
                                          <p:spTgt spid="6147"/>
                                        </p:tgtEl>
                                        <p:attrNameLst>
                                          <p:attrName>ppt_x</p:attrName>
                                        </p:attrNameLst>
                                      </p:cBhvr>
                                      <p:tavLst>
                                        <p:tav tm="0">
                                          <p:val>
                                            <p:strVal val="#ppt_x"/>
                                          </p:val>
                                        </p:tav>
                                        <p:tav tm="100000">
                                          <p:val>
                                            <p:strVal val="#ppt_x"/>
                                          </p:val>
                                        </p:tav>
                                      </p:tavLst>
                                    </p:anim>
                                    <p:anim calcmode="lin" valueType="num">
                                      <p:cBhvr additive="base">
                                        <p:cTn id="13" dur="500" fill="hold"/>
                                        <p:tgtEl>
                                          <p:spTgt spid="6147"/>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4" presetClass="entr" presetSubtype="16" fill="hold" grpId="0" nodeType="after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box(in)">
                                      <p:cBhvr>
                                        <p:cTn id="17" dur="500"/>
                                        <p:tgtEl>
                                          <p:spTgt spid="3">
                                            <p:txEl>
                                              <p:pRg st="0" end="0"/>
                                            </p:txEl>
                                          </p:spTgt>
                                        </p:tgtEl>
                                      </p:cBhvr>
                                    </p:animEffect>
                                  </p:childTnLst>
                                </p:cTn>
                              </p:par>
                            </p:childTnLst>
                          </p:cTn>
                        </p:par>
                        <p:par>
                          <p:cTn id="18" fill="hold">
                            <p:stCondLst>
                              <p:cond delay="1500"/>
                            </p:stCondLst>
                            <p:childTnLst>
                              <p:par>
                                <p:cTn id="19" presetID="4" presetClass="entr" presetSubtype="16" fill="hold" grpId="0" nodeType="after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Effect transition="in" filter="box(in)">
                                      <p:cBhvr>
                                        <p:cTn id="21" dur="500"/>
                                        <p:tgtEl>
                                          <p:spTgt spid="3">
                                            <p:txEl>
                                              <p:pRg st="1" end="1"/>
                                            </p:txEl>
                                          </p:spTgt>
                                        </p:tgtEl>
                                      </p:cBhvr>
                                    </p:animEffect>
                                  </p:childTnLst>
                                </p:cTn>
                              </p:par>
                            </p:childTnLst>
                          </p:cTn>
                        </p:par>
                        <p:par>
                          <p:cTn id="22" fill="hold">
                            <p:stCondLst>
                              <p:cond delay="2000"/>
                            </p:stCondLst>
                            <p:childTnLst>
                              <p:par>
                                <p:cTn id="23" presetID="4" presetClass="entr" presetSubtype="16" fill="hold" grpId="0" nodeType="after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Effect transition="in" filter="box(in)">
                                      <p:cBhvr>
                                        <p:cTn id="25"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p:cNvSpPr>
            <a:spLocks noGrp="1"/>
          </p:cNvSpPr>
          <p:nvPr>
            <p:ph type="body" idx="2"/>
          </p:nvPr>
        </p:nvSpPr>
        <p:spPr>
          <a:xfrm>
            <a:off x="285720" y="428604"/>
            <a:ext cx="3543296" cy="4800600"/>
          </a:xfrm>
        </p:spPr>
        <p:txBody>
          <a:bodyPr>
            <a:normAutofit/>
          </a:bodyPr>
          <a:lstStyle/>
          <a:p>
            <a:r>
              <a:rPr lang="en-US" sz="1800" dirty="0" smtClean="0">
                <a:effectLst>
                  <a:outerShdw blurRad="38100" dist="38100" dir="2700000" algn="tl">
                    <a:srgbClr val="000000">
                      <a:alpha val="43137"/>
                    </a:srgbClr>
                  </a:outerShdw>
                </a:effectLst>
              </a:rPr>
              <a:t>So, there are a lot of prominent personalities our region can be proud of.</a:t>
            </a:r>
          </a:p>
          <a:p>
            <a:r>
              <a:rPr lang="en-US" sz="1800" dirty="0" smtClean="0">
                <a:effectLst>
                  <a:outerShdw blurRad="38100" dist="38100" dir="2700000" algn="tl">
                    <a:srgbClr val="000000">
                      <a:alpha val="43137"/>
                    </a:srgbClr>
                  </a:outerShdw>
                </a:effectLst>
              </a:rPr>
              <a:t>But we can be proud not only of remarkable people who have made a significant contribution to art, literature or cinematography. </a:t>
            </a:r>
          </a:p>
          <a:p>
            <a:r>
              <a:rPr lang="en-US" sz="1800" dirty="0" smtClean="0">
                <a:effectLst>
                  <a:outerShdw blurRad="38100" dist="38100" dir="2700000" algn="tl">
                    <a:srgbClr val="000000">
                      <a:alpha val="43137"/>
                    </a:srgbClr>
                  </a:outerShdw>
                </a:effectLst>
              </a:rPr>
              <a:t>Our region has always been known for hard-working, helpful, reliable, inventive and tough  people.</a:t>
            </a:r>
          </a:p>
          <a:p>
            <a:r>
              <a:rPr lang="en-US" sz="1800" dirty="0" smtClean="0">
                <a:effectLst>
                  <a:outerShdw blurRad="38100" dist="38100" dir="2700000" algn="tl">
                    <a:srgbClr val="000000">
                      <a:alpha val="43137"/>
                    </a:srgbClr>
                  </a:outerShdw>
                </a:effectLst>
              </a:rPr>
              <a:t>Every person, every, citizen who works honestly from day to day, makes his personal contribution to the development and flourishing of our region.</a:t>
            </a:r>
            <a:endParaRPr lang="ru-RU" sz="1800" dirty="0">
              <a:effectLst>
                <a:outerShdw blurRad="38100" dist="38100" dir="2700000" algn="tl">
                  <a:srgbClr val="000000">
                    <a:alpha val="43137"/>
                  </a:srgbClr>
                </a:outerShdw>
              </a:effectLst>
            </a:endParaRPr>
          </a:p>
        </p:txBody>
      </p:sp>
      <p:pic>
        <p:nvPicPr>
          <p:cNvPr id="9218" name="Picture 2" descr="F:\Английский\вид6.jpg"/>
          <p:cNvPicPr>
            <a:picLocks noGrp="1" noChangeAspect="1" noChangeArrowheads="1"/>
          </p:cNvPicPr>
          <p:nvPr>
            <p:ph sz="half" idx="1"/>
          </p:nvPr>
        </p:nvPicPr>
        <p:blipFill>
          <a:blip r:embed="rId2"/>
          <a:srcRect/>
          <a:stretch>
            <a:fillRect/>
          </a:stretch>
        </p:blipFill>
        <p:spPr bwMode="auto">
          <a:xfrm>
            <a:off x="4071934" y="357166"/>
            <a:ext cx="4843466" cy="5643602"/>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9218"/>
                                        </p:tgtEl>
                                        <p:attrNameLst>
                                          <p:attrName>style.visibility</p:attrName>
                                        </p:attrNameLst>
                                      </p:cBhvr>
                                      <p:to>
                                        <p:strVal val="visible"/>
                                      </p:to>
                                    </p:set>
                                    <p:anim calcmode="lin" valueType="num">
                                      <p:cBhvr additive="base">
                                        <p:cTn id="7" dur="500" fill="hold"/>
                                        <p:tgtEl>
                                          <p:spTgt spid="9218"/>
                                        </p:tgtEl>
                                        <p:attrNameLst>
                                          <p:attrName>ppt_x</p:attrName>
                                        </p:attrNameLst>
                                      </p:cBhvr>
                                      <p:tavLst>
                                        <p:tav tm="0">
                                          <p:val>
                                            <p:strVal val="#ppt_x"/>
                                          </p:val>
                                        </p:tav>
                                        <p:tav tm="100000">
                                          <p:val>
                                            <p:strVal val="#ppt_x"/>
                                          </p:val>
                                        </p:tav>
                                      </p:tavLst>
                                    </p:anim>
                                    <p:anim calcmode="lin" valueType="num">
                                      <p:cBhvr additive="base">
                                        <p:cTn id="8" dur="500" fill="hold"/>
                                        <p:tgtEl>
                                          <p:spTgt spid="921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 presetClass="entr" presetSubtype="16" fill="hold" grpId="1" nodeType="after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ox(in)">
                                      <p:cBhvr>
                                        <p:cTn id="12" dur="500"/>
                                        <p:tgtEl>
                                          <p:spTgt spid="3">
                                            <p:txEl>
                                              <p:pRg st="0" end="0"/>
                                            </p:txEl>
                                          </p:spTgt>
                                        </p:tgtEl>
                                      </p:cBhvr>
                                    </p:animEffect>
                                  </p:childTnLst>
                                </p:cTn>
                              </p:par>
                            </p:childTnLst>
                          </p:cTn>
                        </p:par>
                        <p:par>
                          <p:cTn id="13" fill="hold">
                            <p:stCondLst>
                              <p:cond delay="1000"/>
                            </p:stCondLst>
                            <p:childTnLst>
                              <p:par>
                                <p:cTn id="14" presetID="4" presetClass="entr" presetSubtype="16" fill="hold" grpId="1" nodeType="after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Effect transition="in" filter="box(in)">
                                      <p:cBhvr>
                                        <p:cTn id="16" dur="500"/>
                                        <p:tgtEl>
                                          <p:spTgt spid="3">
                                            <p:txEl>
                                              <p:pRg st="1" end="1"/>
                                            </p:txEl>
                                          </p:spTgt>
                                        </p:tgtEl>
                                      </p:cBhvr>
                                    </p:animEffect>
                                  </p:childTnLst>
                                </p:cTn>
                              </p:par>
                            </p:childTnLst>
                          </p:cTn>
                        </p:par>
                        <p:par>
                          <p:cTn id="17" fill="hold">
                            <p:stCondLst>
                              <p:cond delay="1500"/>
                            </p:stCondLst>
                            <p:childTnLst>
                              <p:par>
                                <p:cTn id="18" presetID="4" presetClass="entr" presetSubtype="16" fill="hold" grpId="1" nodeType="after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box(in)">
                                      <p:cBhvr>
                                        <p:cTn id="20" dur="500"/>
                                        <p:tgtEl>
                                          <p:spTgt spid="3">
                                            <p:txEl>
                                              <p:pRg st="2" end="2"/>
                                            </p:txEl>
                                          </p:spTgt>
                                        </p:tgtEl>
                                      </p:cBhvr>
                                    </p:animEffect>
                                  </p:childTnLst>
                                </p:cTn>
                              </p:par>
                            </p:childTnLst>
                          </p:cTn>
                        </p:par>
                        <p:par>
                          <p:cTn id="21" fill="hold">
                            <p:stCondLst>
                              <p:cond delay="2000"/>
                            </p:stCondLst>
                            <p:childTnLst>
                              <p:par>
                                <p:cTn id="22" presetID="4" presetClass="entr" presetSubtype="16" fill="hold" grpId="1" nodeType="after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animEffect transition="in" filter="box(in)">
                                      <p:cBhvr>
                                        <p:cTn id="24"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F:\Английский\вид4.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3" name="TextBox 2"/>
          <p:cNvSpPr txBox="1"/>
          <p:nvPr/>
        </p:nvSpPr>
        <p:spPr>
          <a:xfrm>
            <a:off x="1928794" y="285728"/>
            <a:ext cx="5143536" cy="523220"/>
          </a:xfrm>
          <a:prstGeom prst="rect">
            <a:avLst/>
          </a:prstGeom>
          <a:noFill/>
        </p:spPr>
        <p:txBody>
          <a:bodyPr wrap="square" rtlCol="0">
            <a:spAutoFit/>
          </a:bodyPr>
          <a:lstStyle/>
          <a:p>
            <a:pPr algn="ctr"/>
            <a:r>
              <a:rPr lang="en-US" sz="2800" b="1" u="sng" dirty="0" smtClean="0"/>
              <a:t>We are proud of Ivanovo!</a:t>
            </a:r>
            <a:endParaRPr lang="ru-RU" sz="2800" b="1" u="sng" dirty="0"/>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descr="D:\Documents and Settings\Николай\Мои документы\ШКОЛА (НЕНАВИЖУ)\проект английский\ivanovo488.jpg"/>
          <p:cNvPicPr>
            <a:picLocks noChangeAspect="1" noChangeArrowheads="1"/>
          </p:cNvPicPr>
          <p:nvPr/>
        </p:nvPicPr>
        <p:blipFill>
          <a:blip r:embed="rId2"/>
          <a:srcRect/>
          <a:stretch>
            <a:fillRect/>
          </a:stretch>
        </p:blipFill>
        <p:spPr bwMode="auto">
          <a:xfrm>
            <a:off x="0" y="-1"/>
            <a:ext cx="9144000" cy="6857999"/>
          </a:xfrm>
          <a:prstGeom prst="rect">
            <a:avLst/>
          </a:prstGeom>
          <a:noFill/>
        </p:spPr>
      </p:pic>
      <p:sp>
        <p:nvSpPr>
          <p:cNvPr id="3" name="TextBox 2"/>
          <p:cNvSpPr txBox="1"/>
          <p:nvPr/>
        </p:nvSpPr>
        <p:spPr>
          <a:xfrm>
            <a:off x="750083" y="-1"/>
            <a:ext cx="7643834" cy="1261884"/>
          </a:xfrm>
          <a:prstGeom prst="rect">
            <a:avLst/>
          </a:prstGeom>
          <a:noFill/>
        </p:spPr>
        <p:txBody>
          <a:bodyPr wrap="square" rtlCol="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sz="3800" b="1" cap="all" dirty="0" smtClean="0">
                <a:ln w="0"/>
                <a:solidFill>
                  <a:schemeClr val="tx1">
                    <a:lumMod val="95000"/>
                    <a:lumOff val="5000"/>
                  </a:schemeClr>
                </a:solidFill>
                <a:effectLst>
                  <a:outerShdw blurRad="38100" dist="38100" dir="2700000" algn="tl">
                    <a:srgbClr val="000000">
                      <a:alpha val="43137"/>
                    </a:srgbClr>
                  </a:outerShdw>
                  <a:reflection blurRad="12700" stA="50000" endPos="50000" dist="5000" dir="5400000" sy="-100000" rotWithShape="0"/>
                </a:effectLst>
                <a:latin typeface="Times New Roman" pitchFamily="18" charset="0"/>
                <a:cs typeface="Times New Roman" pitchFamily="18" charset="0"/>
              </a:rPr>
              <a:t>I</a:t>
            </a:r>
            <a:r>
              <a:rPr lang="en-US" sz="3800" b="1" dirty="0" smtClean="0">
                <a:ln w="0"/>
                <a:solidFill>
                  <a:schemeClr val="tx1">
                    <a:lumMod val="95000"/>
                    <a:lumOff val="5000"/>
                  </a:schemeClr>
                </a:solidFill>
                <a:effectLst>
                  <a:outerShdw blurRad="38100" dist="38100" dir="2700000" algn="tl">
                    <a:srgbClr val="000000">
                      <a:alpha val="43137"/>
                    </a:srgbClr>
                  </a:outerShdw>
                  <a:reflection blurRad="12700" stA="50000" endPos="50000" dist="5000" dir="5400000" sy="-100000" rotWithShape="0"/>
                </a:effectLst>
                <a:latin typeface="Times New Roman" pitchFamily="18" charset="0"/>
                <a:cs typeface="Times New Roman" pitchFamily="18" charset="0"/>
              </a:rPr>
              <a:t>vanovo Region</a:t>
            </a:r>
            <a:endParaRPr lang="en-US" sz="3800" b="1" cap="all" dirty="0" smtClean="0">
              <a:ln w="0"/>
              <a:solidFill>
                <a:schemeClr val="tx1">
                  <a:lumMod val="95000"/>
                  <a:lumOff val="5000"/>
                </a:schemeClr>
              </a:solidFill>
              <a:effectLst>
                <a:outerShdw blurRad="38100" dist="38100" dir="2700000" algn="tl">
                  <a:srgbClr val="000000">
                    <a:alpha val="43137"/>
                  </a:srgbClr>
                </a:outerShdw>
                <a:reflection blurRad="12700" stA="50000" endPos="50000" dist="5000" dir="5400000" sy="-100000" rotWithShape="0"/>
              </a:effectLst>
              <a:latin typeface="Times New Roman" pitchFamily="18" charset="0"/>
              <a:cs typeface="Times New Roman" pitchFamily="18" charset="0"/>
            </a:endParaRPr>
          </a:p>
          <a:p>
            <a:pPr algn="ctr"/>
            <a:r>
              <a:rPr lang="en-US" sz="3800" b="1" cap="all" dirty="0" smtClean="0">
                <a:ln w="0"/>
                <a:solidFill>
                  <a:schemeClr val="tx1">
                    <a:lumMod val="95000"/>
                    <a:lumOff val="5000"/>
                  </a:schemeClr>
                </a:solidFill>
                <a:effectLst>
                  <a:outerShdw blurRad="38100" dist="38100" dir="2700000" algn="tl">
                    <a:srgbClr val="000000">
                      <a:alpha val="43137"/>
                    </a:srgbClr>
                  </a:outerShdw>
                  <a:reflection blurRad="12700" stA="50000" endPos="50000" dist="5000" dir="5400000" sy="-100000" rotWithShape="0"/>
                </a:effectLst>
                <a:latin typeface="Times New Roman" pitchFamily="18" charset="0"/>
                <a:cs typeface="Times New Roman" pitchFamily="18" charset="0"/>
              </a:rPr>
              <a:t>P</a:t>
            </a:r>
            <a:r>
              <a:rPr lang="en-US" sz="3800" b="1" dirty="0" smtClean="0">
                <a:ln w="0"/>
                <a:solidFill>
                  <a:schemeClr val="tx1">
                    <a:lumMod val="95000"/>
                    <a:lumOff val="5000"/>
                  </a:schemeClr>
                </a:solidFill>
                <a:effectLst>
                  <a:outerShdw blurRad="38100" dist="38100" dir="2700000" algn="tl">
                    <a:srgbClr val="000000">
                      <a:alpha val="43137"/>
                    </a:srgbClr>
                  </a:outerShdw>
                  <a:reflection blurRad="12700" stA="50000" endPos="50000" dist="5000" dir="5400000" sy="-100000" rotWithShape="0"/>
                </a:effectLst>
                <a:latin typeface="Times New Roman" pitchFamily="18" charset="0"/>
                <a:cs typeface="Times New Roman" pitchFamily="18" charset="0"/>
              </a:rPr>
              <a:t>eople We Are Proud Of</a:t>
            </a:r>
            <a:endParaRPr lang="ru-RU" sz="3800" b="1" cap="all" dirty="0">
              <a:ln w="0"/>
              <a:solidFill>
                <a:schemeClr val="tx1">
                  <a:lumMod val="95000"/>
                  <a:lumOff val="5000"/>
                </a:schemeClr>
              </a:solidFill>
              <a:effectLst>
                <a:outerShdw blurRad="38100" dist="38100" dir="2700000" algn="tl">
                  <a:srgbClr val="000000">
                    <a:alpha val="43137"/>
                  </a:srgbClr>
                </a:outerShdw>
                <a:reflection blurRad="12700" stA="50000" endPos="50000" dist="5000" dir="5400000" sy="-100000" rotWithShape="0"/>
              </a:effectLst>
              <a:latin typeface="Times New Roman" pitchFamily="18" charset="0"/>
              <a:cs typeface="Times New Roman" pitchFamily="18" charset="0"/>
            </a:endParaRP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Текст 6"/>
          <p:cNvSpPr>
            <a:spLocks noGrp="1"/>
          </p:cNvSpPr>
          <p:nvPr>
            <p:ph type="body" idx="2"/>
          </p:nvPr>
        </p:nvSpPr>
        <p:spPr>
          <a:xfrm>
            <a:off x="214282" y="642918"/>
            <a:ext cx="3008313" cy="4800600"/>
          </a:xfrm>
        </p:spPr>
        <p:txBody>
          <a:bodyPr>
            <a:normAutofit/>
          </a:bodyPr>
          <a:lstStyle/>
          <a:p>
            <a:r>
              <a:rPr lang="en-US" sz="1800" dirty="0" smtClean="0">
                <a:effectLst>
                  <a:outerShdw blurRad="38100" dist="38100" dir="2700000" algn="tl">
                    <a:srgbClr val="000000">
                      <a:alpha val="43137"/>
                    </a:srgbClr>
                  </a:outerShdw>
                </a:effectLst>
              </a:rPr>
              <a:t>We live in a town located in the centre of Russia. It’s called Ivanovo, but it’s known in the world as Russian Manchester, the textile capital, the motherland of the  revolutionary movement and the land of students. We can not boast of the great number of remarkable personalities, but there are people who made a really considerable contribution to art, literature, science and different fields of social life.</a:t>
            </a:r>
            <a:endParaRPr lang="ru-RU" sz="1800" dirty="0">
              <a:effectLst>
                <a:outerShdw blurRad="38100" dist="38100" dir="2700000" algn="tl">
                  <a:srgbClr val="000000">
                    <a:alpha val="43137"/>
                  </a:srgbClr>
                </a:outerShdw>
              </a:effectLst>
            </a:endParaRPr>
          </a:p>
        </p:txBody>
      </p:sp>
      <p:pic>
        <p:nvPicPr>
          <p:cNvPr id="8194" name="Picture 2" descr="F:\Английский\вид 1.jpg"/>
          <p:cNvPicPr>
            <a:picLocks noGrp="1" noChangeAspect="1" noChangeArrowheads="1"/>
          </p:cNvPicPr>
          <p:nvPr>
            <p:ph sz="half" idx="1"/>
          </p:nvPr>
        </p:nvPicPr>
        <p:blipFill>
          <a:blip r:embed="rId2"/>
          <a:srcRect/>
          <a:stretch>
            <a:fillRect/>
          </a:stretch>
        </p:blipFill>
        <p:spPr bwMode="auto">
          <a:xfrm>
            <a:off x="3500430" y="642918"/>
            <a:ext cx="5414970" cy="5286412"/>
          </a:xfrm>
          <a:prstGeom prst="rect">
            <a:avLst/>
          </a:prstGeom>
          <a:noFill/>
        </p:spPr>
      </p:pic>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D:\Documents and Settings\Николай\Мои документы\ШКОЛА (НЕНАВИЖУ)\проект английский\26703-0.jpg"/>
          <p:cNvPicPr>
            <a:picLocks noChangeAspect="1" noChangeArrowheads="1"/>
          </p:cNvPicPr>
          <p:nvPr/>
        </p:nvPicPr>
        <p:blipFill>
          <a:blip r:embed="rId2"/>
          <a:srcRect/>
          <a:stretch>
            <a:fillRect/>
          </a:stretch>
        </p:blipFill>
        <p:spPr bwMode="auto">
          <a:xfrm>
            <a:off x="6500826" y="0"/>
            <a:ext cx="2643174" cy="3731538"/>
          </a:xfrm>
          <a:prstGeom prst="rect">
            <a:avLst/>
          </a:prstGeom>
          <a:ln>
            <a:noFill/>
          </a:ln>
          <a:effectLst>
            <a:softEdge rad="112500"/>
          </a:effectLst>
        </p:spPr>
      </p:pic>
      <p:pic>
        <p:nvPicPr>
          <p:cNvPr id="4099" name="Picture 3" descr="D:\Documents and Settings\Николай\Мои документы\ШКОЛА (НЕНАВИЖУ)\проект английский\01.jpg"/>
          <p:cNvPicPr>
            <a:picLocks noChangeAspect="1" noChangeArrowheads="1"/>
          </p:cNvPicPr>
          <p:nvPr/>
        </p:nvPicPr>
        <p:blipFill>
          <a:blip r:embed="rId3"/>
          <a:srcRect b="6250"/>
          <a:stretch>
            <a:fillRect/>
          </a:stretch>
        </p:blipFill>
        <p:spPr bwMode="auto">
          <a:xfrm>
            <a:off x="3857620" y="2928934"/>
            <a:ext cx="2571768" cy="3560902"/>
          </a:xfrm>
          <a:prstGeom prst="rect">
            <a:avLst/>
          </a:prstGeom>
          <a:ln>
            <a:noFill/>
          </a:ln>
          <a:effectLst>
            <a:softEdge rad="112500"/>
          </a:effectLst>
        </p:spPr>
      </p:pic>
      <p:sp>
        <p:nvSpPr>
          <p:cNvPr id="5" name="TextBox 4"/>
          <p:cNvSpPr txBox="1"/>
          <p:nvPr/>
        </p:nvSpPr>
        <p:spPr>
          <a:xfrm>
            <a:off x="0" y="285728"/>
            <a:ext cx="6588224" cy="2862322"/>
          </a:xfrm>
          <a:prstGeom prst="rect">
            <a:avLst/>
          </a:prstGeom>
          <a:noFill/>
        </p:spPr>
        <p:txBody>
          <a:bodyPr wrap="square" rtlCol="0">
            <a:spAutoFit/>
          </a:bodyPr>
          <a:lstStyle/>
          <a:p>
            <a:r>
              <a:rPr lang="en-US" dirty="0" smtClean="0"/>
              <a:t> </a:t>
            </a:r>
            <a:r>
              <a:rPr lang="en-US" dirty="0" smtClean="0">
                <a:solidFill>
                  <a:schemeClr val="accent4">
                    <a:lumMod val="50000"/>
                  </a:schemeClr>
                </a:solidFill>
                <a:effectLst>
                  <a:outerShdw blurRad="38100" dist="38100" dir="2700000" algn="tl">
                    <a:srgbClr val="000000">
                      <a:alpha val="43137"/>
                    </a:srgbClr>
                  </a:outerShdw>
                </a:effectLst>
              </a:rPr>
              <a:t>One of the outstanding personalities we can be proud of is          D. G. </a:t>
            </a:r>
            <a:r>
              <a:rPr lang="en-US" dirty="0" err="1" smtClean="0">
                <a:solidFill>
                  <a:schemeClr val="accent4">
                    <a:lumMod val="50000"/>
                  </a:schemeClr>
                </a:solidFill>
                <a:effectLst>
                  <a:outerShdw blurRad="38100" dist="38100" dir="2700000" algn="tl">
                    <a:srgbClr val="000000">
                      <a:alpha val="43137"/>
                    </a:srgbClr>
                  </a:outerShdw>
                </a:effectLst>
              </a:rPr>
              <a:t>Burilin</a:t>
            </a:r>
            <a:r>
              <a:rPr lang="en-US" dirty="0" smtClean="0">
                <a:solidFill>
                  <a:schemeClr val="accent4">
                    <a:lumMod val="50000"/>
                  </a:schemeClr>
                </a:solidFill>
                <a:effectLst>
                  <a:outerShdw blurRad="38100" dist="38100" dir="2700000" algn="tl">
                    <a:srgbClr val="000000">
                      <a:alpha val="43137"/>
                    </a:srgbClr>
                  </a:outerShdw>
                </a:effectLst>
              </a:rPr>
              <a:t> (1852-1924).</a:t>
            </a:r>
          </a:p>
          <a:p>
            <a:r>
              <a:rPr lang="en-US" dirty="0" smtClean="0">
                <a:solidFill>
                  <a:schemeClr val="accent4">
                    <a:lumMod val="50000"/>
                  </a:schemeClr>
                </a:solidFill>
                <a:effectLst>
                  <a:outerShdw blurRad="38100" dist="38100" dir="2700000" algn="tl">
                    <a:srgbClr val="000000">
                      <a:alpha val="43137"/>
                    </a:srgbClr>
                  </a:outerShdw>
                </a:effectLst>
              </a:rPr>
              <a:t>He was a textile manufacturer and the representative of an old wealthy family.</a:t>
            </a:r>
          </a:p>
          <a:p>
            <a:r>
              <a:rPr lang="en-US" dirty="0" smtClean="0">
                <a:solidFill>
                  <a:schemeClr val="accent4">
                    <a:lumMod val="50000"/>
                  </a:schemeClr>
                </a:solidFill>
                <a:effectLst>
                  <a:outerShdw blurRad="38100" dist="38100" dir="2700000" algn="tl">
                    <a:srgbClr val="000000">
                      <a:alpha val="43137"/>
                    </a:srgbClr>
                  </a:outerShdw>
                </a:effectLst>
              </a:rPr>
              <a:t>D. G. </a:t>
            </a:r>
            <a:r>
              <a:rPr lang="en-US" dirty="0" err="1" smtClean="0">
                <a:solidFill>
                  <a:schemeClr val="accent4">
                    <a:lumMod val="50000"/>
                  </a:schemeClr>
                </a:solidFill>
                <a:effectLst>
                  <a:outerShdw blurRad="38100" dist="38100" dir="2700000" algn="tl">
                    <a:srgbClr val="000000">
                      <a:alpha val="43137"/>
                    </a:srgbClr>
                  </a:outerShdw>
                </a:effectLst>
              </a:rPr>
              <a:t>Burilin</a:t>
            </a:r>
            <a:r>
              <a:rPr lang="en-US" dirty="0" smtClean="0">
                <a:solidFill>
                  <a:schemeClr val="accent4">
                    <a:lumMod val="50000"/>
                  </a:schemeClr>
                </a:solidFill>
                <a:effectLst>
                  <a:outerShdw blurRad="38100" dist="38100" dir="2700000" algn="tl">
                    <a:srgbClr val="000000">
                      <a:alpha val="43137"/>
                    </a:srgbClr>
                  </a:outerShdw>
                </a:effectLst>
              </a:rPr>
              <a:t> is famous as a person who made a great contribution to the development of our region. He created a number of textile factories and was known as a talented merchant. Besides, he did a lot for charity. </a:t>
            </a:r>
            <a:r>
              <a:rPr lang="en-US" dirty="0" err="1" smtClean="0">
                <a:solidFill>
                  <a:schemeClr val="accent4">
                    <a:lumMod val="50000"/>
                  </a:schemeClr>
                </a:solidFill>
                <a:effectLst>
                  <a:outerShdw blurRad="38100" dist="38100" dir="2700000" algn="tl">
                    <a:srgbClr val="000000">
                      <a:alpha val="43137"/>
                    </a:srgbClr>
                  </a:outerShdw>
                </a:effectLst>
              </a:rPr>
              <a:t>Burilin</a:t>
            </a:r>
            <a:r>
              <a:rPr lang="en-US" dirty="0" smtClean="0">
                <a:solidFill>
                  <a:schemeClr val="accent4">
                    <a:lumMod val="50000"/>
                  </a:schemeClr>
                </a:solidFill>
                <a:effectLst>
                  <a:outerShdw blurRad="38100" dist="38100" dir="2700000" algn="tl">
                    <a:srgbClr val="000000">
                      <a:alpha val="43137"/>
                    </a:srgbClr>
                  </a:outerShdw>
                </a:effectLst>
              </a:rPr>
              <a:t> founded one of the most interesting museums, famous for its ethnographical, archeological, numismatic and other collections.</a:t>
            </a:r>
            <a:endParaRPr lang="ru-RU" dirty="0">
              <a:solidFill>
                <a:schemeClr val="accent4">
                  <a:lumMod val="50000"/>
                </a:schemeClr>
              </a:solidFill>
              <a:effectLst>
                <a:outerShdw blurRad="38100" dist="38100" dir="2700000" algn="tl">
                  <a:srgbClr val="000000">
                    <a:alpha val="43137"/>
                  </a:srgbClr>
                </a:outerShdw>
              </a:effectLst>
            </a:endParaRPr>
          </a:p>
        </p:txBody>
      </p:sp>
      <p:sp>
        <p:nvSpPr>
          <p:cNvPr id="6" name="TextBox 5"/>
          <p:cNvSpPr txBox="1"/>
          <p:nvPr/>
        </p:nvSpPr>
        <p:spPr>
          <a:xfrm>
            <a:off x="0" y="3143248"/>
            <a:ext cx="3990005" cy="923330"/>
          </a:xfrm>
          <a:prstGeom prst="rect">
            <a:avLst/>
          </a:prstGeom>
          <a:noFill/>
        </p:spPr>
        <p:txBody>
          <a:bodyPr wrap="square" rtlCol="0">
            <a:spAutoFit/>
          </a:bodyPr>
          <a:lstStyle/>
          <a:p>
            <a:r>
              <a:rPr lang="en-US" dirty="0" smtClean="0">
                <a:solidFill>
                  <a:schemeClr val="accent4">
                    <a:lumMod val="50000"/>
                  </a:schemeClr>
                </a:solidFill>
                <a:effectLst>
                  <a:outerShdw blurRad="38100" dist="38100" dir="2700000" algn="tl">
                    <a:srgbClr val="000000">
                      <a:alpha val="43137"/>
                    </a:srgbClr>
                  </a:outerShdw>
                </a:effectLst>
              </a:rPr>
              <a:t>Nowadays this museum attracts both people from our town and the visitors of the region</a:t>
            </a:r>
            <a:endParaRPr lang="ru-RU" dirty="0">
              <a:solidFill>
                <a:schemeClr val="accent4">
                  <a:lumMod val="50000"/>
                </a:schemeClr>
              </a:solidFill>
              <a:effectLst>
                <a:outerShdw blurRad="38100" dist="38100" dir="2700000" algn="tl">
                  <a:srgbClr val="000000">
                    <a:alpha val="43137"/>
                  </a:srgbClr>
                </a:outerShdw>
              </a:effectLs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098"/>
                                        </p:tgtEl>
                                        <p:attrNameLst>
                                          <p:attrName>style.visibility</p:attrName>
                                        </p:attrNameLst>
                                      </p:cBhvr>
                                      <p:to>
                                        <p:strVal val="visible"/>
                                      </p:to>
                                    </p:set>
                                    <p:anim calcmode="lin" valueType="num">
                                      <p:cBhvr additive="base">
                                        <p:cTn id="7" dur="1000" fill="hold"/>
                                        <p:tgtEl>
                                          <p:spTgt spid="4098"/>
                                        </p:tgtEl>
                                        <p:attrNameLst>
                                          <p:attrName>ppt_x</p:attrName>
                                        </p:attrNameLst>
                                      </p:cBhvr>
                                      <p:tavLst>
                                        <p:tav tm="0">
                                          <p:val>
                                            <p:strVal val="#ppt_x"/>
                                          </p:val>
                                        </p:tav>
                                        <p:tav tm="100000">
                                          <p:val>
                                            <p:strVal val="#ppt_x"/>
                                          </p:val>
                                        </p:tav>
                                      </p:tavLst>
                                    </p:anim>
                                    <p:anim calcmode="lin" valueType="num">
                                      <p:cBhvr additive="base">
                                        <p:cTn id="8" dur="1000" fill="hold"/>
                                        <p:tgtEl>
                                          <p:spTgt spid="4098"/>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4" fill="hold" nodeType="afterEffect">
                                  <p:stCondLst>
                                    <p:cond delay="0"/>
                                  </p:stCondLst>
                                  <p:childTnLst>
                                    <p:set>
                                      <p:cBhvr>
                                        <p:cTn id="11" dur="1" fill="hold">
                                          <p:stCondLst>
                                            <p:cond delay="0"/>
                                          </p:stCondLst>
                                        </p:cTn>
                                        <p:tgtEl>
                                          <p:spTgt spid="4099"/>
                                        </p:tgtEl>
                                        <p:attrNameLst>
                                          <p:attrName>style.visibility</p:attrName>
                                        </p:attrNameLst>
                                      </p:cBhvr>
                                      <p:to>
                                        <p:strVal val="visible"/>
                                      </p:to>
                                    </p:set>
                                    <p:anim calcmode="lin" valueType="num">
                                      <p:cBhvr additive="base">
                                        <p:cTn id="12" dur="1000" fill="hold"/>
                                        <p:tgtEl>
                                          <p:spTgt spid="4099"/>
                                        </p:tgtEl>
                                        <p:attrNameLst>
                                          <p:attrName>ppt_x</p:attrName>
                                        </p:attrNameLst>
                                      </p:cBhvr>
                                      <p:tavLst>
                                        <p:tav tm="0">
                                          <p:val>
                                            <p:strVal val="#ppt_x"/>
                                          </p:val>
                                        </p:tav>
                                        <p:tav tm="100000">
                                          <p:val>
                                            <p:strVal val="#ppt_x"/>
                                          </p:val>
                                        </p:tav>
                                      </p:tavLst>
                                    </p:anim>
                                    <p:anim calcmode="lin" valueType="num">
                                      <p:cBhvr additive="base">
                                        <p:cTn id="13" dur="1000" fill="hold"/>
                                        <p:tgtEl>
                                          <p:spTgt spid="4099"/>
                                        </p:tgtEl>
                                        <p:attrNameLst>
                                          <p:attrName>ppt_y</p:attrName>
                                        </p:attrNameLst>
                                      </p:cBhvr>
                                      <p:tavLst>
                                        <p:tav tm="0">
                                          <p:val>
                                            <p:strVal val="1+#ppt_h/2"/>
                                          </p:val>
                                        </p:tav>
                                        <p:tav tm="100000">
                                          <p:val>
                                            <p:strVal val="#ppt_y"/>
                                          </p:val>
                                        </p:tav>
                                      </p:tavLst>
                                    </p:anim>
                                  </p:childTnLst>
                                </p:cTn>
                              </p:par>
                            </p:childTnLst>
                          </p:cTn>
                        </p:par>
                        <p:par>
                          <p:cTn id="14" fill="hold">
                            <p:stCondLst>
                              <p:cond delay="2000"/>
                            </p:stCondLst>
                            <p:childTnLst>
                              <p:par>
                                <p:cTn id="15" presetID="4" presetClass="entr" presetSubtype="16"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ox(in)">
                                      <p:cBhvr>
                                        <p:cTn id="17" dur="2000"/>
                                        <p:tgtEl>
                                          <p:spTgt spid="5"/>
                                        </p:tgtEl>
                                      </p:cBhvr>
                                    </p:animEffect>
                                  </p:childTnLst>
                                </p:cTn>
                              </p:par>
                            </p:childTnLst>
                          </p:cTn>
                        </p:par>
                        <p:par>
                          <p:cTn id="18" fill="hold">
                            <p:stCondLst>
                              <p:cond delay="4000"/>
                            </p:stCondLst>
                            <p:childTnLst>
                              <p:par>
                                <p:cTn id="19" presetID="4" presetClass="entr" presetSubtype="16"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box(in)">
                                      <p:cBhvr>
                                        <p:cTn id="21"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7" name="Picture 3" descr="D:\Documents and Settings\Николай\Мои документы\ШКОЛА (НЕНАВИЖУ)\проект английский\250px-Cvetaeva.jpg"/>
          <p:cNvPicPr>
            <a:picLocks noChangeAspect="1" noChangeArrowheads="1"/>
          </p:cNvPicPr>
          <p:nvPr/>
        </p:nvPicPr>
        <p:blipFill>
          <a:blip r:embed="rId2"/>
          <a:srcRect/>
          <a:stretch>
            <a:fillRect/>
          </a:stretch>
        </p:blipFill>
        <p:spPr bwMode="auto">
          <a:xfrm>
            <a:off x="4643438" y="0"/>
            <a:ext cx="2537127" cy="3643314"/>
          </a:xfrm>
          <a:prstGeom prst="rect">
            <a:avLst/>
          </a:prstGeom>
          <a:ln>
            <a:noFill/>
          </a:ln>
          <a:effectLst>
            <a:softEdge rad="112500"/>
          </a:effectLst>
        </p:spPr>
      </p:pic>
      <p:sp>
        <p:nvSpPr>
          <p:cNvPr id="5" name="TextBox 4"/>
          <p:cNvSpPr txBox="1"/>
          <p:nvPr/>
        </p:nvSpPr>
        <p:spPr>
          <a:xfrm>
            <a:off x="214282" y="571480"/>
            <a:ext cx="4500562" cy="5632311"/>
          </a:xfrm>
          <a:prstGeom prst="rect">
            <a:avLst/>
          </a:prstGeom>
          <a:noFill/>
        </p:spPr>
        <p:txBody>
          <a:bodyPr wrap="square" rtlCol="0">
            <a:spAutoFit/>
          </a:bodyPr>
          <a:lstStyle/>
          <a:p>
            <a:r>
              <a:rPr lang="en-US" dirty="0" smtClean="0">
                <a:effectLst>
                  <a:outerShdw blurRad="38100" dist="38100" dir="2700000" algn="tl">
                    <a:srgbClr val="000000">
                      <a:alpha val="43137"/>
                    </a:srgbClr>
                  </a:outerShdw>
                </a:effectLst>
              </a:rPr>
              <a:t>The remarkable person </a:t>
            </a:r>
            <a:r>
              <a:rPr lang="en-US" smtClean="0">
                <a:effectLst>
                  <a:outerShdw blurRad="38100" dist="38100" dir="2700000" algn="tl">
                    <a:srgbClr val="000000">
                      <a:alpha val="43137"/>
                    </a:srgbClr>
                  </a:outerShdw>
                </a:effectLst>
              </a:rPr>
              <a:t>whose name </a:t>
            </a:r>
            <a:r>
              <a:rPr lang="en-US" dirty="0" smtClean="0">
                <a:effectLst>
                  <a:outerShdw blurRad="38100" dist="38100" dir="2700000" algn="tl">
                    <a:srgbClr val="000000">
                      <a:alpha val="43137"/>
                    </a:srgbClr>
                  </a:outerShdw>
                </a:effectLst>
              </a:rPr>
              <a:t>our region</a:t>
            </a:r>
            <a:r>
              <a:rPr lang="ru-RU" dirty="0" smtClean="0">
                <a:effectLst>
                  <a:outerShdw blurRad="38100" dist="38100" dir="2700000" algn="tl">
                    <a:srgbClr val="000000">
                      <a:alpha val="43137"/>
                    </a:srgbClr>
                  </a:outerShdw>
                </a:effectLst>
              </a:rPr>
              <a:t> </a:t>
            </a:r>
            <a:r>
              <a:rPr lang="en-US" dirty="0" smtClean="0">
                <a:effectLst>
                  <a:outerShdw blurRad="38100" dist="38100" dir="2700000" algn="tl">
                    <a:srgbClr val="000000">
                      <a:alpha val="43137"/>
                    </a:srgbClr>
                  </a:outerShdw>
                </a:effectLst>
              </a:rPr>
              <a:t>is associated with is Marina </a:t>
            </a:r>
            <a:r>
              <a:rPr lang="en-US" dirty="0" err="1" smtClean="0">
                <a:effectLst>
                  <a:outerShdw blurRad="38100" dist="38100" dir="2700000" algn="tl">
                    <a:srgbClr val="000000">
                      <a:alpha val="43137"/>
                    </a:srgbClr>
                  </a:outerShdw>
                </a:effectLst>
              </a:rPr>
              <a:t>Tsvetayeva</a:t>
            </a:r>
            <a:r>
              <a:rPr lang="ru-RU" dirty="0" smtClean="0">
                <a:effectLst>
                  <a:outerShdw blurRad="38100" dist="38100" dir="2700000" algn="tl">
                    <a:srgbClr val="000000">
                      <a:alpha val="43137"/>
                    </a:srgbClr>
                  </a:outerShdw>
                </a:effectLst>
              </a:rPr>
              <a:t> (1892-1941)</a:t>
            </a:r>
            <a:r>
              <a:rPr lang="en-US" dirty="0" smtClean="0">
                <a:effectLst>
                  <a:outerShdw blurRad="38100" dist="38100" dir="2700000" algn="tl">
                    <a:srgbClr val="000000">
                      <a:alpha val="43137"/>
                    </a:srgbClr>
                  </a:outerShdw>
                </a:effectLst>
              </a:rPr>
              <a:t> one of the most talented poets of the period known as the Silver Age. Her name is partly connected with our region, as her family comes from our place and she spent some of her early years not far from Ivanovo.</a:t>
            </a:r>
          </a:p>
          <a:p>
            <a:r>
              <a:rPr lang="en-US" dirty="0" smtClean="0">
                <a:effectLst>
                  <a:outerShdw blurRad="38100" dist="38100" dir="2700000" algn="tl">
                    <a:srgbClr val="000000">
                      <a:alpha val="43137"/>
                    </a:srgbClr>
                  </a:outerShdw>
                </a:effectLst>
              </a:rPr>
              <a:t>There is a museum of </a:t>
            </a:r>
            <a:r>
              <a:rPr lang="en-US" dirty="0" err="1" smtClean="0">
                <a:effectLst>
                  <a:outerShdw blurRad="38100" dist="38100" dir="2700000" algn="tl">
                    <a:srgbClr val="000000">
                      <a:alpha val="43137"/>
                    </a:srgbClr>
                  </a:outerShdw>
                </a:effectLst>
              </a:rPr>
              <a:t>Tsvetayevs</a:t>
            </a:r>
            <a:r>
              <a:rPr lang="en-US" dirty="0" smtClean="0">
                <a:effectLst>
                  <a:outerShdw blurRad="38100" dist="38100" dir="2700000" algn="tl">
                    <a:srgbClr val="000000">
                      <a:alpha val="43137"/>
                    </a:srgbClr>
                  </a:outerShdw>
                </a:effectLst>
              </a:rPr>
              <a:t>’ family in Novo-</a:t>
            </a:r>
            <a:r>
              <a:rPr lang="en-US" dirty="0" err="1" smtClean="0">
                <a:effectLst>
                  <a:outerShdw blurRad="38100" dist="38100" dir="2700000" algn="tl">
                    <a:srgbClr val="000000">
                      <a:alpha val="43137"/>
                    </a:srgbClr>
                  </a:outerShdw>
                </a:effectLst>
              </a:rPr>
              <a:t>Talitsi</a:t>
            </a:r>
            <a:r>
              <a:rPr lang="en-US" dirty="0" smtClean="0">
                <a:effectLst>
                  <a:outerShdw blurRad="38100" dist="38100" dir="2700000" algn="tl">
                    <a:srgbClr val="000000">
                      <a:alpha val="43137"/>
                    </a:srgbClr>
                  </a:outerShdw>
                </a:effectLst>
              </a:rPr>
              <a:t>, three </a:t>
            </a:r>
            <a:r>
              <a:rPr lang="en-US" dirty="0" err="1" smtClean="0">
                <a:effectLst>
                  <a:outerShdw blurRad="38100" dist="38100" dir="2700000" algn="tl">
                    <a:srgbClr val="000000">
                      <a:alpha val="43137"/>
                    </a:srgbClr>
                  </a:outerShdw>
                </a:effectLst>
              </a:rPr>
              <a:t>kilometres</a:t>
            </a:r>
            <a:r>
              <a:rPr lang="en-US" dirty="0" smtClean="0">
                <a:effectLst>
                  <a:outerShdw blurRad="38100" dist="38100" dir="2700000" algn="tl">
                    <a:srgbClr val="000000">
                      <a:alpha val="43137"/>
                    </a:srgbClr>
                  </a:outerShdw>
                </a:effectLst>
              </a:rPr>
              <a:t> from Ivanovo.</a:t>
            </a:r>
          </a:p>
          <a:p>
            <a:r>
              <a:rPr lang="en-US" dirty="0" smtClean="0">
                <a:effectLst>
                  <a:outerShdw blurRad="38100" dist="38100" dir="2700000" algn="tl">
                    <a:srgbClr val="000000">
                      <a:alpha val="43137"/>
                    </a:srgbClr>
                  </a:outerShdw>
                </a:effectLst>
              </a:rPr>
              <a:t>The house, where the museum is located now, was built by Marina </a:t>
            </a:r>
            <a:r>
              <a:rPr lang="en-US" dirty="0" err="1" smtClean="0">
                <a:effectLst>
                  <a:outerShdw blurRad="38100" dist="38100" dir="2700000" algn="tl">
                    <a:srgbClr val="000000">
                      <a:alpha val="43137"/>
                    </a:srgbClr>
                  </a:outerShdw>
                </a:effectLst>
              </a:rPr>
              <a:t>Tsvetayeva’s</a:t>
            </a:r>
            <a:r>
              <a:rPr lang="en-US" dirty="0" smtClean="0">
                <a:effectLst>
                  <a:outerShdw blurRad="38100" dist="38100" dir="2700000" algn="tl">
                    <a:srgbClr val="000000">
                      <a:alpha val="43137"/>
                    </a:srgbClr>
                  </a:outerShdw>
                </a:effectLst>
              </a:rPr>
              <a:t> grandfather, Vladimir </a:t>
            </a:r>
            <a:r>
              <a:rPr lang="en-US" dirty="0" err="1" smtClean="0">
                <a:effectLst>
                  <a:outerShdw blurRad="38100" dist="38100" dir="2700000" algn="tl">
                    <a:srgbClr val="000000">
                      <a:alpha val="43137"/>
                    </a:srgbClr>
                  </a:outerShdw>
                </a:effectLst>
              </a:rPr>
              <a:t>Vasilievitch</a:t>
            </a:r>
            <a:r>
              <a:rPr lang="en-US" dirty="0" smtClean="0">
                <a:effectLst>
                  <a:outerShdw blurRad="38100" dist="38100" dir="2700000" algn="tl">
                    <a:srgbClr val="000000">
                      <a:alpha val="43137"/>
                    </a:srgbClr>
                  </a:outerShdw>
                </a:effectLst>
              </a:rPr>
              <a:t> </a:t>
            </a:r>
            <a:r>
              <a:rPr lang="en-US" dirty="0" err="1" smtClean="0">
                <a:effectLst>
                  <a:outerShdw blurRad="38100" dist="38100" dir="2700000" algn="tl">
                    <a:srgbClr val="000000">
                      <a:alpha val="43137"/>
                    </a:srgbClr>
                  </a:outerShdw>
                </a:effectLst>
              </a:rPr>
              <a:t>Tsvetayev</a:t>
            </a:r>
            <a:r>
              <a:rPr lang="en-US" dirty="0" smtClean="0">
                <a:effectLst>
                  <a:outerShdw blurRad="38100" dist="38100" dir="2700000" algn="tl">
                    <a:srgbClr val="000000">
                      <a:alpha val="43137"/>
                    </a:srgbClr>
                  </a:outerShdw>
                </a:effectLst>
              </a:rPr>
              <a:t>. Several generations of the family lived in this house from 1853 till 1928.</a:t>
            </a:r>
          </a:p>
          <a:p>
            <a:r>
              <a:rPr lang="en-US" dirty="0" smtClean="0">
                <a:effectLst>
                  <a:outerShdw blurRad="38100" dist="38100" dir="2700000" algn="tl">
                    <a:srgbClr val="000000">
                      <a:alpha val="43137"/>
                    </a:srgbClr>
                  </a:outerShdw>
                </a:effectLst>
              </a:rPr>
              <a:t>Now in this museum there are interesting collections of personal things, family objects and furniture.</a:t>
            </a:r>
          </a:p>
          <a:p>
            <a:r>
              <a:rPr lang="en-US" dirty="0" smtClean="0">
                <a:effectLst>
                  <a:outerShdw blurRad="38100" dist="38100" dir="2700000" algn="tl">
                    <a:srgbClr val="000000">
                      <a:alpha val="43137"/>
                    </a:srgbClr>
                  </a:outerShdw>
                </a:effectLst>
              </a:rPr>
              <a:t>All these exhibits let the visitors learn more about the life and the history of the family</a:t>
            </a:r>
            <a:endParaRPr lang="ru-RU" dirty="0">
              <a:effectLst>
                <a:outerShdw blurRad="38100" dist="38100" dir="2700000" algn="tl">
                  <a:srgbClr val="000000">
                    <a:alpha val="43137"/>
                  </a:srgbClr>
                </a:outerShdw>
              </a:effectLst>
            </a:endParaRPr>
          </a:p>
        </p:txBody>
      </p:sp>
      <p:pic>
        <p:nvPicPr>
          <p:cNvPr id="1027" name="Picture 3" descr="E:\Английский\фотки\дом музей цветаевой.jpeg"/>
          <p:cNvPicPr>
            <a:picLocks noChangeAspect="1" noChangeArrowheads="1"/>
          </p:cNvPicPr>
          <p:nvPr/>
        </p:nvPicPr>
        <p:blipFill>
          <a:blip r:embed="rId3"/>
          <a:srcRect/>
          <a:stretch>
            <a:fillRect/>
          </a:stretch>
        </p:blipFill>
        <p:spPr bwMode="auto">
          <a:xfrm>
            <a:off x="5000628" y="3643314"/>
            <a:ext cx="3929122" cy="2946841"/>
          </a:xfrm>
          <a:prstGeom prst="rect">
            <a:avLst/>
          </a:prstGeom>
          <a:noFill/>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6147"/>
                                        </p:tgtEl>
                                        <p:attrNameLst>
                                          <p:attrName>style.visibility</p:attrName>
                                        </p:attrNameLst>
                                      </p:cBhvr>
                                      <p:to>
                                        <p:strVal val="visible"/>
                                      </p:to>
                                    </p:set>
                                    <p:anim calcmode="lin" valueType="num">
                                      <p:cBhvr additive="base">
                                        <p:cTn id="7" dur="1000" fill="hold"/>
                                        <p:tgtEl>
                                          <p:spTgt spid="6147"/>
                                        </p:tgtEl>
                                        <p:attrNameLst>
                                          <p:attrName>ppt_x</p:attrName>
                                        </p:attrNameLst>
                                      </p:cBhvr>
                                      <p:tavLst>
                                        <p:tav tm="0">
                                          <p:val>
                                            <p:strVal val="#ppt_x"/>
                                          </p:val>
                                        </p:tav>
                                        <p:tav tm="100000">
                                          <p:val>
                                            <p:strVal val="#ppt_x"/>
                                          </p:val>
                                        </p:tav>
                                      </p:tavLst>
                                    </p:anim>
                                    <p:anim calcmode="lin" valueType="num">
                                      <p:cBhvr additive="base">
                                        <p:cTn id="8" dur="1000" fill="hold"/>
                                        <p:tgtEl>
                                          <p:spTgt spid="6147"/>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4" presetClass="entr" presetSubtype="16"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ox(in)">
                                      <p:cBhvr>
                                        <p:cTn id="12" dur="2000"/>
                                        <p:tgtEl>
                                          <p:spTgt spid="5"/>
                                        </p:tgtEl>
                                      </p:cBhvr>
                                    </p:animEffect>
                                  </p:childTnLst>
                                </p:cTn>
                              </p:par>
                            </p:childTnLst>
                          </p:cTn>
                        </p:par>
                        <p:par>
                          <p:cTn id="13" fill="hold">
                            <p:stCondLst>
                              <p:cond delay="3000"/>
                            </p:stCondLst>
                            <p:childTnLst>
                              <p:par>
                                <p:cTn id="14" presetID="2" presetClass="entr" presetSubtype="4" fill="hold" nodeType="afterEffect">
                                  <p:stCondLst>
                                    <p:cond delay="0"/>
                                  </p:stCondLst>
                                  <p:childTnLst>
                                    <p:set>
                                      <p:cBhvr>
                                        <p:cTn id="15" dur="1" fill="hold">
                                          <p:stCondLst>
                                            <p:cond delay="0"/>
                                          </p:stCondLst>
                                        </p:cTn>
                                        <p:tgtEl>
                                          <p:spTgt spid="1027"/>
                                        </p:tgtEl>
                                        <p:attrNameLst>
                                          <p:attrName>style.visibility</p:attrName>
                                        </p:attrNameLst>
                                      </p:cBhvr>
                                      <p:to>
                                        <p:strVal val="visible"/>
                                      </p:to>
                                    </p:set>
                                    <p:anim calcmode="lin" valueType="num">
                                      <p:cBhvr additive="base">
                                        <p:cTn id="16" dur="500" fill="hold"/>
                                        <p:tgtEl>
                                          <p:spTgt spid="1027"/>
                                        </p:tgtEl>
                                        <p:attrNameLst>
                                          <p:attrName>ppt_x</p:attrName>
                                        </p:attrNameLst>
                                      </p:cBhvr>
                                      <p:tavLst>
                                        <p:tav tm="0">
                                          <p:val>
                                            <p:strVal val="#ppt_x"/>
                                          </p:val>
                                        </p:tav>
                                        <p:tav tm="100000">
                                          <p:val>
                                            <p:strVal val="#ppt_x"/>
                                          </p:val>
                                        </p:tav>
                                      </p:tavLst>
                                    </p:anim>
                                    <p:anim calcmode="lin" valueType="num">
                                      <p:cBhvr additive="base">
                                        <p:cTn id="17" dur="500" fill="hold"/>
                                        <p:tgtEl>
                                          <p:spTgt spid="10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D:\Documents and Settings\Николай\Мои документы\ШКОЛА (НЕНАВИЖУ)\проект английский\11239.jpeg"/>
          <p:cNvPicPr>
            <a:picLocks noChangeAspect="1" noChangeArrowheads="1"/>
          </p:cNvPicPr>
          <p:nvPr/>
        </p:nvPicPr>
        <p:blipFill>
          <a:blip r:embed="rId2"/>
          <a:srcRect/>
          <a:stretch>
            <a:fillRect/>
          </a:stretch>
        </p:blipFill>
        <p:spPr bwMode="auto">
          <a:xfrm>
            <a:off x="4643438" y="214290"/>
            <a:ext cx="2729540" cy="4071967"/>
          </a:xfrm>
          <a:prstGeom prst="rect">
            <a:avLst/>
          </a:prstGeom>
          <a:ln>
            <a:noFill/>
          </a:ln>
          <a:effectLst>
            <a:softEdge rad="112500"/>
          </a:effectLst>
        </p:spPr>
      </p:pic>
      <p:pic>
        <p:nvPicPr>
          <p:cNvPr id="3075" name="Picture 3" descr="D:\Documents and Settings\Николай\Мои документы\ШКОЛА (НЕНАВИЖУ)\проект английский\Frunze_Turkestan_1920.jpg"/>
          <p:cNvPicPr>
            <a:picLocks noChangeAspect="1" noChangeArrowheads="1"/>
          </p:cNvPicPr>
          <p:nvPr/>
        </p:nvPicPr>
        <p:blipFill>
          <a:blip r:embed="rId3"/>
          <a:srcRect/>
          <a:stretch>
            <a:fillRect/>
          </a:stretch>
        </p:blipFill>
        <p:spPr bwMode="auto">
          <a:xfrm>
            <a:off x="5929322" y="2532154"/>
            <a:ext cx="2928958" cy="4325846"/>
          </a:xfrm>
          <a:prstGeom prst="rect">
            <a:avLst/>
          </a:prstGeom>
          <a:ln>
            <a:noFill/>
          </a:ln>
          <a:effectLst>
            <a:softEdge rad="112500"/>
          </a:effectLst>
        </p:spPr>
      </p:pic>
      <p:sp>
        <p:nvSpPr>
          <p:cNvPr id="9" name="TextBox 8"/>
          <p:cNvSpPr txBox="1"/>
          <p:nvPr/>
        </p:nvSpPr>
        <p:spPr>
          <a:xfrm>
            <a:off x="0" y="0"/>
            <a:ext cx="4500562" cy="4524315"/>
          </a:xfrm>
          <a:prstGeom prst="rect">
            <a:avLst/>
          </a:prstGeom>
          <a:noFill/>
        </p:spPr>
        <p:txBody>
          <a:bodyPr wrap="square" rtlCol="0">
            <a:spAutoFit/>
          </a:bodyPr>
          <a:lstStyle/>
          <a:p>
            <a:pPr algn="just"/>
            <a:r>
              <a:rPr lang="en-US" sz="1600" dirty="0" smtClean="0">
                <a:effectLst>
                  <a:outerShdw blurRad="38100" dist="38100" dir="2700000" algn="tl">
                    <a:srgbClr val="000000">
                      <a:alpha val="43137"/>
                    </a:srgbClr>
                  </a:outerShdw>
                </a:effectLst>
              </a:rPr>
              <a:t>Ivanovo is known as the motherland of the revolutionary movement that is an important part of the history. One of the prominent people connected with the revolutionary work in our region is M. V. Frunze</a:t>
            </a:r>
            <a:r>
              <a:rPr lang="ru-RU" sz="1600" dirty="0" smtClean="0">
                <a:effectLst>
                  <a:outerShdw blurRad="38100" dist="38100" dir="2700000" algn="tl">
                    <a:srgbClr val="000000">
                      <a:alpha val="43137"/>
                    </a:srgbClr>
                  </a:outerShdw>
                </a:effectLst>
              </a:rPr>
              <a:t> (1885-1925)</a:t>
            </a:r>
            <a:r>
              <a:rPr lang="en-US" sz="1600" dirty="0" smtClean="0">
                <a:effectLst>
                  <a:outerShdw blurRad="38100" dist="38100" dir="2700000" algn="tl">
                    <a:srgbClr val="000000">
                      <a:alpha val="43137"/>
                    </a:srgbClr>
                  </a:outerShdw>
                </a:effectLst>
              </a:rPr>
              <a:t>. He was the leader of the revolutionary movement is </a:t>
            </a:r>
            <a:r>
              <a:rPr lang="en-US" sz="1600" dirty="0" err="1" smtClean="0">
                <a:effectLst>
                  <a:outerShdw blurRad="38100" dist="38100" dir="2700000" algn="tl">
                    <a:srgbClr val="000000">
                      <a:alpha val="43137"/>
                    </a:srgbClr>
                  </a:outerShdw>
                </a:effectLst>
              </a:rPr>
              <a:t>Shuya</a:t>
            </a:r>
            <a:r>
              <a:rPr lang="en-US" sz="1600" dirty="0" smtClean="0">
                <a:effectLst>
                  <a:outerShdw blurRad="38100" dist="38100" dir="2700000" algn="tl">
                    <a:srgbClr val="000000">
                      <a:alpha val="43137"/>
                    </a:srgbClr>
                  </a:outerShdw>
                </a:effectLst>
              </a:rPr>
              <a:t> and one of the organizers of the textile workers’ strike in Ivanovo- </a:t>
            </a:r>
            <a:r>
              <a:rPr lang="en-US" sz="1600" dirty="0" err="1" smtClean="0">
                <a:effectLst>
                  <a:outerShdw blurRad="38100" dist="38100" dir="2700000" algn="tl">
                    <a:srgbClr val="000000">
                      <a:alpha val="43137"/>
                    </a:srgbClr>
                  </a:outerShdw>
                </a:effectLst>
              </a:rPr>
              <a:t>Voznesensk</a:t>
            </a:r>
            <a:r>
              <a:rPr lang="en-US" sz="1600" dirty="0" smtClean="0">
                <a:effectLst>
                  <a:outerShdw blurRad="38100" dist="38100" dir="2700000" algn="tl">
                    <a:srgbClr val="000000">
                      <a:alpha val="43137"/>
                    </a:srgbClr>
                  </a:outerShdw>
                </a:effectLst>
              </a:rPr>
              <a:t> in 1905. After the October revolution, which changed the social situation in Russia, M. V. Frunze worked in our region as one of the leaders of a new socialist power. </a:t>
            </a:r>
          </a:p>
          <a:p>
            <a:pPr algn="just"/>
            <a:r>
              <a:rPr lang="en-US" sz="1600" dirty="0" smtClean="0">
                <a:effectLst>
                  <a:outerShdw blurRad="38100" dist="38100" dir="2700000" algn="tl">
                    <a:srgbClr val="000000">
                      <a:alpha val="43137"/>
                    </a:srgbClr>
                  </a:outerShdw>
                </a:effectLst>
              </a:rPr>
              <a:t>It is difficult to say what was right and what was wrong in that period of history, but, no doubt, M.V. Frunze was one of the outstanding personalities, who tried to change the life of our region to the best.</a:t>
            </a:r>
          </a:p>
          <a:p>
            <a:pPr algn="just"/>
            <a:endParaRPr lang="ru-RU" sz="1600" dirty="0">
              <a:effectLst>
                <a:outerShdw blurRad="38100" dist="38100" dir="2700000" algn="tl">
                  <a:srgbClr val="000000">
                    <a:alpha val="43137"/>
                  </a:srgbClr>
                </a:outerShdw>
              </a:effectLst>
            </a:endParaRPr>
          </a:p>
        </p:txBody>
      </p:sp>
      <p:pic>
        <p:nvPicPr>
          <p:cNvPr id="2050" name="Picture 2" descr="E:\Английский\фотки\серп и молот.jpg"/>
          <p:cNvPicPr>
            <a:picLocks noChangeAspect="1" noChangeArrowheads="1"/>
          </p:cNvPicPr>
          <p:nvPr/>
        </p:nvPicPr>
        <p:blipFill>
          <a:blip r:embed="rId4"/>
          <a:srcRect/>
          <a:stretch>
            <a:fillRect/>
          </a:stretch>
        </p:blipFill>
        <p:spPr bwMode="auto">
          <a:xfrm>
            <a:off x="785786" y="4000504"/>
            <a:ext cx="3500462" cy="2638029"/>
          </a:xfrm>
          <a:prstGeom prst="rect">
            <a:avLst/>
          </a:prstGeom>
          <a:noFill/>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074"/>
                                        </p:tgtEl>
                                        <p:attrNameLst>
                                          <p:attrName>style.visibility</p:attrName>
                                        </p:attrNameLst>
                                      </p:cBhvr>
                                      <p:to>
                                        <p:strVal val="visible"/>
                                      </p:to>
                                    </p:set>
                                    <p:anim calcmode="lin" valueType="num">
                                      <p:cBhvr additive="base">
                                        <p:cTn id="7" dur="1000" fill="hold"/>
                                        <p:tgtEl>
                                          <p:spTgt spid="3074"/>
                                        </p:tgtEl>
                                        <p:attrNameLst>
                                          <p:attrName>ppt_x</p:attrName>
                                        </p:attrNameLst>
                                      </p:cBhvr>
                                      <p:tavLst>
                                        <p:tav tm="0">
                                          <p:val>
                                            <p:strVal val="#ppt_x"/>
                                          </p:val>
                                        </p:tav>
                                        <p:tav tm="100000">
                                          <p:val>
                                            <p:strVal val="#ppt_x"/>
                                          </p:val>
                                        </p:tav>
                                      </p:tavLst>
                                    </p:anim>
                                    <p:anim calcmode="lin" valueType="num">
                                      <p:cBhvr additive="base">
                                        <p:cTn id="8" dur="1000" fill="hold"/>
                                        <p:tgtEl>
                                          <p:spTgt spid="3074"/>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4" fill="hold" nodeType="afterEffect">
                                  <p:stCondLst>
                                    <p:cond delay="0"/>
                                  </p:stCondLst>
                                  <p:childTnLst>
                                    <p:set>
                                      <p:cBhvr>
                                        <p:cTn id="11" dur="1" fill="hold">
                                          <p:stCondLst>
                                            <p:cond delay="0"/>
                                          </p:stCondLst>
                                        </p:cTn>
                                        <p:tgtEl>
                                          <p:spTgt spid="3075"/>
                                        </p:tgtEl>
                                        <p:attrNameLst>
                                          <p:attrName>style.visibility</p:attrName>
                                        </p:attrNameLst>
                                      </p:cBhvr>
                                      <p:to>
                                        <p:strVal val="visible"/>
                                      </p:to>
                                    </p:set>
                                    <p:anim calcmode="lin" valueType="num">
                                      <p:cBhvr additive="base">
                                        <p:cTn id="12" dur="1000" fill="hold"/>
                                        <p:tgtEl>
                                          <p:spTgt spid="3075"/>
                                        </p:tgtEl>
                                        <p:attrNameLst>
                                          <p:attrName>ppt_x</p:attrName>
                                        </p:attrNameLst>
                                      </p:cBhvr>
                                      <p:tavLst>
                                        <p:tav tm="0">
                                          <p:val>
                                            <p:strVal val="#ppt_x"/>
                                          </p:val>
                                        </p:tav>
                                        <p:tav tm="100000">
                                          <p:val>
                                            <p:strVal val="#ppt_x"/>
                                          </p:val>
                                        </p:tav>
                                      </p:tavLst>
                                    </p:anim>
                                    <p:anim calcmode="lin" valueType="num">
                                      <p:cBhvr additive="base">
                                        <p:cTn id="13" dur="1000" fill="hold"/>
                                        <p:tgtEl>
                                          <p:spTgt spid="3075"/>
                                        </p:tgtEl>
                                        <p:attrNameLst>
                                          <p:attrName>ppt_y</p:attrName>
                                        </p:attrNameLst>
                                      </p:cBhvr>
                                      <p:tavLst>
                                        <p:tav tm="0">
                                          <p:val>
                                            <p:strVal val="1+#ppt_h/2"/>
                                          </p:val>
                                        </p:tav>
                                        <p:tav tm="100000">
                                          <p:val>
                                            <p:strVal val="#ppt_y"/>
                                          </p:val>
                                        </p:tav>
                                      </p:tavLst>
                                    </p:anim>
                                  </p:childTnLst>
                                </p:cTn>
                              </p:par>
                            </p:childTnLst>
                          </p:cTn>
                        </p:par>
                        <p:par>
                          <p:cTn id="14" fill="hold">
                            <p:stCondLst>
                              <p:cond delay="2000"/>
                            </p:stCondLst>
                            <p:childTnLst>
                              <p:par>
                                <p:cTn id="15" presetID="2" presetClass="entr" presetSubtype="4" fill="hold" nodeType="afterEffect">
                                  <p:stCondLst>
                                    <p:cond delay="0"/>
                                  </p:stCondLst>
                                  <p:childTnLst>
                                    <p:set>
                                      <p:cBhvr>
                                        <p:cTn id="16" dur="1" fill="hold">
                                          <p:stCondLst>
                                            <p:cond delay="0"/>
                                          </p:stCondLst>
                                        </p:cTn>
                                        <p:tgtEl>
                                          <p:spTgt spid="2050"/>
                                        </p:tgtEl>
                                        <p:attrNameLst>
                                          <p:attrName>style.visibility</p:attrName>
                                        </p:attrNameLst>
                                      </p:cBhvr>
                                      <p:to>
                                        <p:strVal val="visible"/>
                                      </p:to>
                                    </p:set>
                                    <p:anim calcmode="lin" valueType="num">
                                      <p:cBhvr additive="base">
                                        <p:cTn id="17" dur="500" fill="hold"/>
                                        <p:tgtEl>
                                          <p:spTgt spid="2050"/>
                                        </p:tgtEl>
                                        <p:attrNameLst>
                                          <p:attrName>ppt_x</p:attrName>
                                        </p:attrNameLst>
                                      </p:cBhvr>
                                      <p:tavLst>
                                        <p:tav tm="0">
                                          <p:val>
                                            <p:strVal val="#ppt_x"/>
                                          </p:val>
                                        </p:tav>
                                        <p:tav tm="100000">
                                          <p:val>
                                            <p:strVal val="#ppt_x"/>
                                          </p:val>
                                        </p:tav>
                                      </p:tavLst>
                                    </p:anim>
                                    <p:anim calcmode="lin" valueType="num">
                                      <p:cBhvr additive="base">
                                        <p:cTn id="18" dur="500" fill="hold"/>
                                        <p:tgtEl>
                                          <p:spTgt spid="2050"/>
                                        </p:tgtEl>
                                        <p:attrNameLst>
                                          <p:attrName>ppt_y</p:attrName>
                                        </p:attrNameLst>
                                      </p:cBhvr>
                                      <p:tavLst>
                                        <p:tav tm="0">
                                          <p:val>
                                            <p:strVal val="1+#ppt_h/2"/>
                                          </p:val>
                                        </p:tav>
                                        <p:tav tm="100000">
                                          <p:val>
                                            <p:strVal val="#ppt_y"/>
                                          </p:val>
                                        </p:tav>
                                      </p:tavLst>
                                    </p:anim>
                                  </p:childTnLst>
                                </p:cTn>
                              </p:par>
                            </p:childTnLst>
                          </p:cTn>
                        </p:par>
                        <p:par>
                          <p:cTn id="19" fill="hold">
                            <p:stCondLst>
                              <p:cond delay="2500"/>
                            </p:stCondLst>
                            <p:childTnLst>
                              <p:par>
                                <p:cTn id="20" presetID="4" presetClass="entr" presetSubtype="16"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ox(in)">
                                      <p:cBhvr>
                                        <p:cTn id="22"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Documents and Settings\Николай\Мои документы\ШКОЛА (НЕНАВИЖУ)\проект английский\1695a5fca81fc38a693b2aa11da.jpg"/>
          <p:cNvPicPr>
            <a:picLocks noChangeAspect="1" noChangeArrowheads="1"/>
          </p:cNvPicPr>
          <p:nvPr/>
        </p:nvPicPr>
        <p:blipFill>
          <a:blip r:embed="rId2"/>
          <a:srcRect/>
          <a:stretch>
            <a:fillRect/>
          </a:stretch>
        </p:blipFill>
        <p:spPr bwMode="auto">
          <a:xfrm>
            <a:off x="5214942" y="214290"/>
            <a:ext cx="3714776" cy="2718056"/>
          </a:xfrm>
          <a:prstGeom prst="rect">
            <a:avLst/>
          </a:prstGeom>
          <a:ln>
            <a:noFill/>
          </a:ln>
          <a:effectLst>
            <a:softEdge rad="112500"/>
          </a:effectLst>
        </p:spPr>
      </p:pic>
      <p:sp>
        <p:nvSpPr>
          <p:cNvPr id="8" name="TextBox 7"/>
          <p:cNvSpPr txBox="1"/>
          <p:nvPr/>
        </p:nvSpPr>
        <p:spPr>
          <a:xfrm>
            <a:off x="214282" y="0"/>
            <a:ext cx="4429156" cy="3693319"/>
          </a:xfrm>
          <a:prstGeom prst="rect">
            <a:avLst/>
          </a:prstGeom>
          <a:noFill/>
        </p:spPr>
        <p:txBody>
          <a:bodyPr wrap="square" rtlCol="0">
            <a:spAutoFit/>
          </a:bodyPr>
          <a:lstStyle/>
          <a:p>
            <a:r>
              <a:rPr lang="en-US" dirty="0" smtClean="0">
                <a:effectLst>
                  <a:outerShdw blurRad="38100" dist="38100" dir="2700000" algn="tl">
                    <a:srgbClr val="000000">
                      <a:alpha val="43137"/>
                    </a:srgbClr>
                  </a:outerShdw>
                </a:effectLst>
              </a:rPr>
              <a:t>The person, whose name is associated with the great contribution to cinematography is Andrew </a:t>
            </a:r>
            <a:r>
              <a:rPr lang="en-US" dirty="0" err="1" smtClean="0">
                <a:effectLst>
                  <a:outerShdw blurRad="38100" dist="38100" dir="2700000" algn="tl">
                    <a:srgbClr val="000000">
                      <a:alpha val="43137"/>
                    </a:srgbClr>
                  </a:outerShdw>
                </a:effectLst>
              </a:rPr>
              <a:t>Tarkovsky</a:t>
            </a:r>
            <a:r>
              <a:rPr lang="en-US" dirty="0" smtClean="0">
                <a:effectLst>
                  <a:outerShdw blurRad="38100" dist="38100" dir="2700000" algn="tl">
                    <a:srgbClr val="000000">
                      <a:alpha val="43137"/>
                    </a:srgbClr>
                  </a:outerShdw>
                </a:effectLst>
              </a:rPr>
              <a:t> (1932-1986). This world-known film director comes from the village </a:t>
            </a:r>
            <a:r>
              <a:rPr lang="en-US" dirty="0" err="1" smtClean="0">
                <a:effectLst>
                  <a:outerShdw blurRad="38100" dist="38100" dir="2700000" algn="tl">
                    <a:srgbClr val="000000">
                      <a:alpha val="43137"/>
                    </a:srgbClr>
                  </a:outerShdw>
                </a:effectLst>
              </a:rPr>
              <a:t>Zavrazhie</a:t>
            </a:r>
            <a:r>
              <a:rPr lang="en-US" dirty="0" smtClean="0">
                <a:effectLst>
                  <a:outerShdw blurRad="38100" dist="38100" dir="2700000" algn="tl">
                    <a:srgbClr val="000000">
                      <a:alpha val="43137"/>
                    </a:srgbClr>
                  </a:outerShdw>
                </a:effectLst>
              </a:rPr>
              <a:t>, near </a:t>
            </a:r>
            <a:r>
              <a:rPr lang="en-US" dirty="0" err="1" smtClean="0">
                <a:effectLst>
                  <a:outerShdw blurRad="38100" dist="38100" dir="2700000" algn="tl">
                    <a:srgbClr val="000000">
                      <a:alpha val="43137"/>
                    </a:srgbClr>
                  </a:outerShdw>
                </a:effectLst>
              </a:rPr>
              <a:t>Yurievets</a:t>
            </a:r>
            <a:r>
              <a:rPr lang="en-US" dirty="0" smtClean="0">
                <a:effectLst>
                  <a:outerShdw blurRad="38100" dist="38100" dir="2700000" algn="tl">
                    <a:srgbClr val="000000">
                      <a:alpha val="43137"/>
                    </a:srgbClr>
                  </a:outerShdw>
                </a:effectLst>
              </a:rPr>
              <a:t>, Ivanovo region. He spent his childhood in this place and lived in </a:t>
            </a:r>
            <a:r>
              <a:rPr lang="en-US" dirty="0" err="1" smtClean="0">
                <a:effectLst>
                  <a:outerShdw blurRad="38100" dist="38100" dir="2700000" algn="tl">
                    <a:srgbClr val="000000">
                      <a:alpha val="43137"/>
                    </a:srgbClr>
                  </a:outerShdw>
                </a:effectLst>
              </a:rPr>
              <a:t>Yurievets</a:t>
            </a:r>
            <a:r>
              <a:rPr lang="en-US" dirty="0" smtClean="0">
                <a:effectLst>
                  <a:outerShdw blurRad="38100" dist="38100" dir="2700000" algn="tl">
                    <a:srgbClr val="000000">
                      <a:alpha val="43137"/>
                    </a:srgbClr>
                  </a:outerShdw>
                </a:effectLst>
              </a:rPr>
              <a:t> in war time.</a:t>
            </a:r>
          </a:p>
          <a:p>
            <a:r>
              <a:rPr lang="en-US" dirty="0" err="1" smtClean="0">
                <a:effectLst>
                  <a:outerShdw blurRad="38100" dist="38100" dir="2700000" algn="tl">
                    <a:srgbClr val="000000">
                      <a:alpha val="43137"/>
                    </a:srgbClr>
                  </a:outerShdw>
                </a:effectLst>
              </a:rPr>
              <a:t>Tarkovsky</a:t>
            </a:r>
            <a:r>
              <a:rPr lang="en-US" dirty="0" smtClean="0">
                <a:effectLst>
                  <a:outerShdw blurRad="38100" dist="38100" dir="2700000" algn="tl">
                    <a:srgbClr val="000000">
                      <a:alpha val="43137"/>
                    </a:srgbClr>
                  </a:outerShdw>
                </a:effectLst>
              </a:rPr>
              <a:t> is well-known in the world as the creator of absolutely distinct cinematography style. His films are really unique, they combine philosophy, realism, fantasy and  deep  understanding  of human psychology .</a:t>
            </a:r>
          </a:p>
        </p:txBody>
      </p:sp>
      <p:pic>
        <p:nvPicPr>
          <p:cNvPr id="3074" name="Picture 2" descr="E:\Английский\фотки\зеркало.jpg"/>
          <p:cNvPicPr>
            <a:picLocks noChangeAspect="1" noChangeArrowheads="1"/>
          </p:cNvPicPr>
          <p:nvPr/>
        </p:nvPicPr>
        <p:blipFill>
          <a:blip r:embed="rId3"/>
          <a:srcRect/>
          <a:stretch>
            <a:fillRect/>
          </a:stretch>
        </p:blipFill>
        <p:spPr bwMode="auto">
          <a:xfrm>
            <a:off x="4643438" y="3000372"/>
            <a:ext cx="2678926" cy="3571901"/>
          </a:xfrm>
          <a:prstGeom prst="rect">
            <a:avLst/>
          </a:prstGeom>
          <a:noFill/>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additive="base">
                                        <p:cTn id="7" dur="1000" fill="hold"/>
                                        <p:tgtEl>
                                          <p:spTgt spid="1026"/>
                                        </p:tgtEl>
                                        <p:attrNameLst>
                                          <p:attrName>ppt_x</p:attrName>
                                        </p:attrNameLst>
                                      </p:cBhvr>
                                      <p:tavLst>
                                        <p:tav tm="0">
                                          <p:val>
                                            <p:strVal val="#ppt_x"/>
                                          </p:val>
                                        </p:tav>
                                        <p:tav tm="100000">
                                          <p:val>
                                            <p:strVal val="#ppt_x"/>
                                          </p:val>
                                        </p:tav>
                                      </p:tavLst>
                                    </p:anim>
                                    <p:anim calcmode="lin" valueType="num">
                                      <p:cBhvr additive="base">
                                        <p:cTn id="8" dur="1000" fill="hold"/>
                                        <p:tgtEl>
                                          <p:spTgt spid="1026"/>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4" fill="hold" nodeType="afterEffect">
                                  <p:stCondLst>
                                    <p:cond delay="0"/>
                                  </p:stCondLst>
                                  <p:childTnLst>
                                    <p:set>
                                      <p:cBhvr>
                                        <p:cTn id="11" dur="1" fill="hold">
                                          <p:stCondLst>
                                            <p:cond delay="0"/>
                                          </p:stCondLst>
                                        </p:cTn>
                                        <p:tgtEl>
                                          <p:spTgt spid="3074"/>
                                        </p:tgtEl>
                                        <p:attrNameLst>
                                          <p:attrName>style.visibility</p:attrName>
                                        </p:attrNameLst>
                                      </p:cBhvr>
                                      <p:to>
                                        <p:strVal val="visible"/>
                                      </p:to>
                                    </p:set>
                                    <p:anim calcmode="lin" valueType="num">
                                      <p:cBhvr additive="base">
                                        <p:cTn id="12" dur="500" fill="hold"/>
                                        <p:tgtEl>
                                          <p:spTgt spid="3074"/>
                                        </p:tgtEl>
                                        <p:attrNameLst>
                                          <p:attrName>ppt_x</p:attrName>
                                        </p:attrNameLst>
                                      </p:cBhvr>
                                      <p:tavLst>
                                        <p:tav tm="0">
                                          <p:val>
                                            <p:strVal val="#ppt_x"/>
                                          </p:val>
                                        </p:tav>
                                        <p:tav tm="100000">
                                          <p:val>
                                            <p:strVal val="#ppt_x"/>
                                          </p:val>
                                        </p:tav>
                                      </p:tavLst>
                                    </p:anim>
                                    <p:anim calcmode="lin" valueType="num">
                                      <p:cBhvr additive="base">
                                        <p:cTn id="13" dur="500" fill="hold"/>
                                        <p:tgtEl>
                                          <p:spTgt spid="3074"/>
                                        </p:tgtEl>
                                        <p:attrNameLst>
                                          <p:attrName>ppt_y</p:attrName>
                                        </p:attrNameLst>
                                      </p:cBhvr>
                                      <p:tavLst>
                                        <p:tav tm="0">
                                          <p:val>
                                            <p:strVal val="1+#ppt_h/2"/>
                                          </p:val>
                                        </p:tav>
                                        <p:tav tm="100000">
                                          <p:val>
                                            <p:strVal val="#ppt_y"/>
                                          </p:val>
                                        </p:tav>
                                      </p:tavLst>
                                    </p:anim>
                                  </p:childTnLst>
                                </p:cTn>
                              </p:par>
                            </p:childTnLst>
                          </p:cTn>
                        </p:par>
                        <p:par>
                          <p:cTn id="14" fill="hold">
                            <p:stCondLst>
                              <p:cond delay="1500"/>
                            </p:stCondLst>
                            <p:childTnLst>
                              <p:par>
                                <p:cTn id="15" presetID="4" presetClass="entr" presetSubtype="16"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ox(in)">
                                      <p:cBhvr>
                                        <p:cTn id="1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Содержимое 8" descr="музей тарковского.jpg"/>
          <p:cNvPicPr>
            <a:picLocks noGrp="1" noChangeAspect="1"/>
          </p:cNvPicPr>
          <p:nvPr>
            <p:ph sz="half" idx="1"/>
          </p:nvPr>
        </p:nvPicPr>
        <p:blipFill>
          <a:blip r:embed="rId2" cstate="print"/>
          <a:stretch>
            <a:fillRect/>
          </a:stretch>
        </p:blipFill>
        <p:spPr>
          <a:xfrm>
            <a:off x="3428992" y="500042"/>
            <a:ext cx="5468425" cy="3643338"/>
          </a:xfrm>
        </p:spPr>
      </p:pic>
      <p:sp>
        <p:nvSpPr>
          <p:cNvPr id="8" name="Текст 7"/>
          <p:cNvSpPr>
            <a:spLocks noGrp="1"/>
          </p:cNvSpPr>
          <p:nvPr>
            <p:ph type="body" idx="2"/>
          </p:nvPr>
        </p:nvSpPr>
        <p:spPr>
          <a:xfrm>
            <a:off x="214282" y="357166"/>
            <a:ext cx="3114668" cy="4533912"/>
          </a:xfrm>
        </p:spPr>
        <p:txBody>
          <a:bodyPr/>
          <a:lstStyle/>
          <a:p>
            <a:r>
              <a:rPr lang="en-US" sz="1800" dirty="0" smtClean="0">
                <a:effectLst>
                  <a:outerShdw blurRad="38100" dist="38100" dir="2700000" algn="tl">
                    <a:srgbClr val="000000">
                      <a:alpha val="43137"/>
                    </a:srgbClr>
                  </a:outerShdw>
                </a:effectLst>
              </a:rPr>
              <a:t>In 1996 the Museum dedicated to  Andrew </a:t>
            </a:r>
            <a:r>
              <a:rPr lang="en-US" sz="1800" dirty="0" err="1" smtClean="0">
                <a:effectLst>
                  <a:outerShdw blurRad="38100" dist="38100" dir="2700000" algn="tl">
                    <a:srgbClr val="000000">
                      <a:alpha val="43137"/>
                    </a:srgbClr>
                  </a:outerShdw>
                </a:effectLst>
              </a:rPr>
              <a:t>Tarkovsky</a:t>
            </a:r>
            <a:r>
              <a:rPr lang="en-US" sz="1800" dirty="0" smtClean="0">
                <a:effectLst>
                  <a:outerShdw blurRad="38100" dist="38100" dir="2700000" algn="tl">
                    <a:srgbClr val="000000">
                      <a:alpha val="43137"/>
                    </a:srgbClr>
                  </a:outerShdw>
                </a:effectLst>
              </a:rPr>
              <a:t> was opened in </a:t>
            </a:r>
            <a:r>
              <a:rPr lang="en-US" sz="1800" dirty="0" err="1" smtClean="0">
                <a:effectLst>
                  <a:outerShdw blurRad="38100" dist="38100" dir="2700000" algn="tl">
                    <a:srgbClr val="000000">
                      <a:alpha val="43137"/>
                    </a:srgbClr>
                  </a:outerShdw>
                </a:effectLst>
              </a:rPr>
              <a:t>Yurievets</a:t>
            </a:r>
            <a:r>
              <a:rPr lang="en-US" sz="1800" dirty="0" smtClean="0">
                <a:effectLst>
                  <a:outerShdw blurRad="38100" dist="38100" dir="2700000" algn="tl">
                    <a:srgbClr val="000000">
                      <a:alpha val="43137"/>
                    </a:srgbClr>
                  </a:outerShdw>
                </a:effectLst>
              </a:rPr>
              <a:t>, in the house where the genius of cinematography lived in the years of war with his mother and sister.</a:t>
            </a:r>
          </a:p>
          <a:p>
            <a:r>
              <a:rPr lang="en-US" sz="1800" dirty="0" smtClean="0">
                <a:effectLst>
                  <a:outerShdw blurRad="38100" dist="38100" dir="2700000" algn="tl">
                    <a:srgbClr val="000000">
                      <a:alpha val="43137"/>
                    </a:srgbClr>
                  </a:outerShdw>
                </a:effectLst>
              </a:rPr>
              <a:t> The film festival in </a:t>
            </a:r>
            <a:r>
              <a:rPr lang="en-US" sz="1800" dirty="0" err="1" smtClean="0">
                <a:effectLst>
                  <a:outerShdw blurRad="38100" dist="38100" dir="2700000" algn="tl">
                    <a:srgbClr val="000000">
                      <a:alpha val="43137"/>
                    </a:srgbClr>
                  </a:outerShdw>
                </a:effectLst>
              </a:rPr>
              <a:t>honour</a:t>
            </a:r>
            <a:r>
              <a:rPr lang="en-US" sz="1800" dirty="0" smtClean="0">
                <a:effectLst>
                  <a:outerShdw blurRad="38100" dist="38100" dir="2700000" algn="tl">
                    <a:srgbClr val="000000">
                      <a:alpha val="43137"/>
                    </a:srgbClr>
                  </a:outerShdw>
                </a:effectLst>
              </a:rPr>
              <a:t> of </a:t>
            </a:r>
            <a:r>
              <a:rPr lang="en-US" sz="1800" dirty="0" err="1" smtClean="0">
                <a:effectLst>
                  <a:outerShdw blurRad="38100" dist="38100" dir="2700000" algn="tl">
                    <a:srgbClr val="000000">
                      <a:alpha val="43137"/>
                    </a:srgbClr>
                  </a:outerShdw>
                </a:effectLst>
              </a:rPr>
              <a:t>A.Tarkovsky</a:t>
            </a:r>
            <a:r>
              <a:rPr lang="en-US" sz="1800" dirty="0" smtClean="0">
                <a:effectLst>
                  <a:outerShdw blurRad="38100" dist="38100" dir="2700000" algn="tl">
                    <a:srgbClr val="000000">
                      <a:alpha val="43137"/>
                    </a:srgbClr>
                  </a:outerShdw>
                </a:effectLst>
              </a:rPr>
              <a:t> has been held in our region since 2007. It takes place every year and includes interesting cultural events in Ivanovo, </a:t>
            </a:r>
            <a:r>
              <a:rPr lang="en-US" sz="1800" dirty="0" err="1" smtClean="0">
                <a:effectLst>
                  <a:outerShdw blurRad="38100" dist="38100" dir="2700000" algn="tl">
                    <a:srgbClr val="000000">
                      <a:alpha val="43137"/>
                    </a:srgbClr>
                  </a:outerShdw>
                </a:effectLst>
              </a:rPr>
              <a:t>Shuya</a:t>
            </a:r>
            <a:r>
              <a:rPr lang="en-US" sz="1800" dirty="0" smtClean="0">
                <a:effectLst>
                  <a:outerShdw blurRad="38100" dist="38100" dir="2700000" algn="tl">
                    <a:srgbClr val="000000">
                      <a:alpha val="43137"/>
                    </a:srgbClr>
                  </a:outerShdw>
                </a:effectLst>
              </a:rPr>
              <a:t>, </a:t>
            </a:r>
            <a:r>
              <a:rPr lang="en-US" sz="1800" dirty="0" err="1" smtClean="0">
                <a:effectLst>
                  <a:outerShdw blurRad="38100" dist="38100" dir="2700000" algn="tl">
                    <a:srgbClr val="000000">
                      <a:alpha val="43137"/>
                    </a:srgbClr>
                  </a:outerShdw>
                </a:effectLst>
              </a:rPr>
              <a:t>Rodniki</a:t>
            </a:r>
            <a:r>
              <a:rPr lang="en-US" sz="1800" dirty="0" smtClean="0">
                <a:effectLst>
                  <a:outerShdw blurRad="38100" dist="38100" dir="2700000" algn="tl">
                    <a:srgbClr val="000000">
                      <a:alpha val="43137"/>
                    </a:srgbClr>
                  </a:outerShdw>
                </a:effectLst>
              </a:rPr>
              <a:t>, </a:t>
            </a:r>
            <a:r>
              <a:rPr lang="en-US" sz="1800" dirty="0" err="1" smtClean="0">
                <a:effectLst>
                  <a:outerShdw blurRad="38100" dist="38100" dir="2700000" algn="tl">
                    <a:srgbClr val="000000">
                      <a:alpha val="43137"/>
                    </a:srgbClr>
                  </a:outerShdw>
                </a:effectLst>
              </a:rPr>
              <a:t>Plyos</a:t>
            </a:r>
            <a:r>
              <a:rPr lang="en-US" sz="1800" dirty="0" smtClean="0">
                <a:effectLst>
                  <a:outerShdw blurRad="38100" dist="38100" dir="2700000" algn="tl">
                    <a:srgbClr val="000000">
                      <a:alpha val="43137"/>
                    </a:srgbClr>
                  </a:outerShdw>
                </a:effectLst>
              </a:rPr>
              <a:t>, </a:t>
            </a:r>
            <a:r>
              <a:rPr lang="en-US" sz="1800" dirty="0" err="1" smtClean="0">
                <a:effectLst>
                  <a:outerShdw blurRad="38100" dist="38100" dir="2700000" algn="tl">
                    <a:srgbClr val="000000">
                      <a:alpha val="43137"/>
                    </a:srgbClr>
                  </a:outerShdw>
                </a:effectLst>
              </a:rPr>
              <a:t>Kineshma</a:t>
            </a:r>
            <a:r>
              <a:rPr lang="en-US" sz="1800" dirty="0" smtClean="0">
                <a:effectLst>
                  <a:outerShdw blurRad="38100" dist="38100" dir="2700000" algn="tl">
                    <a:srgbClr val="000000">
                      <a:alpha val="43137"/>
                    </a:srgbClr>
                  </a:outerShdw>
                </a:effectLst>
              </a:rPr>
              <a:t> and </a:t>
            </a:r>
            <a:r>
              <a:rPr lang="en-US" sz="1800" dirty="0" err="1" smtClean="0">
                <a:effectLst>
                  <a:outerShdw blurRad="38100" dist="38100" dir="2700000" algn="tl">
                    <a:srgbClr val="000000">
                      <a:alpha val="43137"/>
                    </a:srgbClr>
                  </a:outerShdw>
                </a:effectLst>
              </a:rPr>
              <a:t>Yurievets</a:t>
            </a:r>
            <a:r>
              <a:rPr lang="en-US" sz="1800" dirty="0" smtClean="0">
                <a:effectLst>
                  <a:outerShdw blurRad="38100" dist="38100" dir="2700000" algn="tl">
                    <a:srgbClr val="000000">
                      <a:alpha val="43137"/>
                    </a:srgbClr>
                  </a:outerShdw>
                </a:effectLst>
              </a:rPr>
              <a:t>.</a:t>
            </a:r>
            <a:endParaRPr lang="ru-RU" sz="1800" dirty="0" smtClean="0">
              <a:effectLst>
                <a:outerShdw blurRad="38100" dist="38100" dir="2700000" algn="tl">
                  <a:srgbClr val="000000">
                    <a:alpha val="43137"/>
                  </a:srgbClr>
                </a:outerShdw>
              </a:effectLst>
            </a:endParaRPr>
          </a:p>
          <a:p>
            <a:endParaRPr lang="ru-RU" dirty="0"/>
          </a:p>
        </p:txBody>
      </p:sp>
      <p:pic>
        <p:nvPicPr>
          <p:cNvPr id="10" name="Picture 3" descr="E:\Английский\фотки\зеркало 2.jpg"/>
          <p:cNvPicPr>
            <a:picLocks noChangeAspect="1" noChangeArrowheads="1"/>
          </p:cNvPicPr>
          <p:nvPr/>
        </p:nvPicPr>
        <p:blipFill>
          <a:blip r:embed="rId3"/>
          <a:srcRect/>
          <a:stretch>
            <a:fillRect/>
          </a:stretch>
        </p:blipFill>
        <p:spPr bwMode="auto">
          <a:xfrm>
            <a:off x="3071802" y="3786190"/>
            <a:ext cx="3811722" cy="285752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ppt_x"/>
                                          </p:val>
                                        </p:tav>
                                        <p:tav tm="100000">
                                          <p:val>
                                            <p:strVal val="#ppt_x"/>
                                          </p:val>
                                        </p:tav>
                                      </p:tavLst>
                                    </p:anim>
                                    <p:anim calcmode="lin" valueType="num">
                                      <p:cBhvr additive="base">
                                        <p:cTn id="13" dur="500" fill="hold"/>
                                        <p:tgtEl>
                                          <p:spTgt spid="10"/>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5" presetClass="entr" presetSubtype="10" fill="hold" grpId="0" nodeType="afterEffect">
                                  <p:stCondLst>
                                    <p:cond delay="0"/>
                                  </p:stCondLst>
                                  <p:childTnLst>
                                    <p:set>
                                      <p:cBhvr>
                                        <p:cTn id="16" dur="1" fill="hold">
                                          <p:stCondLst>
                                            <p:cond delay="0"/>
                                          </p:stCondLst>
                                        </p:cTn>
                                        <p:tgtEl>
                                          <p:spTgt spid="8">
                                            <p:txEl>
                                              <p:pRg st="0" end="0"/>
                                            </p:txEl>
                                          </p:spTgt>
                                        </p:tgtEl>
                                        <p:attrNameLst>
                                          <p:attrName>style.visibility</p:attrName>
                                        </p:attrNameLst>
                                      </p:cBhvr>
                                      <p:to>
                                        <p:strVal val="visible"/>
                                      </p:to>
                                    </p:set>
                                    <p:animEffect transition="in" filter="checkerboard(across)">
                                      <p:cBhvr>
                                        <p:cTn id="17" dur="500"/>
                                        <p:tgtEl>
                                          <p:spTgt spid="8">
                                            <p:txEl>
                                              <p:pRg st="0" end="0"/>
                                            </p:txEl>
                                          </p:spTgt>
                                        </p:tgtEl>
                                      </p:cBhvr>
                                    </p:animEffect>
                                  </p:childTnLst>
                                </p:cTn>
                              </p:par>
                            </p:childTnLst>
                          </p:cTn>
                        </p:par>
                        <p:par>
                          <p:cTn id="18" fill="hold">
                            <p:stCondLst>
                              <p:cond delay="1500"/>
                            </p:stCondLst>
                            <p:childTnLst>
                              <p:par>
                                <p:cTn id="19" presetID="5" presetClass="entr" presetSubtype="10" fill="hold" grpId="0" nodeType="afterEffect">
                                  <p:stCondLst>
                                    <p:cond delay="0"/>
                                  </p:stCondLst>
                                  <p:childTnLst>
                                    <p:set>
                                      <p:cBhvr>
                                        <p:cTn id="20" dur="1" fill="hold">
                                          <p:stCondLst>
                                            <p:cond delay="0"/>
                                          </p:stCondLst>
                                        </p:cTn>
                                        <p:tgtEl>
                                          <p:spTgt spid="8">
                                            <p:txEl>
                                              <p:pRg st="1" end="1"/>
                                            </p:txEl>
                                          </p:spTgt>
                                        </p:tgtEl>
                                        <p:attrNameLst>
                                          <p:attrName>style.visibility</p:attrName>
                                        </p:attrNameLst>
                                      </p:cBhvr>
                                      <p:to>
                                        <p:strVal val="visible"/>
                                      </p:to>
                                    </p:set>
                                    <p:animEffect transition="in" filter="checkerboard(across)">
                                      <p:cBhvr>
                                        <p:cTn id="21" dur="500"/>
                                        <p:tgtEl>
                                          <p:spTgt spid="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D:\Documents and Settings\Николай\Мои документы\ШКОЛА (НЕНАВИЖУ)\проект английский\091002115423_zaitsev226.jpg"/>
          <p:cNvPicPr>
            <a:picLocks noChangeAspect="1" noChangeArrowheads="1"/>
          </p:cNvPicPr>
          <p:nvPr/>
        </p:nvPicPr>
        <p:blipFill>
          <a:blip r:embed="rId2"/>
          <a:srcRect/>
          <a:stretch>
            <a:fillRect/>
          </a:stretch>
        </p:blipFill>
        <p:spPr bwMode="auto">
          <a:xfrm>
            <a:off x="5857884" y="1000108"/>
            <a:ext cx="2849115" cy="2143140"/>
          </a:xfrm>
          <a:prstGeom prst="rect">
            <a:avLst/>
          </a:prstGeom>
          <a:ln>
            <a:noFill/>
          </a:ln>
          <a:effectLst>
            <a:softEdge rad="112500"/>
          </a:effectLst>
        </p:spPr>
      </p:pic>
      <p:pic>
        <p:nvPicPr>
          <p:cNvPr id="5123" name="Picture 3" descr="D:\Documents and Settings\Николай\Мои документы\ШКОЛА (НЕНАВИЖУ)\проект английский\640.888_21.JPG"/>
          <p:cNvPicPr>
            <a:picLocks noChangeAspect="1" noChangeArrowheads="1"/>
          </p:cNvPicPr>
          <p:nvPr/>
        </p:nvPicPr>
        <p:blipFill>
          <a:blip r:embed="rId3"/>
          <a:srcRect/>
          <a:stretch>
            <a:fillRect/>
          </a:stretch>
        </p:blipFill>
        <p:spPr bwMode="auto">
          <a:xfrm>
            <a:off x="214282" y="1214422"/>
            <a:ext cx="3000364" cy="4487030"/>
          </a:xfrm>
          <a:prstGeom prst="rect">
            <a:avLst/>
          </a:prstGeom>
          <a:ln>
            <a:noFill/>
          </a:ln>
          <a:effectLst>
            <a:softEdge rad="112500"/>
          </a:effectLst>
        </p:spPr>
      </p:pic>
      <p:sp>
        <p:nvSpPr>
          <p:cNvPr id="5" name="TextBox 4"/>
          <p:cNvSpPr txBox="1"/>
          <p:nvPr/>
        </p:nvSpPr>
        <p:spPr>
          <a:xfrm>
            <a:off x="0" y="0"/>
            <a:ext cx="6286512" cy="1200329"/>
          </a:xfrm>
          <a:prstGeom prst="rect">
            <a:avLst/>
          </a:prstGeom>
          <a:noFill/>
        </p:spPr>
        <p:txBody>
          <a:bodyPr wrap="square" rtlCol="0">
            <a:spAutoFit/>
          </a:bodyPr>
          <a:lstStyle/>
          <a:p>
            <a:r>
              <a:rPr lang="en-US" dirty="0" err="1" smtClean="0"/>
              <a:t>Vyacheslav</a:t>
            </a:r>
            <a:r>
              <a:rPr lang="en-US" dirty="0" smtClean="0"/>
              <a:t> </a:t>
            </a:r>
            <a:r>
              <a:rPr lang="en-US" dirty="0" err="1" smtClean="0"/>
              <a:t>Zaitsev</a:t>
            </a:r>
            <a:r>
              <a:rPr lang="en-US" dirty="0" smtClean="0"/>
              <a:t> is a famous fashion designer ,who was born and lived in our town. His childhood was spent in Ivanovo in hard after-war period. He studied at school </a:t>
            </a:r>
            <a:r>
              <a:rPr lang="ru-RU" dirty="0" smtClean="0"/>
              <a:t>№22</a:t>
            </a:r>
            <a:r>
              <a:rPr lang="en-US" dirty="0" smtClean="0"/>
              <a:t> and then got his education in Ivanovo Chemical and Technological College. </a:t>
            </a:r>
            <a:endParaRPr lang="ru-RU" dirty="0"/>
          </a:p>
        </p:txBody>
      </p:sp>
      <p:sp>
        <p:nvSpPr>
          <p:cNvPr id="6" name="TextBox 5"/>
          <p:cNvSpPr txBox="1"/>
          <p:nvPr/>
        </p:nvSpPr>
        <p:spPr>
          <a:xfrm>
            <a:off x="3214678" y="3540815"/>
            <a:ext cx="5715040" cy="2308324"/>
          </a:xfrm>
          <a:prstGeom prst="rect">
            <a:avLst/>
          </a:prstGeom>
          <a:noFill/>
        </p:spPr>
        <p:txBody>
          <a:bodyPr wrap="square" rtlCol="0">
            <a:spAutoFit/>
          </a:bodyPr>
          <a:lstStyle/>
          <a:p>
            <a:r>
              <a:rPr lang="en-US" dirty="0" smtClean="0"/>
              <a:t>In 1956 V. </a:t>
            </a:r>
            <a:r>
              <a:rPr lang="en-US" dirty="0" err="1" smtClean="0"/>
              <a:t>Zaitsev</a:t>
            </a:r>
            <a:r>
              <a:rPr lang="en-US" dirty="0" smtClean="0"/>
              <a:t> went to Moscow and very soon became well-known as a talented designer. He got a lot of international awards. He is famous not only in Russia but all over the world. V. </a:t>
            </a:r>
            <a:r>
              <a:rPr lang="en-US" dirty="0" err="1" smtClean="0"/>
              <a:t>Zaitsev</a:t>
            </a:r>
            <a:r>
              <a:rPr lang="en-US" dirty="0" smtClean="0"/>
              <a:t> often visits his native  town. He takes part in organizing fashion shows, exhibitions and other events connected with the development of design in our region.</a:t>
            </a:r>
            <a:endParaRPr lang="en-US" b="1" dirty="0" smtClean="0">
              <a:ln w="17780" cmpd="sng">
                <a:solidFill>
                  <a:srgbClr val="FFFFFF"/>
                </a:solidFill>
                <a:prstDash val="solid"/>
                <a:miter lim="800000"/>
              </a:ln>
              <a:effectLst>
                <a:outerShdw blurRad="38100" dist="38100" dir="2700000" algn="tl">
                  <a:srgbClr val="000000">
                    <a:alpha val="43137"/>
                  </a:srgbClr>
                </a:outerShdw>
              </a:effectLst>
            </a:endParaRPr>
          </a:p>
          <a:p>
            <a:endParaRPr lang="ru-RU" b="1" dirty="0">
              <a:ln w="17780" cmpd="sng">
                <a:solidFill>
                  <a:srgbClr val="FFFFFF"/>
                </a:solidFill>
                <a:prstDash val="solid"/>
                <a:miter lim="800000"/>
              </a:ln>
              <a:effectLst>
                <a:outerShdw blurRad="38100" dist="38100" dir="2700000" algn="tl">
                  <a:srgbClr val="000000">
                    <a:alpha val="43137"/>
                  </a:srgbClr>
                </a:outerShdw>
              </a:effectLs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5123"/>
                                        </p:tgtEl>
                                        <p:attrNameLst>
                                          <p:attrName>style.visibility</p:attrName>
                                        </p:attrNameLst>
                                      </p:cBhvr>
                                      <p:to>
                                        <p:strVal val="visible"/>
                                      </p:to>
                                    </p:set>
                                    <p:anim calcmode="lin" valueType="num">
                                      <p:cBhvr additive="base">
                                        <p:cTn id="7" dur="1000" fill="hold"/>
                                        <p:tgtEl>
                                          <p:spTgt spid="5123"/>
                                        </p:tgtEl>
                                        <p:attrNameLst>
                                          <p:attrName>ppt_x</p:attrName>
                                        </p:attrNameLst>
                                      </p:cBhvr>
                                      <p:tavLst>
                                        <p:tav tm="0">
                                          <p:val>
                                            <p:strVal val="#ppt_x"/>
                                          </p:val>
                                        </p:tav>
                                        <p:tav tm="100000">
                                          <p:val>
                                            <p:strVal val="#ppt_x"/>
                                          </p:val>
                                        </p:tav>
                                      </p:tavLst>
                                    </p:anim>
                                    <p:anim calcmode="lin" valueType="num">
                                      <p:cBhvr additive="base">
                                        <p:cTn id="8" dur="1000" fill="hold"/>
                                        <p:tgtEl>
                                          <p:spTgt spid="5123"/>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4" fill="hold" nodeType="afterEffect">
                                  <p:stCondLst>
                                    <p:cond delay="0"/>
                                  </p:stCondLst>
                                  <p:childTnLst>
                                    <p:set>
                                      <p:cBhvr>
                                        <p:cTn id="11" dur="1" fill="hold">
                                          <p:stCondLst>
                                            <p:cond delay="0"/>
                                          </p:stCondLst>
                                        </p:cTn>
                                        <p:tgtEl>
                                          <p:spTgt spid="5122"/>
                                        </p:tgtEl>
                                        <p:attrNameLst>
                                          <p:attrName>style.visibility</p:attrName>
                                        </p:attrNameLst>
                                      </p:cBhvr>
                                      <p:to>
                                        <p:strVal val="visible"/>
                                      </p:to>
                                    </p:set>
                                    <p:anim calcmode="lin" valueType="num">
                                      <p:cBhvr additive="base">
                                        <p:cTn id="12" dur="1000" fill="hold"/>
                                        <p:tgtEl>
                                          <p:spTgt spid="5122"/>
                                        </p:tgtEl>
                                        <p:attrNameLst>
                                          <p:attrName>ppt_x</p:attrName>
                                        </p:attrNameLst>
                                      </p:cBhvr>
                                      <p:tavLst>
                                        <p:tav tm="0">
                                          <p:val>
                                            <p:strVal val="#ppt_x"/>
                                          </p:val>
                                        </p:tav>
                                        <p:tav tm="100000">
                                          <p:val>
                                            <p:strVal val="#ppt_x"/>
                                          </p:val>
                                        </p:tav>
                                      </p:tavLst>
                                    </p:anim>
                                    <p:anim calcmode="lin" valueType="num">
                                      <p:cBhvr additive="base">
                                        <p:cTn id="13" dur="1000" fill="hold"/>
                                        <p:tgtEl>
                                          <p:spTgt spid="5122"/>
                                        </p:tgtEl>
                                        <p:attrNameLst>
                                          <p:attrName>ppt_y</p:attrName>
                                        </p:attrNameLst>
                                      </p:cBhvr>
                                      <p:tavLst>
                                        <p:tav tm="0">
                                          <p:val>
                                            <p:strVal val="1+#ppt_h/2"/>
                                          </p:val>
                                        </p:tav>
                                        <p:tav tm="100000">
                                          <p:val>
                                            <p:strVal val="#ppt_y"/>
                                          </p:val>
                                        </p:tav>
                                      </p:tavLst>
                                    </p:anim>
                                  </p:childTnLst>
                                </p:cTn>
                              </p:par>
                            </p:childTnLst>
                          </p:cTn>
                        </p:par>
                        <p:par>
                          <p:cTn id="14" fill="hold">
                            <p:stCondLst>
                              <p:cond delay="2000"/>
                            </p:stCondLst>
                            <p:childTnLst>
                              <p:par>
                                <p:cTn id="15" presetID="4" presetClass="entr" presetSubtype="16"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ox(in)">
                                      <p:cBhvr>
                                        <p:cTn id="17" dur="2000"/>
                                        <p:tgtEl>
                                          <p:spTgt spid="5"/>
                                        </p:tgtEl>
                                      </p:cBhvr>
                                    </p:animEffect>
                                  </p:childTnLst>
                                </p:cTn>
                              </p:par>
                            </p:childTnLst>
                          </p:cTn>
                        </p:par>
                        <p:par>
                          <p:cTn id="18" fill="hold">
                            <p:stCondLst>
                              <p:cond delay="4000"/>
                            </p:stCondLst>
                            <p:childTnLst>
                              <p:par>
                                <p:cTn id="19" presetID="4" presetClass="entr" presetSubtype="16"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box(in)">
                                      <p:cBhvr>
                                        <p:cTn id="21"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Трек">
  <a:themeElements>
    <a:clrScheme name="Трек">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Трек">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Трек">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680</TotalTime>
  <Words>1178</Words>
  <Application>Microsoft Office PowerPoint</Application>
  <PresentationFormat>Экран (4:3)</PresentationFormat>
  <Paragraphs>35</Paragraphs>
  <Slides>14</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14</vt:i4>
      </vt:variant>
    </vt:vector>
  </HeadingPairs>
  <TitlesOfParts>
    <vt:vector size="15" baseType="lpstr">
      <vt:lpstr>Трек</vt:lpstr>
      <vt:lpstr>  The Presentation “Ivanovo Region. People We Are Proud Of” is made by Afinogenov Nickolay Prudnov Alexander Korotkova Anastasya  Ivanovo, Liceum №33, form 10”V” The project coordinator is Tchernyavskaya Olga Stanislavovna  </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Nick</dc:creator>
  <cp:lastModifiedBy>Юленька</cp:lastModifiedBy>
  <cp:revision>72</cp:revision>
  <dcterms:created xsi:type="dcterms:W3CDTF">2011-11-12T18:34:32Z</dcterms:created>
  <dcterms:modified xsi:type="dcterms:W3CDTF">2012-01-25T15:24:13Z</dcterms:modified>
</cp:coreProperties>
</file>