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21"/>
  </p:notesMasterIdLst>
  <p:sldIdLst>
    <p:sldId id="256" r:id="rId5"/>
    <p:sldId id="257" r:id="rId6"/>
    <p:sldId id="269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2" r:id="rId15"/>
    <p:sldId id="258" r:id="rId16"/>
    <p:sldId id="273" r:id="rId17"/>
    <p:sldId id="267" r:id="rId18"/>
    <p:sldId id="259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6666FF"/>
    <a:srgbClr val="FF0000"/>
    <a:srgbClr val="0066FF"/>
    <a:srgbClr val="CC99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803" autoAdjust="0"/>
  </p:normalViewPr>
  <p:slideViewPr>
    <p:cSldViewPr>
      <p:cViewPr>
        <p:scale>
          <a:sx n="100" d="100"/>
          <a:sy n="100" d="100"/>
        </p:scale>
        <p:origin x="-366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D666506-45B2-4960-9A56-E574593EBA05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757AAF-9B50-4A42-BE3C-1952D3DC9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11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C07D53-FECC-432C-B601-E40CB8052E3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A05535-B3BB-44F9-8DEC-7E9E4E7A5D28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8796EE9-392E-4DC6-9DFF-3E2ED6432E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0A8DD-8A4B-4280-AC23-3ED8872A17B0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1B904-146A-4CD2-9149-E4CDC5C245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3D9104-513D-44FF-A701-91BB46005CF5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02C332-268F-461D-87AA-2A0C842E79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75"/>
            <a:ext cx="40386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57375"/>
            <a:ext cx="40386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67175"/>
            <a:ext cx="4038600" cy="2058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67175"/>
            <a:ext cx="4038600" cy="2058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039C1-F67A-457F-AF83-B91ACF9C7810}" type="datetimeFigureOut">
              <a:rPr lang="ru-RU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94FFC-1FBD-4862-941B-D2876FF0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D0E0F8-96D6-49D2-B3BD-14B6C70200FE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DEF656A-73EC-4A56-929C-0916E5345A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219C4-A4AC-4ED4-9290-81FC309F5D9F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0F43D8-82AB-4FAC-810F-5063FF16E4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9C4BE-8C7D-45B1-BFB8-2154401CAACC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862FE-7C28-4E2E-9417-F9F3EF3E13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7F6FB0-2AF4-4773-BDB5-EED442DC66D8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02D806D2-55B2-4BD1-8DAB-B0A258F828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83F623-B2E1-44A9-BFB4-3744B6B3EF81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4D4560-1968-41AD-AE98-A19EC7EC76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73709-0F0C-42C8-858C-881DCFDBB040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D767CA-30AA-4277-A338-A2721AF282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887BF2-13BA-4D0D-A172-351FA2FBE53B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DA1D2-900D-4187-85C7-CBECAAD3FD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4EB304-9E4F-4369-89B6-82892EBA716A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874AA3-49A6-4B8C-A2F0-170790FABE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8FC37C6-8052-4D1A-92BC-CB22E7E7D03E}" type="datetimeFigureOut">
              <a:rPr lang="ru-RU" smtClean="0"/>
              <a:pPr>
                <a:defRPr/>
              </a:pPr>
              <a:t>12.02.2014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24F59D-C828-4736-9ACF-A4396751CE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9.jpeg"/><Relationship Id="rId7" Type="http://schemas.openxmlformats.org/officeDocument/2006/relationships/image" Target="../media/image4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23512_m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-38983"/>
            <a:ext cx="7572396" cy="68969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0" y="285728"/>
            <a:ext cx="5243522" cy="1028706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dirty="0" smtClean="0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5643578"/>
            <a:ext cx="6643734" cy="966806"/>
          </a:xfrm>
        </p:spPr>
        <p:txBody>
          <a:bodyPr>
            <a:normAutofit/>
          </a:bodyPr>
          <a:lstStyle/>
          <a:p>
            <a:r>
              <a:rPr lang="ru-RU" smtClean="0">
                <a:solidFill>
                  <a:srgbClr val="FF0000"/>
                </a:solidFill>
              </a:rPr>
              <a:t>О чем </a:t>
            </a:r>
            <a:r>
              <a:rPr lang="ru-RU" dirty="0" smtClean="0">
                <a:solidFill>
                  <a:srgbClr val="FF0000"/>
                </a:solidFill>
              </a:rPr>
              <a:t>нам рассказала игрушка?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686800" cy="4525963"/>
          </a:xfrm>
        </p:spPr>
        <p:txBody>
          <a:bodyPr/>
          <a:lstStyle/>
          <a:p>
            <a:r>
              <a:rPr lang="ru-RU" dirty="0"/>
              <a:t>Назначение Мойры "стало примером  равноправия </a:t>
            </a:r>
            <a:r>
              <a:rPr lang="ru-RU" dirty="0" smtClean="0"/>
              <a:t>полов при </a:t>
            </a:r>
            <a:r>
              <a:rPr lang="ru-RU" dirty="0"/>
              <a:t>найме на работу".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658667"/>
            <a:ext cx="3545373" cy="21993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113" r="19441"/>
          <a:stretch/>
        </p:blipFill>
        <p:spPr>
          <a:xfrm>
            <a:off x="2411760" y="982058"/>
            <a:ext cx="6787370" cy="3786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" y="2282391"/>
            <a:ext cx="5330568" cy="457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4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077"/>
            <a:ext cx="8686800" cy="4525963"/>
          </a:xfrm>
        </p:spPr>
        <p:txBody>
          <a:bodyPr/>
          <a:lstStyle/>
          <a:p>
            <a:r>
              <a:rPr lang="ru-RU" b="1" dirty="0"/>
              <a:t>Наш Мишка – необычная игрушка. Теперь и вы знаете, что у него почетное звание и он – настоящий англичанин. А почему он – медвежонок?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58757"/>
            <a:ext cx="3456384" cy="46085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095500"/>
            <a:ext cx="42481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5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-214338"/>
            <a:ext cx="2696957" cy="3071834"/>
          </a:xfrm>
          <a:prstGeom prst="rect">
            <a:avLst/>
          </a:prstGeom>
        </p:spPr>
      </p:pic>
      <p:pic>
        <p:nvPicPr>
          <p:cNvPr id="16" name="Рисунок 15" descr="union_jack_policeman_teddy_bear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6425" y="4786298"/>
            <a:ext cx="1737575" cy="2071702"/>
          </a:xfrm>
          <a:prstGeom prst="rect">
            <a:avLst/>
          </a:prstGeom>
        </p:spPr>
      </p:pic>
      <p:sp>
        <p:nvSpPr>
          <p:cNvPr id="17412" name="Rectangle 4"/>
          <p:cNvSpPr>
            <a:spLocks noGrp="1"/>
          </p:cNvSpPr>
          <p:nvPr>
            <p:ph type="title" sz="quarter"/>
          </p:nvPr>
        </p:nvSpPr>
        <p:spPr bwMode="auto">
          <a:xfrm>
            <a:off x="0" y="0"/>
            <a:ext cx="1857388" cy="928670"/>
          </a:xfrm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>
                <a:solidFill>
                  <a:srgbClr val="0066FF"/>
                </a:solidFill>
                <a:effectLst/>
                <a:latin typeface="Arial" charset="0"/>
              </a:rPr>
              <a:t>Why Bear? </a:t>
            </a:r>
            <a:endParaRPr lang="ru-RU" dirty="0" smtClean="0">
              <a:solidFill>
                <a:srgbClr val="0066FF"/>
              </a:solidFill>
              <a:effectLst/>
              <a:latin typeface="Arial" charset="0"/>
            </a:endParaRPr>
          </a:p>
        </p:txBody>
      </p:sp>
      <p:pic>
        <p:nvPicPr>
          <p:cNvPr id="17417" name="Picture 9" descr="beefeater2008bearcushion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4726780"/>
            <a:ext cx="3428991" cy="2131219"/>
          </a:xfrm>
        </p:spPr>
      </p:pic>
      <p:pic>
        <p:nvPicPr>
          <p:cNvPr id="9" name="Содержимое 8" descr="25cm_large_beefeater_teddy_bear[1].jpg"/>
          <p:cNvPicPr>
            <a:picLocks noGrp="1" noChangeAspect="1"/>
          </p:cNvPicPr>
          <p:nvPr>
            <p:ph sz="quarter" idx="3"/>
          </p:nvPr>
        </p:nvPicPr>
        <p:blipFill>
          <a:blip r:embed="rId5" cstate="print"/>
          <a:stretch>
            <a:fillRect/>
          </a:stretch>
        </p:blipFill>
        <p:spPr>
          <a:xfrm>
            <a:off x="5500694" y="4799012"/>
            <a:ext cx="1912292" cy="2058988"/>
          </a:xfrm>
        </p:spPr>
      </p:pic>
      <p:pic>
        <p:nvPicPr>
          <p:cNvPr id="17420" name="Picture 12" descr="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428992" y="4683176"/>
            <a:ext cx="2071702" cy="2174824"/>
          </a:xfrm>
        </p:spPr>
      </p:pic>
      <p:pic>
        <p:nvPicPr>
          <p:cNvPr id="12" name="Рисунок 11" descr="6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000108"/>
            <a:ext cx="1693438" cy="1928826"/>
          </a:xfrm>
          <a:prstGeom prst="rect">
            <a:avLst/>
          </a:prstGeom>
        </p:spPr>
      </p:pic>
      <p:pic>
        <p:nvPicPr>
          <p:cNvPr id="7" name="Рисунок 6" descr="14cm_royal_guardsman_teddy_bear[1]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29586" y="3000372"/>
            <a:ext cx="1214414" cy="1776704"/>
          </a:xfrm>
          <a:prstGeom prst="rect">
            <a:avLst/>
          </a:prstGeom>
        </p:spPr>
      </p:pic>
      <p:pic>
        <p:nvPicPr>
          <p:cNvPr id="10" name="Рисунок 9" descr="5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643042" y="0"/>
            <a:ext cx="2571768" cy="2929244"/>
          </a:xfrm>
          <a:prstGeom prst="rect">
            <a:avLst/>
          </a:prstGeom>
        </p:spPr>
      </p:pic>
      <p:pic>
        <p:nvPicPr>
          <p:cNvPr id="13" name="Рисунок 12" descr="6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23363" y="0"/>
            <a:ext cx="2696935" cy="3071810"/>
          </a:xfrm>
          <a:prstGeom prst="rect">
            <a:avLst/>
          </a:prstGeom>
        </p:spPr>
      </p:pic>
      <p:pic>
        <p:nvPicPr>
          <p:cNvPr id="17418" name="Picture 10" descr="FZFI25CACM6XR3CA2O8GBPCA1FKFAUCAB7XVLTCABRP251CA4VJMDQCAYZ69G9CA75J7F3CAK39KLGCAGVO68ZCAY3QV66CACD9CE7CA0J1QAXCA3FBSNJCAIBDHPLCASFGEYNCAG8AD35CA48W52SCALLBW1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1" cstate="print"/>
          <a:stretch>
            <a:fillRect/>
          </a:stretch>
        </p:blipFill>
        <p:spPr>
          <a:xfrm>
            <a:off x="6286512" y="2643182"/>
            <a:ext cx="1714480" cy="2179424"/>
          </a:xfrm>
        </p:spPr>
      </p:pic>
      <p:sp>
        <p:nvSpPr>
          <p:cNvPr id="18" name="TextBox 17"/>
          <p:cNvSpPr txBox="1"/>
          <p:nvPr/>
        </p:nvSpPr>
        <p:spPr>
          <a:xfrm>
            <a:off x="0" y="2928934"/>
            <a:ext cx="47863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« </a:t>
            </a:r>
            <a:r>
              <a:rPr lang="en-US" sz="2800" b="1" i="1" dirty="0" smtClean="0">
                <a:solidFill>
                  <a:srgbClr val="FF0000"/>
                </a:solidFill>
              </a:rPr>
              <a:t>The truly  brave are  soft at heart</a:t>
            </a:r>
            <a:r>
              <a:rPr lang="ru-RU" sz="2800" b="1" i="1" dirty="0" smtClean="0">
                <a:solidFill>
                  <a:srgbClr val="FF0000"/>
                </a:solidFill>
              </a:rPr>
              <a:t>»</a:t>
            </a:r>
            <a:endParaRPr lang="en-US" sz="2800" b="1" i="1" dirty="0" smtClean="0">
              <a:solidFill>
                <a:srgbClr val="FF0000"/>
              </a:solidFill>
            </a:endParaRP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                            </a:t>
            </a:r>
            <a:r>
              <a:rPr lang="en-US" sz="2400" b="1" i="1" dirty="0" smtClean="0">
                <a:solidFill>
                  <a:srgbClr val="FF0000"/>
                </a:solidFill>
              </a:rPr>
              <a:t>(Lord Byron)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                                                                                                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9" name="Рисунок 18" descr="1957317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14876" y="2786058"/>
            <a:ext cx="1634044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1137_6011671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3996444" cy="5328592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2844824" y="56612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solidFill>
                  <a:srgbClr val="FFFF00"/>
                </a:solidFill>
              </a:rPr>
              <a:t>Theodor Roosevelt </a:t>
            </a:r>
            <a:endParaRPr lang="ru-RU" sz="1800" dirty="0">
              <a:solidFill>
                <a:srgbClr val="FFFF00"/>
              </a:solidFill>
            </a:endParaRPr>
          </a:p>
        </p:txBody>
      </p:sp>
      <p:pic>
        <p:nvPicPr>
          <p:cNvPr id="10" name="Рисунок 9" descr="Picture-5-217x3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268760"/>
            <a:ext cx="3828665" cy="52930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476672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Teddy Roosevelt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Once he saved a bear-</a:t>
            </a:r>
            <a:r>
              <a:rPr lang="en-US" sz="2800" b="1" dirty="0" err="1" smtClean="0">
                <a:solidFill>
                  <a:srgbClr val="0070C0"/>
                </a:solidFill>
              </a:rPr>
              <a:t>kid,a</a:t>
            </a:r>
            <a:r>
              <a:rPr lang="en-US" sz="2800" b="1" dirty="0" smtClean="0">
                <a:solidFill>
                  <a:srgbClr val="0070C0"/>
                </a:solidFill>
              </a:rPr>
              <a:t> teddy-bear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To sum up, we want to know more about different countries traditions. It is exciting! And each souvenir has got a lot to tell about, because they are a symbolic part of the country. The United Kingdom is very good at keeping traditions.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28625" y="404664"/>
            <a:ext cx="8229600" cy="13681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pic>
        <p:nvPicPr>
          <p:cNvPr id="7" name="Содержимое 6" descr="010811boar-02_692262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286116" cy="2447334"/>
          </a:xfrm>
        </p:spPr>
      </p:pic>
      <p:sp>
        <p:nvSpPr>
          <p:cNvPr id="16" name="Содержимое 1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367-Guided walking tour of the Tower of London-img_b.jpe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tretch>
            <a:fillRect/>
          </a:stretch>
        </p:blipFill>
        <p:spPr>
          <a:xfrm>
            <a:off x="0" y="4436728"/>
            <a:ext cx="2972544" cy="2421272"/>
          </a:xfrm>
        </p:spPr>
      </p:pic>
      <p:pic>
        <p:nvPicPr>
          <p:cNvPr id="9" name="Содержимое 8" descr="Beefeater-Woman-31885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0" y="2413930"/>
            <a:ext cx="2571736" cy="3554710"/>
          </a:xfrm>
        </p:spPr>
      </p:pic>
      <p:pic>
        <p:nvPicPr>
          <p:cNvPr id="12" name="Рисунок 11" descr="7f91c9d282c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28860" y="1928802"/>
            <a:ext cx="4000500" cy="5238750"/>
          </a:xfrm>
          <a:prstGeom prst="rect">
            <a:avLst/>
          </a:prstGeom>
        </p:spPr>
      </p:pic>
      <p:pic>
        <p:nvPicPr>
          <p:cNvPr id="13" name="Рисунок 12" descr="5851ea0d64c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0"/>
            <a:ext cx="3000375" cy="5238750"/>
          </a:xfrm>
          <a:prstGeom prst="rect">
            <a:avLst/>
          </a:prstGeom>
        </p:spPr>
      </p:pic>
      <p:pic>
        <p:nvPicPr>
          <p:cNvPr id="14" name="Рисунок 13" descr="070903_beefeaters_hmed_7a_grid-6x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29150" y="4000500"/>
            <a:ext cx="4514850" cy="2857500"/>
          </a:xfrm>
          <a:prstGeom prst="rect">
            <a:avLst/>
          </a:prstGeom>
        </p:spPr>
      </p:pic>
      <p:pic>
        <p:nvPicPr>
          <p:cNvPr id="15" name="Рисунок 14" descr="A%20Beefeater%20at%20the%20Tower%20of%20Lond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72225" y="0"/>
            <a:ext cx="2771775" cy="4286250"/>
          </a:xfrm>
          <a:prstGeom prst="rect">
            <a:avLst/>
          </a:prstGeom>
        </p:spPr>
      </p:pic>
      <p:pic>
        <p:nvPicPr>
          <p:cNvPr id="11" name="Рисунок 10" descr="6fb4dc1e2ec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71802" y="0"/>
            <a:ext cx="3362325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060848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>
                <a:solidFill>
                  <a:srgbClr val="6666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6350" stA="50000" endA="300" endPos="50000" dist="29997" dir="5400000" sy="-100000" algn="bl" rotWithShape="0"/>
                </a:effectLst>
              </a:rPr>
              <a:t>Thank you for your attention!</a:t>
            </a:r>
            <a:endParaRPr lang="ru-RU" sz="6000" dirty="0">
              <a:solidFill>
                <a:srgbClr val="6666FF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/>
          </p:cNvSpPr>
          <p:nvPr>
            <p:ph idx="1"/>
          </p:nvPr>
        </p:nvSpPr>
        <p:spPr>
          <a:xfrm>
            <a:off x="642910" y="1571612"/>
            <a:ext cx="7715304" cy="4143404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dirty="0" smtClean="0">
                <a:solidFill>
                  <a:srgbClr val="CC0099"/>
                </a:solidFill>
              </a:rPr>
              <a:t>  We decided to find out all the information about it:</a:t>
            </a:r>
            <a:endParaRPr lang="ru-RU" dirty="0" smtClean="0">
              <a:solidFill>
                <a:srgbClr val="CC0099"/>
              </a:solidFill>
            </a:endParaRPr>
          </a:p>
          <a:p>
            <a:r>
              <a:rPr lang="ru-RU" dirty="0" smtClean="0"/>
              <a:t> </a:t>
            </a:r>
            <a:r>
              <a:rPr lang="en-US" dirty="0" smtClean="0"/>
              <a:t>Is the toy really from London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What does it	 symbolize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en-US" dirty="0" smtClean="0"/>
              <a:t>Why is it a bear, neither an elephant nor a cat…?</a:t>
            </a:r>
            <a:endParaRPr lang="ru-RU" dirty="0" smtClean="0"/>
          </a:p>
          <a:p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4" name="Рисунок 3" descr="623512_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4385487"/>
            <a:ext cx="2714644" cy="247251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>beef</a:t>
            </a:r>
            <a:r>
              <a:rPr lang="en-US" sz="8000" b="1" dirty="0" smtClean="0">
                <a:solidFill>
                  <a:srgbClr val="CC0099"/>
                </a:solidFill>
              </a:rPr>
              <a:t>eat</a:t>
            </a:r>
            <a:r>
              <a:rPr lang="en-US" sz="8000" b="1" dirty="0" smtClean="0">
                <a:solidFill>
                  <a:schemeClr val="bg2">
                    <a:lumMod val="50000"/>
                  </a:schemeClr>
                </a:solidFill>
              </a:rPr>
              <a:t>er</a:t>
            </a:r>
            <a:endParaRPr lang="ru-RU" sz="8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2323728"/>
          </a:xfrm>
        </p:spPr>
        <p:txBody>
          <a:bodyPr>
            <a:normAutofit/>
          </a:bodyPr>
          <a:lstStyle/>
          <a:p>
            <a:r>
              <a:rPr lang="ru-RU" dirty="0" smtClean="0"/>
              <a:t>История замка Тауэр в Англии началась в </a:t>
            </a:r>
            <a:r>
              <a:rPr lang="en-US" dirty="0" smtClean="0"/>
              <a:t>xi</a:t>
            </a:r>
            <a:r>
              <a:rPr lang="ru-RU" dirty="0" smtClean="0"/>
              <a:t> веке с приходом  </a:t>
            </a:r>
            <a:r>
              <a:rPr lang="ru-RU" dirty="0" err="1" smtClean="0"/>
              <a:t>вильгельма</a:t>
            </a:r>
            <a:r>
              <a:rPr lang="ru-RU" dirty="0" smtClean="0"/>
              <a:t> завоевателя…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04864"/>
            <a:ext cx="6029257" cy="4525963"/>
          </a:xfrm>
        </p:spPr>
      </p:pic>
    </p:spTree>
    <p:extLst>
      <p:ext uri="{BB962C8B-B14F-4D97-AF65-F5344CB8AC3E}">
        <p14:creationId xmlns:p14="http://schemas.microsoft.com/office/powerpoint/2010/main" val="195079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1229" y="3858214"/>
            <a:ext cx="5374754" cy="452879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В крепость входили королевские апартаменты, оборонительное сооружение и тюрьма.</a:t>
            </a:r>
            <a:r>
              <a:rPr lang="en-US" sz="2800" dirty="0" err="1" smtClean="0">
                <a:solidFill>
                  <a:srgbClr val="00B0F0"/>
                </a:solidFill>
              </a:rPr>
              <a:t>Beaf</a:t>
            </a:r>
            <a:r>
              <a:rPr lang="ru-RU" sz="2800" smtClean="0">
                <a:solidFill>
                  <a:srgbClr val="00B0F0"/>
                </a:solidFill>
              </a:rPr>
              <a:t>-</a:t>
            </a:r>
            <a:r>
              <a:rPr lang="en-US" sz="2800" smtClean="0">
                <a:solidFill>
                  <a:srgbClr val="00B0F0"/>
                </a:solidFill>
              </a:rPr>
              <a:t>eaters </a:t>
            </a:r>
            <a:r>
              <a:rPr lang="en-US" sz="2800" dirty="0" smtClean="0">
                <a:solidFill>
                  <a:srgbClr val="00B0F0"/>
                </a:solidFill>
              </a:rPr>
              <a:t>(</a:t>
            </a:r>
            <a:r>
              <a:rPr lang="ru-RU" sz="2800" dirty="0" smtClean="0">
                <a:solidFill>
                  <a:srgbClr val="00B0F0"/>
                </a:solidFill>
              </a:rPr>
              <a:t>мясоеды) такие же </a:t>
            </a:r>
            <a:r>
              <a:rPr lang="ru-RU" sz="2800" dirty="0" err="1" smtClean="0">
                <a:solidFill>
                  <a:srgbClr val="00B0F0"/>
                </a:solidFill>
              </a:rPr>
              <a:t>старые.Они</a:t>
            </a:r>
            <a:r>
              <a:rPr lang="ru-RU" sz="2800" dirty="0" smtClean="0">
                <a:solidFill>
                  <a:srgbClr val="00B0F0"/>
                </a:solidFill>
              </a:rPr>
              <a:t> всегда охраняли королей и Тауэр.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525" y="1154095"/>
            <a:ext cx="3800475" cy="571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" y="-171400"/>
            <a:ext cx="5378524" cy="374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3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4625"/>
            <a:ext cx="3059832" cy="288032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живом городке-музее проживает  36 бифитеров - все они-отставные военные прослужившие не менее 22 лет на действительно военной службе. Они </a:t>
            </a:r>
            <a:r>
              <a:rPr lang="ru-RU" dirty="0" err="1" smtClean="0"/>
              <a:t>королеевские</a:t>
            </a:r>
            <a:r>
              <a:rPr lang="ru-RU" dirty="0" smtClean="0"/>
              <a:t> стражи </a:t>
            </a:r>
            <a:r>
              <a:rPr lang="ru-RU" dirty="0" err="1" smtClean="0"/>
              <a:t>Тауэра,экскурсоводы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0360"/>
            <a:ext cx="5715000" cy="38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22101"/>
            <a:ext cx="5753100" cy="3838575"/>
          </a:xfrm>
          <a:prstGeom prst="rect">
            <a:avLst/>
          </a:prstGeom>
        </p:spPr>
      </p:pic>
      <p:pic>
        <p:nvPicPr>
          <p:cNvPr id="6" name="Содержимое 9" descr="367-Guided walking tour of the Tower of London-img_b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149080"/>
            <a:ext cx="2972544" cy="242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8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7193"/>
            <a:ext cx="8659688" cy="1387624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Бифитеры</a:t>
            </a:r>
            <a:r>
              <a:rPr lang="ru-RU" dirty="0" smtClean="0"/>
              <a:t>  так же следят за крепостными воронами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168352" cy="2112235"/>
          </a:xfrm>
        </p:spPr>
      </p:pic>
      <p:pic>
        <p:nvPicPr>
          <p:cNvPr id="4" name="Рисунок 3" descr="6fb4dc1e2ec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719393"/>
            <a:ext cx="4104456" cy="30928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4784"/>
            <a:ext cx="4032448" cy="497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31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2" t="-3680" r="17774" b="13811"/>
          <a:stretch/>
        </p:blipFill>
        <p:spPr>
          <a:xfrm>
            <a:off x="6444208" y="2851951"/>
            <a:ext cx="2699792" cy="400604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217"/>
            <a:ext cx="9144000" cy="3424783"/>
          </a:xfrm>
        </p:spPr>
        <p:txBody>
          <a:bodyPr>
            <a:normAutofit/>
          </a:bodyPr>
          <a:lstStyle/>
          <a:p>
            <a:r>
              <a:rPr lang="ru-RU" dirty="0"/>
              <a:t>В торжественных случаях у бифитеров  роскошные красные  костюмы: алые камзолы , алые  бриджи до колен, алые чулки и круглая шляпа, которая называется </a:t>
            </a:r>
            <a:r>
              <a:rPr lang="en-US" dirty="0"/>
              <a:t>Tudor bonnet</a:t>
            </a:r>
            <a:r>
              <a:rPr lang="ru-RU" dirty="0"/>
              <a:t>.</a:t>
            </a:r>
            <a:r>
              <a:rPr lang="en-US" dirty="0"/>
              <a:t> </a:t>
            </a:r>
            <a:r>
              <a:rPr lang="ru-RU" dirty="0"/>
              <a:t>Так же на алом камзоле напечатаны  две буквы </a:t>
            </a:r>
            <a:r>
              <a:rPr lang="en-US" dirty="0"/>
              <a:t>ER</a:t>
            </a:r>
            <a:r>
              <a:rPr lang="ru-RU" dirty="0"/>
              <a:t> </a:t>
            </a:r>
            <a:r>
              <a:rPr lang="en-US" dirty="0" smtClean="0"/>
              <a:t>–</a:t>
            </a:r>
            <a:r>
              <a:rPr lang="ru-RU" dirty="0" smtClean="0"/>
              <a:t> в честь </a:t>
            </a:r>
            <a:r>
              <a:rPr lang="ru-RU" dirty="0"/>
              <a:t>нынешней королевы Елизаветы 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92"/>
          <a:stretch/>
        </p:blipFill>
        <p:spPr>
          <a:xfrm>
            <a:off x="4145618" y="3489821"/>
            <a:ext cx="2175029" cy="302160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4117010" cy="357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9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686800" cy="4525963"/>
          </a:xfrm>
        </p:spPr>
        <p:txBody>
          <a:bodyPr/>
          <a:lstStyle/>
          <a:p>
            <a:r>
              <a:rPr lang="ru-RU" dirty="0" smtClean="0"/>
              <a:t>В обычные дни у </a:t>
            </a:r>
            <a:r>
              <a:rPr lang="ru-RU" dirty="0" err="1" smtClean="0"/>
              <a:t>бифитеров</a:t>
            </a:r>
            <a:r>
              <a:rPr lang="ru-RU" dirty="0" smtClean="0"/>
              <a:t>  темно-синие с красной отделкой мундиры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16832"/>
            <a:ext cx="3695700" cy="4762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13329"/>
            <a:ext cx="4286250" cy="2933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823" y="620688"/>
            <a:ext cx="2248268" cy="29858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228806"/>
            <a:ext cx="2782529" cy="228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7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0"/>
            <a:ext cx="8686800" cy="4525963"/>
          </a:xfrm>
        </p:spPr>
        <p:txBody>
          <a:bodyPr/>
          <a:lstStyle/>
          <a:p>
            <a:r>
              <a:rPr lang="ru-RU" dirty="0"/>
              <a:t>Недавно конкурс на вакантную должность стража сенсационно выиграла </a:t>
            </a:r>
            <a:r>
              <a:rPr lang="ru-RU" dirty="0" smtClean="0"/>
              <a:t>дама -42-летняя </a:t>
            </a:r>
            <a:r>
              <a:rPr lang="ru-RU" dirty="0"/>
              <a:t>Мойра </a:t>
            </a:r>
            <a:r>
              <a:rPr lang="ru-RU" dirty="0" err="1" smtClean="0"/>
              <a:t>Кэмерон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5" y="2067818"/>
            <a:ext cx="4497055" cy="4702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46287"/>
            <a:ext cx="3952875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0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09D7EACA-EF3A-4526-B052-BB9BAFD9596E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B675A188-7BF5-4D20-8B8C-9A836B26F9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DB1353-3D2D-44CF-8854-420B0C4389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356</TotalTime>
  <Words>291</Words>
  <Application>Microsoft Office PowerPoint</Application>
  <PresentationFormat>Экран (4:3)</PresentationFormat>
  <Paragraphs>26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beefeater</vt:lpstr>
      <vt:lpstr>История замка Тауэр в Англии началась в xi веке с приходом  вильгельма завоевателя…</vt:lpstr>
      <vt:lpstr>Презентация PowerPoint</vt:lpstr>
      <vt:lpstr>Презентация PowerPoint</vt:lpstr>
      <vt:lpstr>Бифитеры  так же следят за крепостными воронами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Why Bear? </vt:lpstr>
      <vt:lpstr>Theodor Roosevelt </vt:lpstr>
      <vt:lpstr>Презентация PowerPoint</vt:lpstr>
      <vt:lpstr> </vt:lpstr>
      <vt:lpstr>Презентация PowerPoint</vt:lpstr>
    </vt:vector>
  </TitlesOfParts>
  <Company>WareZ Provider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Beefeater</dc:title>
  <dc:creator>Юляша</dc:creator>
  <cp:lastModifiedBy>Admin</cp:lastModifiedBy>
  <cp:revision>58</cp:revision>
  <dcterms:created xsi:type="dcterms:W3CDTF">2011-11-01T08:24:40Z</dcterms:created>
  <dcterms:modified xsi:type="dcterms:W3CDTF">2014-02-12T02:29:26Z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TC102831799990</vt:lpwstr>
  </property>
</Properties>
</file>