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8" r:id="rId23"/>
    <p:sldId id="279"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94" autoAdjust="0"/>
    <p:restoredTop sz="94660"/>
  </p:normalViewPr>
  <p:slideViewPr>
    <p:cSldViewPr>
      <p:cViewPr varScale="1">
        <p:scale>
          <a:sx n="68" d="100"/>
          <a:sy n="68" d="100"/>
        </p:scale>
        <p:origin x="-145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C71E88A-05EB-4521-B50B-7275CD8CC72C}" type="datetimeFigureOut">
              <a:rPr lang="ru-RU" smtClean="0"/>
              <a:pPr/>
              <a:t>21.04.2011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D1ABFA-D722-45A0-8D10-D1C123FF766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71E88A-05EB-4521-B50B-7275CD8CC72C}" type="datetimeFigureOut">
              <a:rPr lang="ru-RU" smtClean="0"/>
              <a:pPr/>
              <a:t>21.04.2011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D1ABFA-D722-45A0-8D10-D1C123FF766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71E88A-05EB-4521-B50B-7275CD8CC72C}" type="datetimeFigureOut">
              <a:rPr lang="ru-RU" smtClean="0"/>
              <a:pPr/>
              <a:t>21.04.2011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D1ABFA-D722-45A0-8D10-D1C123FF766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71E88A-05EB-4521-B50B-7275CD8CC72C}" type="datetimeFigureOut">
              <a:rPr lang="ru-RU" smtClean="0"/>
              <a:pPr/>
              <a:t>21.04.2011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D1ABFA-D722-45A0-8D10-D1C123FF766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C71E88A-05EB-4521-B50B-7275CD8CC72C}" type="datetimeFigureOut">
              <a:rPr lang="ru-RU" smtClean="0"/>
              <a:pPr/>
              <a:t>21.04.2011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D1ABFA-D722-45A0-8D10-D1C123FF766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C71E88A-05EB-4521-B50B-7275CD8CC72C}" type="datetimeFigureOut">
              <a:rPr lang="ru-RU" smtClean="0"/>
              <a:pPr/>
              <a:t>21.04.2011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D1ABFA-D722-45A0-8D10-D1C123FF766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C71E88A-05EB-4521-B50B-7275CD8CC72C}" type="datetimeFigureOut">
              <a:rPr lang="ru-RU" smtClean="0"/>
              <a:pPr/>
              <a:t>21.04.2011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6D1ABFA-D722-45A0-8D10-D1C123FF766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C71E88A-05EB-4521-B50B-7275CD8CC72C}" type="datetimeFigureOut">
              <a:rPr lang="ru-RU" smtClean="0"/>
              <a:pPr/>
              <a:t>21.04.2011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6D1ABFA-D722-45A0-8D10-D1C123FF766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C71E88A-05EB-4521-B50B-7275CD8CC72C}" type="datetimeFigureOut">
              <a:rPr lang="ru-RU" smtClean="0"/>
              <a:pPr/>
              <a:t>21.04.2011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6D1ABFA-D722-45A0-8D10-D1C123FF766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C71E88A-05EB-4521-B50B-7275CD8CC72C}" type="datetimeFigureOut">
              <a:rPr lang="ru-RU" smtClean="0"/>
              <a:pPr/>
              <a:t>21.04.2011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D1ABFA-D722-45A0-8D10-D1C123FF766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C71E88A-05EB-4521-B50B-7275CD8CC72C}" type="datetimeFigureOut">
              <a:rPr lang="ru-RU" smtClean="0"/>
              <a:pPr/>
              <a:t>21.04.2011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D1ABFA-D722-45A0-8D10-D1C123FF766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71E88A-05EB-4521-B50B-7275CD8CC72C}" type="datetimeFigureOut">
              <a:rPr lang="ru-RU" smtClean="0"/>
              <a:pPr/>
              <a:t>21.04.2011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1ABFA-D722-45A0-8D10-D1C123FF766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www.writefix.com/argument/twosides.htm" TargetMode="External"/><Relationship Id="rId2" Type="http://schemas.openxmlformats.org/officeDocument/2006/relationships/hyperlink" Target="http://www.writefix.com/argument/vocabulary.htm" TargetMode="External"/><Relationship Id="rId1" Type="http://schemas.openxmlformats.org/officeDocument/2006/relationships/slideLayout" Target="../slideLayouts/slideLayout7.xml"/><Relationship Id="rId4" Type="http://schemas.openxmlformats.org/officeDocument/2006/relationships/hyperlink" Target="http://www.writefix.com/argument/layoutboth.htm"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writefix.com/argument/conclusions.htm" TargetMode="External"/><Relationship Id="rId2" Type="http://schemas.openxmlformats.org/officeDocument/2006/relationships/hyperlink" Target="http://www.writefix.com/argument/introduction.htm" TargetMode="External"/><Relationship Id="rId1" Type="http://schemas.openxmlformats.org/officeDocument/2006/relationships/slideLayout" Target="../slideLayouts/slideLayout7.xml"/><Relationship Id="rId4" Type="http://schemas.openxmlformats.org/officeDocument/2006/relationships/hyperlink" Target="http://www.writefix.com/argument/fragments.ht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www.manythings.org/" TargetMode="External"/><Relationship Id="rId2" Type="http://schemas.openxmlformats.org/officeDocument/2006/relationships/hyperlink" Target="http://www.writefix.com/" TargetMode="External"/><Relationship Id="rId1" Type="http://schemas.openxmlformats.org/officeDocument/2006/relationships/slideLayout" Target="../slideLayouts/slideLayout7.xml"/><Relationship Id="rId5" Type="http://schemas.openxmlformats.org/officeDocument/2006/relationships/hyperlink" Target="http://www.admc.hct.ac.ae/hd1/english/probsoln/index.htm" TargetMode="External"/><Relationship Id="rId4" Type="http://schemas.openxmlformats.org/officeDocument/2006/relationships/hyperlink" Target="http://www.eslplanet.com/teachertools/argueweb/frntpage.h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41819" y="3244334"/>
            <a:ext cx="3619517" cy="369332"/>
          </a:xfrm>
          <a:prstGeom prst="rect">
            <a:avLst/>
          </a:prstGeom>
        </p:spPr>
        <p:txBody>
          <a:bodyPr wrap="none">
            <a:spAutoFit/>
          </a:bodyPr>
          <a:lstStyle/>
          <a:p>
            <a:r>
              <a:rPr lang="en-US" b="1" dirty="0" smtClean="0"/>
              <a:t>Some tips for teaching essay writing</a:t>
            </a:r>
            <a:endParaRPr lang="en-US" b="1" dirty="0"/>
          </a:p>
        </p:txBody>
      </p:sp>
      <p:sp>
        <p:nvSpPr>
          <p:cNvPr id="3" name="Прямоугольник 2"/>
          <p:cNvSpPr/>
          <p:nvPr/>
        </p:nvSpPr>
        <p:spPr>
          <a:xfrm>
            <a:off x="4071935" y="4214818"/>
            <a:ext cx="2286016" cy="923330"/>
          </a:xfrm>
          <a:prstGeom prst="rect">
            <a:avLst/>
          </a:prstGeom>
        </p:spPr>
        <p:txBody>
          <a:bodyPr wrap="square">
            <a:spAutoFit/>
          </a:bodyPr>
          <a:lstStyle/>
          <a:p>
            <a:r>
              <a:rPr lang="en-US" b="1" dirty="0" err="1" smtClean="0"/>
              <a:t>Kiseleva</a:t>
            </a:r>
            <a:r>
              <a:rPr lang="en-US" b="1" dirty="0" smtClean="0"/>
              <a:t> Galina</a:t>
            </a:r>
          </a:p>
          <a:p>
            <a:r>
              <a:rPr lang="en-US" b="1" dirty="0" smtClean="0"/>
              <a:t>School#1</a:t>
            </a:r>
          </a:p>
          <a:p>
            <a:r>
              <a:rPr lang="en-US" b="1" dirty="0" smtClean="0"/>
              <a:t>Nickel</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46989" y="0"/>
            <a:ext cx="2650021" cy="369332"/>
          </a:xfrm>
          <a:prstGeom prst="rect">
            <a:avLst/>
          </a:prstGeom>
        </p:spPr>
        <p:txBody>
          <a:bodyPr wrap="square">
            <a:spAutoFit/>
          </a:bodyPr>
          <a:lstStyle/>
          <a:p>
            <a:r>
              <a:rPr lang="en-US" dirty="0"/>
              <a:t>There are five main </a:t>
            </a:r>
            <a:r>
              <a:rPr lang="en-US" dirty="0" smtClean="0"/>
              <a:t>steps</a:t>
            </a:r>
            <a:r>
              <a:rPr lang="en-US" dirty="0"/>
              <a:t> </a:t>
            </a:r>
            <a:endParaRPr lang="ru-RU" dirty="0"/>
          </a:p>
        </p:txBody>
      </p:sp>
      <p:graphicFrame>
        <p:nvGraphicFramePr>
          <p:cNvPr id="3" name="Таблица 2"/>
          <p:cNvGraphicFramePr>
            <a:graphicFrameLocks noGrp="1"/>
          </p:cNvGraphicFramePr>
          <p:nvPr/>
        </p:nvGraphicFramePr>
        <p:xfrm>
          <a:off x="1828800" y="428604"/>
          <a:ext cx="5486400" cy="428628"/>
        </p:xfrm>
        <a:graphic>
          <a:graphicData uri="http://schemas.openxmlformats.org/drawingml/2006/table">
            <a:tbl>
              <a:tblPr/>
              <a:tblGrid>
                <a:gridCol w="609600"/>
                <a:gridCol w="4876800"/>
              </a:tblGrid>
              <a:tr h="428628">
                <a:tc>
                  <a:txBody>
                    <a:bodyPr/>
                    <a:lstStyle/>
                    <a:p>
                      <a:endParaRPr lang="ru-RU" dirty="0"/>
                    </a:p>
                  </a:txBody>
                  <a:tcPr anchor="ctr">
                    <a:lnL>
                      <a:noFill/>
                    </a:lnL>
                    <a:lnR>
                      <a:noFill/>
                    </a:lnR>
                    <a:lnT>
                      <a:noFill/>
                    </a:lnT>
                    <a:lnB>
                      <a:noFill/>
                    </a:lnB>
                  </a:tcPr>
                </a:tc>
                <a:tc>
                  <a:txBody>
                    <a:bodyPr/>
                    <a:lstStyle/>
                    <a:p>
                      <a:r>
                        <a:rPr lang="en-US" sz="1800" b="1" dirty="0">
                          <a:solidFill>
                            <a:srgbClr val="800000"/>
                          </a:solidFill>
                          <a:latin typeface="Verdana"/>
                        </a:rPr>
                        <a:t>How to Write an Argument Essay</a:t>
                      </a:r>
                    </a:p>
                  </a:txBody>
                  <a:tcPr anchor="ctr">
                    <a:lnL>
                      <a:noFill/>
                    </a:lnL>
                    <a:lnR>
                      <a:noFill/>
                    </a:lnR>
                    <a:lnT>
                      <a:noFill/>
                    </a:lnT>
                    <a:lnB>
                      <a:noFill/>
                    </a:lnB>
                  </a:tcPr>
                </a:tc>
              </a:tr>
            </a:tbl>
          </a:graphicData>
        </a:graphic>
      </p:graphicFrame>
      <p:sp>
        <p:nvSpPr>
          <p:cNvPr id="2457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285720" y="857232"/>
            <a:ext cx="5445027" cy="369332"/>
          </a:xfrm>
          <a:prstGeom prst="rect">
            <a:avLst/>
          </a:prstGeom>
        </p:spPr>
        <p:txBody>
          <a:bodyPr wrap="square">
            <a:spAutoFit/>
          </a:bodyPr>
          <a:lstStyle/>
          <a:p>
            <a:r>
              <a:rPr lang="en-US" b="1" dirty="0"/>
              <a:t>Step 1: Read the essay</a:t>
            </a:r>
          </a:p>
        </p:txBody>
      </p:sp>
      <p:sp>
        <p:nvSpPr>
          <p:cNvPr id="6" name="Прямоугольник 5"/>
          <p:cNvSpPr/>
          <p:nvPr/>
        </p:nvSpPr>
        <p:spPr>
          <a:xfrm>
            <a:off x="357158" y="1285860"/>
            <a:ext cx="6500842" cy="923330"/>
          </a:xfrm>
          <a:prstGeom prst="rect">
            <a:avLst/>
          </a:prstGeom>
        </p:spPr>
        <p:txBody>
          <a:bodyPr wrap="square">
            <a:spAutoFit/>
          </a:bodyPr>
          <a:lstStyle/>
          <a:p>
            <a:r>
              <a:rPr lang="en-US" dirty="0"/>
              <a:t>Read the question. Decide what kind of essay it is - opinion, compare/contrast, problem and solution, cause and effect, or a mixture. The type of question will decide the layout and your ideas.</a:t>
            </a:r>
            <a:endParaRPr lang="ru-RU" dirty="0"/>
          </a:p>
        </p:txBody>
      </p:sp>
      <p:sp>
        <p:nvSpPr>
          <p:cNvPr id="7" name="Прямоугольник 6"/>
          <p:cNvSpPr/>
          <p:nvPr/>
        </p:nvSpPr>
        <p:spPr>
          <a:xfrm>
            <a:off x="285720" y="2285992"/>
            <a:ext cx="5207558" cy="369332"/>
          </a:xfrm>
          <a:prstGeom prst="rect">
            <a:avLst/>
          </a:prstGeom>
        </p:spPr>
        <p:txBody>
          <a:bodyPr wrap="square">
            <a:spAutoFit/>
          </a:bodyPr>
          <a:lstStyle/>
          <a:p>
            <a:r>
              <a:rPr lang="en-US" b="1" dirty="0"/>
              <a:t>Step 2: Underline</a:t>
            </a:r>
          </a:p>
        </p:txBody>
      </p:sp>
      <p:sp>
        <p:nvSpPr>
          <p:cNvPr id="8" name="Прямоугольник 7"/>
          <p:cNvSpPr/>
          <p:nvPr/>
        </p:nvSpPr>
        <p:spPr>
          <a:xfrm>
            <a:off x="357158" y="2690336"/>
            <a:ext cx="6715172" cy="1200329"/>
          </a:xfrm>
          <a:prstGeom prst="rect">
            <a:avLst/>
          </a:prstGeom>
        </p:spPr>
        <p:txBody>
          <a:bodyPr wrap="square">
            <a:spAutoFit/>
          </a:bodyPr>
          <a:lstStyle/>
          <a:p>
            <a:r>
              <a:rPr lang="en-US" dirty="0"/>
              <a:t>Underline key </a:t>
            </a:r>
            <a:r>
              <a:rPr lang="en-US" u="sng" dirty="0">
                <a:hlinkClick r:id="rId2"/>
              </a:rPr>
              <a:t>vocabulary</a:t>
            </a:r>
            <a:r>
              <a:rPr lang="en-US" dirty="0"/>
              <a:t> in the question and write words with the same or related meaning. This will really save you a lot of time later on. It will also help to avoid repetition of words, and will show that you understand the </a:t>
            </a:r>
            <a:r>
              <a:rPr lang="en-US" dirty="0" smtClean="0"/>
              <a:t>question.</a:t>
            </a:r>
            <a:endParaRPr lang="ru-RU" dirty="0"/>
          </a:p>
        </p:txBody>
      </p:sp>
      <p:sp>
        <p:nvSpPr>
          <p:cNvPr id="9" name="Прямоугольник 8"/>
          <p:cNvSpPr/>
          <p:nvPr/>
        </p:nvSpPr>
        <p:spPr>
          <a:xfrm>
            <a:off x="285720" y="3982998"/>
            <a:ext cx="5184315" cy="374696"/>
          </a:xfrm>
          <a:prstGeom prst="rect">
            <a:avLst/>
          </a:prstGeom>
        </p:spPr>
        <p:txBody>
          <a:bodyPr wrap="square">
            <a:spAutoFit/>
          </a:bodyPr>
          <a:lstStyle/>
          <a:p>
            <a:r>
              <a:rPr lang="en-US" b="1" dirty="0"/>
              <a:t>Step 3: Get Ideas</a:t>
            </a:r>
          </a:p>
        </p:txBody>
      </p:sp>
      <p:sp>
        <p:nvSpPr>
          <p:cNvPr id="10" name="Прямоугольник 9"/>
          <p:cNvSpPr/>
          <p:nvPr/>
        </p:nvSpPr>
        <p:spPr>
          <a:xfrm>
            <a:off x="428596" y="4500570"/>
            <a:ext cx="5072098" cy="1477328"/>
          </a:xfrm>
          <a:prstGeom prst="rect">
            <a:avLst/>
          </a:prstGeom>
        </p:spPr>
        <p:txBody>
          <a:bodyPr wrap="square">
            <a:spAutoFit/>
          </a:bodyPr>
          <a:lstStyle/>
          <a:p>
            <a:r>
              <a:rPr lang="en-US" dirty="0"/>
              <a:t>Decide if you are for or against the idea. Usually it is best to give </a:t>
            </a:r>
            <a:r>
              <a:rPr lang="en-US" u="sng" dirty="0">
                <a:hlinkClick r:id="rId3"/>
              </a:rPr>
              <a:t>both sides</a:t>
            </a:r>
            <a:r>
              <a:rPr lang="en-US" dirty="0"/>
              <a:t> (for and against - one paragraph each) and then to give your opinion in the conclusion. However there are other ways of </a:t>
            </a:r>
            <a:r>
              <a:rPr lang="en-US" u="sng" dirty="0">
                <a:hlinkClick r:id="rId4"/>
              </a:rPr>
              <a:t>laying out</a:t>
            </a:r>
            <a:r>
              <a:rPr lang="en-US" dirty="0"/>
              <a:t> your essay.</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0"/>
            <a:ext cx="5479243" cy="369332"/>
          </a:xfrm>
          <a:prstGeom prst="rect">
            <a:avLst/>
          </a:prstGeom>
        </p:spPr>
        <p:txBody>
          <a:bodyPr wrap="square">
            <a:spAutoFit/>
          </a:bodyPr>
          <a:lstStyle/>
          <a:p>
            <a:r>
              <a:rPr lang="en-US" b="1" dirty="0"/>
              <a:t>Step 4: Decide Layout</a:t>
            </a:r>
          </a:p>
        </p:txBody>
      </p:sp>
      <p:sp>
        <p:nvSpPr>
          <p:cNvPr id="3" name="Прямоугольник 2"/>
          <p:cNvSpPr/>
          <p:nvPr/>
        </p:nvSpPr>
        <p:spPr>
          <a:xfrm>
            <a:off x="285720" y="571480"/>
            <a:ext cx="6572280" cy="1477328"/>
          </a:xfrm>
          <a:prstGeom prst="rect">
            <a:avLst/>
          </a:prstGeom>
        </p:spPr>
        <p:txBody>
          <a:bodyPr wrap="square">
            <a:spAutoFit/>
          </a:bodyPr>
          <a:lstStyle/>
          <a:p>
            <a:r>
              <a:rPr lang="en-US" dirty="0"/>
              <a:t>You should decide on a layout. The easiest is 3773. That means four paragraphs: </a:t>
            </a:r>
            <a:r>
              <a:rPr lang="en-US" u="sng" dirty="0">
                <a:hlinkClick r:id="rId2"/>
              </a:rPr>
              <a:t>introduction </a:t>
            </a:r>
            <a:r>
              <a:rPr lang="en-US" dirty="0"/>
              <a:t>(3 sentences) one side (7 sentences), the other side (7 sentences) and the </a:t>
            </a:r>
            <a:r>
              <a:rPr lang="en-US" u="sng" dirty="0">
                <a:hlinkClick r:id="rId3"/>
              </a:rPr>
              <a:t>conclusion</a:t>
            </a:r>
            <a:r>
              <a:rPr lang="en-US" dirty="0"/>
              <a:t> (3 sentences). This will give you 20 sentences. An average of about 12 words each, that is 240 words. Perfect!</a:t>
            </a:r>
            <a:endParaRPr lang="ru-RU" dirty="0"/>
          </a:p>
        </p:txBody>
      </p:sp>
      <p:sp>
        <p:nvSpPr>
          <p:cNvPr id="4" name="Прямоугольник 3"/>
          <p:cNvSpPr/>
          <p:nvPr/>
        </p:nvSpPr>
        <p:spPr>
          <a:xfrm>
            <a:off x="357159" y="2428868"/>
            <a:ext cx="4930390" cy="369332"/>
          </a:xfrm>
          <a:prstGeom prst="rect">
            <a:avLst/>
          </a:prstGeom>
        </p:spPr>
        <p:txBody>
          <a:bodyPr wrap="square">
            <a:spAutoFit/>
          </a:bodyPr>
          <a:lstStyle/>
          <a:p>
            <a:r>
              <a:rPr lang="en-US" b="1" dirty="0"/>
              <a:t>Step 5: Write</a:t>
            </a:r>
          </a:p>
        </p:txBody>
      </p:sp>
      <p:sp>
        <p:nvSpPr>
          <p:cNvPr id="5" name="Прямоугольник 4"/>
          <p:cNvSpPr/>
          <p:nvPr/>
        </p:nvSpPr>
        <p:spPr>
          <a:xfrm>
            <a:off x="285720" y="2786058"/>
            <a:ext cx="6000792" cy="369332"/>
          </a:xfrm>
          <a:prstGeom prst="rect">
            <a:avLst/>
          </a:prstGeom>
        </p:spPr>
        <p:txBody>
          <a:bodyPr wrap="square">
            <a:spAutoFit/>
          </a:bodyPr>
          <a:lstStyle/>
          <a:p>
            <a:r>
              <a:rPr lang="en-US" dirty="0"/>
              <a:t>After you have written your plan, write your essay.</a:t>
            </a:r>
            <a:endParaRPr lang="ru-RU" dirty="0"/>
          </a:p>
        </p:txBody>
      </p:sp>
      <p:sp>
        <p:nvSpPr>
          <p:cNvPr id="6" name="Прямоугольник 5"/>
          <p:cNvSpPr/>
          <p:nvPr/>
        </p:nvSpPr>
        <p:spPr>
          <a:xfrm>
            <a:off x="285720" y="3105835"/>
            <a:ext cx="5072098" cy="369332"/>
          </a:xfrm>
          <a:prstGeom prst="rect">
            <a:avLst/>
          </a:prstGeom>
        </p:spPr>
        <p:txBody>
          <a:bodyPr wrap="square">
            <a:spAutoFit/>
          </a:bodyPr>
          <a:lstStyle/>
          <a:p>
            <a:r>
              <a:rPr lang="en-US" dirty="0"/>
              <a:t> Check for </a:t>
            </a:r>
            <a:r>
              <a:rPr lang="en-US" u="sng" dirty="0">
                <a:hlinkClick r:id="rId4"/>
              </a:rPr>
              <a:t>fragments, run-ons and comma splices</a:t>
            </a:r>
            <a:r>
              <a:rPr lang="en-US" dirty="0"/>
              <a:t>.</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84592" y="214290"/>
            <a:ext cx="3774816" cy="369332"/>
          </a:xfrm>
          <a:prstGeom prst="rect">
            <a:avLst/>
          </a:prstGeom>
        </p:spPr>
        <p:txBody>
          <a:bodyPr wrap="square">
            <a:spAutoFit/>
          </a:bodyPr>
          <a:lstStyle/>
          <a:p>
            <a:r>
              <a:rPr lang="en-US" b="1" dirty="0"/>
              <a:t>Keep writing until you can't continue!</a:t>
            </a:r>
          </a:p>
        </p:txBody>
      </p:sp>
      <p:sp>
        <p:nvSpPr>
          <p:cNvPr id="3" name="Прямоугольник 2"/>
          <p:cNvSpPr/>
          <p:nvPr/>
        </p:nvSpPr>
        <p:spPr>
          <a:xfrm>
            <a:off x="428596" y="642918"/>
            <a:ext cx="6429404" cy="923330"/>
          </a:xfrm>
          <a:prstGeom prst="rect">
            <a:avLst/>
          </a:prstGeom>
        </p:spPr>
        <p:txBody>
          <a:bodyPr wrap="square">
            <a:spAutoFit/>
          </a:bodyPr>
          <a:lstStyle/>
          <a:p>
            <a:r>
              <a:rPr lang="en-US" dirty="0"/>
              <a:t>Many students lose marks in writing because they don't develop ideas. They have good ideas, but don't write enough about each one</a:t>
            </a:r>
            <a:endParaRPr lang="ru-RU" dirty="0"/>
          </a:p>
        </p:txBody>
      </p:sp>
      <p:sp>
        <p:nvSpPr>
          <p:cNvPr id="4" name="Прямоугольник 3"/>
          <p:cNvSpPr/>
          <p:nvPr/>
        </p:nvSpPr>
        <p:spPr>
          <a:xfrm>
            <a:off x="357159" y="1714488"/>
            <a:ext cx="5319118" cy="369332"/>
          </a:xfrm>
          <a:prstGeom prst="rect">
            <a:avLst/>
          </a:prstGeom>
        </p:spPr>
        <p:txBody>
          <a:bodyPr wrap="square">
            <a:spAutoFit/>
          </a:bodyPr>
          <a:lstStyle/>
          <a:p>
            <a:r>
              <a:rPr lang="en-US" dirty="0"/>
              <a:t>Take a paragraph like:</a:t>
            </a:r>
            <a:endParaRPr lang="ru-RU" dirty="0"/>
          </a:p>
        </p:txBody>
      </p:sp>
      <p:sp>
        <p:nvSpPr>
          <p:cNvPr id="5" name="Прямоугольник 4"/>
          <p:cNvSpPr/>
          <p:nvPr/>
        </p:nvSpPr>
        <p:spPr>
          <a:xfrm>
            <a:off x="428596" y="2143116"/>
            <a:ext cx="6429404" cy="923330"/>
          </a:xfrm>
          <a:prstGeom prst="rect">
            <a:avLst/>
          </a:prstGeom>
        </p:spPr>
        <p:txBody>
          <a:bodyPr wrap="square">
            <a:spAutoFit/>
          </a:bodyPr>
          <a:lstStyle/>
          <a:p>
            <a:r>
              <a:rPr lang="en-US" i="1" dirty="0" smtClean="0"/>
              <a:t>     Many </a:t>
            </a:r>
            <a:r>
              <a:rPr lang="en-US" i="1" dirty="0"/>
              <a:t>people think that the Internet will replace books and newspapers because it is cheaper and quicker. As well as that, it is easier to use.</a:t>
            </a:r>
            <a:endParaRPr lang="ru-RU" dirty="0"/>
          </a:p>
        </p:txBody>
      </p:sp>
      <p:sp>
        <p:nvSpPr>
          <p:cNvPr id="6" name="Прямоугольник 5"/>
          <p:cNvSpPr/>
          <p:nvPr/>
        </p:nvSpPr>
        <p:spPr>
          <a:xfrm>
            <a:off x="357158" y="3214686"/>
            <a:ext cx="6286544" cy="1200329"/>
          </a:xfrm>
          <a:prstGeom prst="rect">
            <a:avLst/>
          </a:prstGeom>
        </p:spPr>
        <p:txBody>
          <a:bodyPr wrap="square">
            <a:spAutoFit/>
          </a:bodyPr>
          <a:lstStyle/>
          <a:p>
            <a:r>
              <a:rPr lang="en-US" dirty="0"/>
              <a:t>Bad! The writer put two ideas together -  "cheaper" and "quicker." He or she didn't explain how the Internet is cheaper and quicker. </a:t>
            </a:r>
            <a:r>
              <a:rPr lang="en-US" i="1" dirty="0"/>
              <a:t>And</a:t>
            </a:r>
            <a:r>
              <a:rPr lang="en-US" dirty="0"/>
              <a:t> is the Internet really "easier to use"? The ideas are good , but the development is weak.</a:t>
            </a:r>
            <a:endParaRPr lang="ru-RU" dirty="0"/>
          </a:p>
        </p:txBody>
      </p:sp>
      <p:sp>
        <p:nvSpPr>
          <p:cNvPr id="7" name="Прямоугольник 6"/>
          <p:cNvSpPr/>
          <p:nvPr/>
        </p:nvSpPr>
        <p:spPr>
          <a:xfrm rot="10800000" flipV="1">
            <a:off x="357158" y="4526199"/>
            <a:ext cx="4429156" cy="369332"/>
          </a:xfrm>
          <a:prstGeom prst="rect">
            <a:avLst/>
          </a:prstGeom>
        </p:spPr>
        <p:txBody>
          <a:bodyPr wrap="square">
            <a:spAutoFit/>
          </a:bodyPr>
          <a:lstStyle/>
          <a:p>
            <a:r>
              <a:rPr lang="en-US" dirty="0"/>
              <a:t>Let's </a:t>
            </a:r>
            <a:r>
              <a:rPr lang="en-US" b="1" dirty="0"/>
              <a:t>develop</a:t>
            </a:r>
            <a:r>
              <a:rPr lang="en-US" dirty="0"/>
              <a:t> the sentences</a:t>
            </a:r>
            <a:endParaRPr lang="ru-RU" dirty="0"/>
          </a:p>
        </p:txBody>
      </p:sp>
      <p:sp>
        <p:nvSpPr>
          <p:cNvPr id="8" name="Прямоугольник 7"/>
          <p:cNvSpPr/>
          <p:nvPr/>
        </p:nvSpPr>
        <p:spPr>
          <a:xfrm>
            <a:off x="357158" y="5143512"/>
            <a:ext cx="7572428" cy="646331"/>
          </a:xfrm>
          <a:prstGeom prst="rect">
            <a:avLst/>
          </a:prstGeom>
        </p:spPr>
        <p:txBody>
          <a:bodyPr wrap="square">
            <a:spAutoFit/>
          </a:bodyPr>
          <a:lstStyle/>
          <a:p>
            <a:r>
              <a:rPr lang="en-US" i="1" dirty="0"/>
              <a:t>The Internet is cheaper than newspapers, </a:t>
            </a:r>
            <a:r>
              <a:rPr lang="en-US" b="1" i="1" dirty="0"/>
              <a:t>because you can read many newspapers for free on their websites.</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0"/>
            <a:ext cx="6858048" cy="923330"/>
          </a:xfrm>
          <a:prstGeom prst="rect">
            <a:avLst/>
          </a:prstGeom>
        </p:spPr>
        <p:txBody>
          <a:bodyPr wrap="square">
            <a:spAutoFit/>
          </a:bodyPr>
          <a:lstStyle/>
          <a:p>
            <a:r>
              <a:rPr lang="en-US" i="1" dirty="0"/>
              <a:t>The Internet is quicker to bring news and information out. I</a:t>
            </a:r>
            <a:r>
              <a:rPr lang="en-US" b="1" i="1" dirty="0"/>
              <a:t>t can take years for a book to be published and reach the bookstore. The information is often out of date.</a:t>
            </a:r>
            <a:endParaRPr lang="ru-RU" dirty="0"/>
          </a:p>
        </p:txBody>
      </p:sp>
      <p:sp>
        <p:nvSpPr>
          <p:cNvPr id="3" name="Прямоугольник 2"/>
          <p:cNvSpPr/>
          <p:nvPr/>
        </p:nvSpPr>
        <p:spPr>
          <a:xfrm>
            <a:off x="357158" y="1214422"/>
            <a:ext cx="6500842" cy="1200329"/>
          </a:xfrm>
          <a:prstGeom prst="rect">
            <a:avLst/>
          </a:prstGeom>
        </p:spPr>
        <p:txBody>
          <a:bodyPr wrap="square">
            <a:spAutoFit/>
          </a:bodyPr>
          <a:lstStyle/>
          <a:p>
            <a:r>
              <a:rPr lang="en-US" i="1" dirty="0"/>
              <a:t>For me, the Internet is easier to use, </a:t>
            </a:r>
            <a:r>
              <a:rPr lang="en-US" b="1" i="1" dirty="0"/>
              <a:t>because you can find information more quickly and easily than in a big library or in a big set of encyclopedias. You just use a search engine and the results come instantly. </a:t>
            </a:r>
            <a:endParaRPr lang="ru-RU" dirty="0"/>
          </a:p>
        </p:txBody>
      </p:sp>
      <p:sp>
        <p:nvSpPr>
          <p:cNvPr id="4" name="Прямоугольник 3"/>
          <p:cNvSpPr/>
          <p:nvPr/>
        </p:nvSpPr>
        <p:spPr>
          <a:xfrm>
            <a:off x="2000233" y="2500306"/>
            <a:ext cx="4399736" cy="369332"/>
          </a:xfrm>
          <a:prstGeom prst="rect">
            <a:avLst/>
          </a:prstGeom>
        </p:spPr>
        <p:txBody>
          <a:bodyPr wrap="square">
            <a:spAutoFit/>
          </a:bodyPr>
          <a:lstStyle/>
          <a:p>
            <a:r>
              <a:rPr lang="en-US" dirty="0"/>
              <a:t>Now all you need is a topic sentence.</a:t>
            </a:r>
            <a:endParaRPr lang="ru-RU" dirty="0"/>
          </a:p>
        </p:txBody>
      </p:sp>
      <p:sp>
        <p:nvSpPr>
          <p:cNvPr id="5" name="Прямоугольник 4"/>
          <p:cNvSpPr/>
          <p:nvPr/>
        </p:nvSpPr>
        <p:spPr>
          <a:xfrm>
            <a:off x="357158" y="3000372"/>
            <a:ext cx="6929486" cy="2585323"/>
          </a:xfrm>
          <a:prstGeom prst="rect">
            <a:avLst/>
          </a:prstGeom>
        </p:spPr>
        <p:txBody>
          <a:bodyPr wrap="square">
            <a:spAutoFit/>
          </a:bodyPr>
          <a:lstStyle/>
          <a:p>
            <a:r>
              <a:rPr lang="en-US" b="1" i="1" dirty="0"/>
              <a:t>Many people think that the Internet will replace books and newspapers because it is cheaper, quicker and easier to </a:t>
            </a:r>
            <a:r>
              <a:rPr lang="en-US" b="1" i="1" dirty="0" err="1"/>
              <a:t>use</a:t>
            </a:r>
            <a:r>
              <a:rPr lang="en-US" i="1" dirty="0" err="1"/>
              <a:t>.The</a:t>
            </a:r>
            <a:r>
              <a:rPr lang="en-US" i="1" dirty="0"/>
              <a:t> Internet is cheaper than newspapers, because you can read many newspapers for free on their websites. The Internet is quicker to bring news and information out. It can take years for a book to be published and reach the bookstore. The information is often out of date. For me, the Internet is easier to use, because you can find information more quickly and easily than in a big library or in a big set of encyclopedias. You just use a search engine and the results come instantly. </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0"/>
            <a:ext cx="6715156" cy="923330"/>
          </a:xfrm>
          <a:prstGeom prst="rect">
            <a:avLst/>
          </a:prstGeom>
        </p:spPr>
        <p:txBody>
          <a:bodyPr wrap="square">
            <a:spAutoFit/>
          </a:bodyPr>
          <a:lstStyle/>
          <a:p>
            <a:r>
              <a:rPr lang="en-US" dirty="0"/>
              <a:t>Finally, lets add some transition words and markers like "First", "Another point is that..," "Furthermore,.." etc. Let's also not repeat "The Internet" every time.</a:t>
            </a:r>
            <a:endParaRPr lang="ru-RU" dirty="0"/>
          </a:p>
        </p:txBody>
      </p:sp>
      <p:sp>
        <p:nvSpPr>
          <p:cNvPr id="3" name="Прямоугольник 2"/>
          <p:cNvSpPr/>
          <p:nvPr/>
        </p:nvSpPr>
        <p:spPr>
          <a:xfrm>
            <a:off x="285720" y="1305342"/>
            <a:ext cx="6572280" cy="2862322"/>
          </a:xfrm>
          <a:prstGeom prst="rect">
            <a:avLst/>
          </a:prstGeom>
        </p:spPr>
        <p:txBody>
          <a:bodyPr wrap="square">
            <a:spAutoFit/>
          </a:bodyPr>
          <a:lstStyle/>
          <a:p>
            <a:r>
              <a:rPr lang="en-US" i="1" dirty="0"/>
              <a:t>Many people think that the Internet will replace books and newspapers because it is cheaper, quicker and easier to use. </a:t>
            </a:r>
            <a:r>
              <a:rPr lang="en-US" b="1" i="1" dirty="0"/>
              <a:t>First of all, </a:t>
            </a:r>
            <a:r>
              <a:rPr lang="en-US" i="1" dirty="0"/>
              <a:t>the Internet is cheaper than newspapers, because you can read many newspapers for free on their websites. </a:t>
            </a:r>
            <a:r>
              <a:rPr lang="en-US" b="1" i="1" dirty="0"/>
              <a:t>Secondly</a:t>
            </a:r>
            <a:r>
              <a:rPr lang="en-US" i="1" dirty="0"/>
              <a:t>, it is also much quicker to bring news and information out. It can take years for a book to be published and reach the bookstore. The information is often out of date. A</a:t>
            </a:r>
            <a:r>
              <a:rPr lang="en-US" b="1" i="1" dirty="0"/>
              <a:t>nother  important point is that </a:t>
            </a:r>
            <a:r>
              <a:rPr lang="en-US" i="1" dirty="0"/>
              <a:t>the Internet is easier to use, because you can find information more quickly and easily than in a big library or in a big set of encyclopedias. You just use a search engine and the results come instantly. </a:t>
            </a:r>
            <a:endParaRPr lang="ru-RU" dirty="0"/>
          </a:p>
        </p:txBody>
      </p:sp>
      <p:sp>
        <p:nvSpPr>
          <p:cNvPr id="4" name="Прямоугольник 3"/>
          <p:cNvSpPr/>
          <p:nvPr/>
        </p:nvSpPr>
        <p:spPr>
          <a:xfrm>
            <a:off x="1571604" y="4714884"/>
            <a:ext cx="5286396" cy="646331"/>
          </a:xfrm>
          <a:prstGeom prst="rect">
            <a:avLst/>
          </a:prstGeom>
        </p:spPr>
        <p:txBody>
          <a:bodyPr wrap="square">
            <a:spAutoFit/>
          </a:bodyPr>
          <a:lstStyle/>
          <a:p>
            <a:r>
              <a:rPr lang="en-US" dirty="0"/>
              <a:t>Give the other side's opinion, and then give YOUR opinion</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2624" y="285728"/>
            <a:ext cx="1998752" cy="369332"/>
          </a:xfrm>
          <a:prstGeom prst="rect">
            <a:avLst/>
          </a:prstGeom>
        </p:spPr>
        <p:txBody>
          <a:bodyPr wrap="square">
            <a:spAutoFit/>
          </a:bodyPr>
          <a:lstStyle/>
          <a:p>
            <a:r>
              <a:rPr lang="en-US" b="1" dirty="0"/>
              <a:t>Give the other side</a:t>
            </a:r>
          </a:p>
        </p:txBody>
      </p:sp>
      <p:sp>
        <p:nvSpPr>
          <p:cNvPr id="3" name="Прямоугольник 2"/>
          <p:cNvSpPr/>
          <p:nvPr/>
        </p:nvSpPr>
        <p:spPr>
          <a:xfrm>
            <a:off x="357158" y="928670"/>
            <a:ext cx="6500842" cy="1200329"/>
          </a:xfrm>
          <a:prstGeom prst="rect">
            <a:avLst/>
          </a:prstGeom>
        </p:spPr>
        <p:txBody>
          <a:bodyPr wrap="square">
            <a:spAutoFit/>
          </a:bodyPr>
          <a:lstStyle/>
          <a:p>
            <a:r>
              <a:rPr lang="en-US" dirty="0"/>
              <a:t/>
            </a:r>
            <a:br>
              <a:rPr lang="en-US" dirty="0"/>
            </a:br>
            <a:r>
              <a:rPr lang="en-US" dirty="0"/>
              <a:t>Although many people feel that…  </a:t>
            </a:r>
          </a:p>
          <a:p>
            <a:r>
              <a:rPr lang="en-US" dirty="0"/>
              <a:t>It is claimed that…  </a:t>
            </a:r>
          </a:p>
          <a:p>
            <a:r>
              <a:rPr lang="en-US" dirty="0"/>
              <a:t>Some people feel that…</a:t>
            </a:r>
          </a:p>
        </p:txBody>
      </p:sp>
      <p:sp>
        <p:nvSpPr>
          <p:cNvPr id="4" name="Прямоугольник 3"/>
          <p:cNvSpPr/>
          <p:nvPr/>
        </p:nvSpPr>
        <p:spPr>
          <a:xfrm>
            <a:off x="357158" y="2071678"/>
            <a:ext cx="5511575" cy="369332"/>
          </a:xfrm>
          <a:prstGeom prst="rect">
            <a:avLst/>
          </a:prstGeom>
        </p:spPr>
        <p:txBody>
          <a:bodyPr wrap="square">
            <a:spAutoFit/>
          </a:bodyPr>
          <a:lstStyle/>
          <a:p>
            <a:r>
              <a:rPr lang="en-US" dirty="0"/>
              <a:t>Some people think that… </a:t>
            </a:r>
            <a:endParaRPr lang="ru-RU" dirty="0"/>
          </a:p>
        </p:txBody>
      </p:sp>
      <p:sp>
        <p:nvSpPr>
          <p:cNvPr id="5" name="Прямоугольник 4"/>
          <p:cNvSpPr/>
          <p:nvPr/>
        </p:nvSpPr>
        <p:spPr>
          <a:xfrm>
            <a:off x="2966496" y="2786058"/>
            <a:ext cx="3211007" cy="369332"/>
          </a:xfrm>
          <a:prstGeom prst="rect">
            <a:avLst/>
          </a:prstGeom>
        </p:spPr>
        <p:txBody>
          <a:bodyPr wrap="square">
            <a:spAutoFit/>
          </a:bodyPr>
          <a:lstStyle/>
          <a:p>
            <a:r>
              <a:rPr lang="en-US" b="1" dirty="0"/>
              <a:t>One sentence (While, although)</a:t>
            </a:r>
          </a:p>
        </p:txBody>
      </p:sp>
      <p:sp>
        <p:nvSpPr>
          <p:cNvPr id="6" name="Прямоугольник 5"/>
          <p:cNvSpPr/>
          <p:nvPr/>
        </p:nvSpPr>
        <p:spPr>
          <a:xfrm>
            <a:off x="357158" y="3714752"/>
            <a:ext cx="5929354" cy="1477328"/>
          </a:xfrm>
          <a:prstGeom prst="rect">
            <a:avLst/>
          </a:prstGeom>
        </p:spPr>
        <p:txBody>
          <a:bodyPr wrap="square">
            <a:spAutoFit/>
          </a:bodyPr>
          <a:lstStyle/>
          <a:p>
            <a:r>
              <a:rPr lang="en-US" dirty="0"/>
              <a:t>While it is true that… … I believe…</a:t>
            </a:r>
          </a:p>
          <a:p>
            <a:r>
              <a:rPr lang="en-US" dirty="0"/>
              <a:t>Despite the fact that millions of people die every year from lung cancer, many people think it is cool to smoke.</a:t>
            </a:r>
          </a:p>
          <a:p>
            <a:r>
              <a:rPr lang="en-US" dirty="0"/>
              <a:t>Although many people think that…., I feel that</a:t>
            </a:r>
          </a:p>
          <a:p>
            <a:r>
              <a:rPr lang="en-US" dirty="0"/>
              <a:t>Although it is often said that…, in fact the opposite is true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79539" y="214290"/>
            <a:ext cx="1584921" cy="369332"/>
          </a:xfrm>
          <a:prstGeom prst="rect">
            <a:avLst/>
          </a:prstGeom>
        </p:spPr>
        <p:txBody>
          <a:bodyPr wrap="square">
            <a:spAutoFit/>
          </a:bodyPr>
          <a:lstStyle/>
          <a:p>
            <a:r>
              <a:rPr lang="en-US" b="1" dirty="0"/>
              <a:t>Two sentences</a:t>
            </a:r>
          </a:p>
        </p:txBody>
      </p:sp>
      <p:sp>
        <p:nvSpPr>
          <p:cNvPr id="3" name="Прямоугольник 2"/>
          <p:cNvSpPr/>
          <p:nvPr/>
        </p:nvSpPr>
        <p:spPr>
          <a:xfrm>
            <a:off x="571472" y="785794"/>
            <a:ext cx="6286528" cy="1200329"/>
          </a:xfrm>
          <a:prstGeom prst="rect">
            <a:avLst/>
          </a:prstGeom>
        </p:spPr>
        <p:txBody>
          <a:bodyPr wrap="square">
            <a:spAutoFit/>
          </a:bodyPr>
          <a:lstStyle/>
          <a:p>
            <a:r>
              <a:rPr lang="en-US" dirty="0"/>
              <a:t>It is undoubtedly true that… …However…</a:t>
            </a:r>
          </a:p>
          <a:p>
            <a:r>
              <a:rPr lang="en-US" dirty="0"/>
              <a:t>It is often argued that… However, it is</a:t>
            </a:r>
          </a:p>
          <a:p>
            <a:r>
              <a:rPr lang="en-US" dirty="0"/>
              <a:t>Some people say that… They claim… However, I feel…</a:t>
            </a:r>
          </a:p>
          <a:p>
            <a:r>
              <a:rPr lang="en-US" dirty="0"/>
              <a:t>Supporters of this viewpoint say that… However, it is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88320" y="214290"/>
            <a:ext cx="4167359" cy="369332"/>
          </a:xfrm>
          <a:prstGeom prst="rect">
            <a:avLst/>
          </a:prstGeom>
        </p:spPr>
        <p:txBody>
          <a:bodyPr wrap="square">
            <a:spAutoFit/>
          </a:bodyPr>
          <a:lstStyle/>
          <a:p>
            <a:r>
              <a:rPr lang="en-US" b="1" dirty="0" smtClean="0"/>
              <a:t>Fragments, Commas Splices, and Run-</a:t>
            </a:r>
            <a:r>
              <a:rPr lang="en-US" b="1" dirty="0" err="1" smtClean="0"/>
              <a:t>Ons</a:t>
            </a:r>
            <a:endParaRPr lang="en-US" b="1" dirty="0"/>
          </a:p>
        </p:txBody>
      </p:sp>
      <p:sp>
        <p:nvSpPr>
          <p:cNvPr id="3" name="Прямоугольник 2"/>
          <p:cNvSpPr/>
          <p:nvPr/>
        </p:nvSpPr>
        <p:spPr>
          <a:xfrm>
            <a:off x="0" y="642919"/>
            <a:ext cx="6858000" cy="646331"/>
          </a:xfrm>
          <a:prstGeom prst="rect">
            <a:avLst/>
          </a:prstGeom>
        </p:spPr>
        <p:txBody>
          <a:bodyPr wrap="square">
            <a:spAutoFit/>
          </a:bodyPr>
          <a:lstStyle/>
          <a:p>
            <a:r>
              <a:rPr lang="en-US" dirty="0" smtClean="0"/>
              <a:t>Fragments are incomplete sentences. They are missing a verb or a subject or both.</a:t>
            </a:r>
            <a:endParaRPr lang="ru-RU" dirty="0"/>
          </a:p>
        </p:txBody>
      </p:sp>
      <p:sp>
        <p:nvSpPr>
          <p:cNvPr id="4" name="Прямоугольник 3"/>
          <p:cNvSpPr/>
          <p:nvPr/>
        </p:nvSpPr>
        <p:spPr>
          <a:xfrm>
            <a:off x="428596" y="1357298"/>
            <a:ext cx="6429404" cy="2031325"/>
          </a:xfrm>
          <a:prstGeom prst="rect">
            <a:avLst/>
          </a:prstGeom>
        </p:spPr>
        <p:txBody>
          <a:bodyPr wrap="square">
            <a:spAutoFit/>
          </a:bodyPr>
          <a:lstStyle/>
          <a:p>
            <a:r>
              <a:rPr lang="en-US" i="1" dirty="0" smtClean="0"/>
              <a:t>First, the lack of exercise. </a:t>
            </a:r>
            <a:endParaRPr lang="en-US" dirty="0" smtClean="0"/>
          </a:p>
          <a:p>
            <a:r>
              <a:rPr lang="en-US" i="1" dirty="0" smtClean="0"/>
              <a:t>Furthermore, the huge development of the country, easy life and transportation. </a:t>
            </a:r>
            <a:endParaRPr lang="en-US" dirty="0" smtClean="0"/>
          </a:p>
          <a:p>
            <a:r>
              <a:rPr lang="en-US" i="1" dirty="0" smtClean="0"/>
              <a:t>Although the number falling. </a:t>
            </a:r>
            <a:endParaRPr lang="en-US" dirty="0" smtClean="0"/>
          </a:p>
          <a:p>
            <a:r>
              <a:rPr lang="en-US" i="1" dirty="0" smtClean="0"/>
              <a:t>Also the different kinds of entertainment such as videos and television. </a:t>
            </a:r>
            <a:endParaRPr lang="en-US" dirty="0" smtClean="0"/>
          </a:p>
          <a:p>
            <a:r>
              <a:rPr lang="en-US" i="1" dirty="0" smtClean="0"/>
              <a:t>For example, fast food, sweet things and oily food.</a:t>
            </a:r>
            <a:endParaRPr lang="en-US" dirty="0"/>
          </a:p>
        </p:txBody>
      </p:sp>
      <p:sp>
        <p:nvSpPr>
          <p:cNvPr id="5" name="Прямоугольник 4"/>
          <p:cNvSpPr/>
          <p:nvPr/>
        </p:nvSpPr>
        <p:spPr>
          <a:xfrm>
            <a:off x="3386162" y="3357562"/>
            <a:ext cx="2371675" cy="369332"/>
          </a:xfrm>
          <a:prstGeom prst="rect">
            <a:avLst/>
          </a:prstGeom>
        </p:spPr>
        <p:txBody>
          <a:bodyPr wrap="square">
            <a:spAutoFit/>
          </a:bodyPr>
          <a:lstStyle/>
          <a:p>
            <a:r>
              <a:rPr lang="en-US" b="1" dirty="0" smtClean="0"/>
              <a:t>How can you fix them?</a:t>
            </a:r>
            <a:endParaRPr lang="ru-RU" dirty="0"/>
          </a:p>
        </p:txBody>
      </p:sp>
      <p:sp>
        <p:nvSpPr>
          <p:cNvPr id="6" name="Прямоугольник 5"/>
          <p:cNvSpPr/>
          <p:nvPr/>
        </p:nvSpPr>
        <p:spPr>
          <a:xfrm>
            <a:off x="285720" y="3714752"/>
            <a:ext cx="5429288" cy="369332"/>
          </a:xfrm>
          <a:prstGeom prst="rect">
            <a:avLst/>
          </a:prstGeom>
        </p:spPr>
        <p:txBody>
          <a:bodyPr wrap="square">
            <a:spAutoFit/>
          </a:bodyPr>
          <a:lstStyle/>
          <a:p>
            <a:r>
              <a:rPr lang="en-US" dirty="0" smtClean="0"/>
              <a:t>Add a subject, or verb, or both. Try adding a phrase.</a:t>
            </a:r>
            <a:endParaRPr lang="ru-RU" dirty="0"/>
          </a:p>
        </p:txBody>
      </p:sp>
      <p:sp>
        <p:nvSpPr>
          <p:cNvPr id="7" name="Прямоугольник 6"/>
          <p:cNvSpPr/>
          <p:nvPr/>
        </p:nvSpPr>
        <p:spPr>
          <a:xfrm rot="10800000" flipV="1">
            <a:off x="785786" y="4244139"/>
            <a:ext cx="5214974" cy="646331"/>
          </a:xfrm>
          <a:prstGeom prst="rect">
            <a:avLst/>
          </a:prstGeom>
        </p:spPr>
        <p:txBody>
          <a:bodyPr wrap="square">
            <a:spAutoFit/>
          </a:bodyPr>
          <a:lstStyle/>
          <a:p>
            <a:r>
              <a:rPr lang="en-US" i="1" dirty="0" smtClean="0"/>
              <a:t>First, the lack of exercise </a:t>
            </a:r>
            <a:r>
              <a:rPr lang="en-US" b="1" i="1" dirty="0" smtClean="0"/>
              <a:t>has led to a big increase in the number of overweight people.</a:t>
            </a:r>
            <a:endParaRPr lang="ru-RU" dirty="0"/>
          </a:p>
        </p:txBody>
      </p:sp>
      <p:sp>
        <p:nvSpPr>
          <p:cNvPr id="8" name="Прямоугольник 7"/>
          <p:cNvSpPr/>
          <p:nvPr/>
        </p:nvSpPr>
        <p:spPr>
          <a:xfrm>
            <a:off x="785786" y="5072074"/>
            <a:ext cx="5572164" cy="923330"/>
          </a:xfrm>
          <a:prstGeom prst="rect">
            <a:avLst/>
          </a:prstGeom>
        </p:spPr>
        <p:txBody>
          <a:bodyPr wrap="square">
            <a:spAutoFit/>
          </a:bodyPr>
          <a:lstStyle/>
          <a:p>
            <a:r>
              <a:rPr lang="en-US" i="1" dirty="0" smtClean="0"/>
              <a:t>Furthermore, the huge development of the country, an easier life and luxury cars </a:t>
            </a:r>
            <a:r>
              <a:rPr lang="en-US" b="1" i="1" dirty="0" smtClean="0"/>
              <a:t>have meant that many people do not have to work hard.</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85728"/>
            <a:ext cx="4736291" cy="646331"/>
          </a:xfrm>
          <a:prstGeom prst="rect">
            <a:avLst/>
          </a:prstGeom>
        </p:spPr>
        <p:txBody>
          <a:bodyPr wrap="square">
            <a:spAutoFit/>
          </a:bodyPr>
          <a:lstStyle/>
          <a:p>
            <a:r>
              <a:rPr lang="ru-RU" b="1" dirty="0" smtClean="0"/>
              <a:t> </a:t>
            </a:r>
            <a:r>
              <a:rPr lang="en-US" b="1" dirty="0" smtClean="0"/>
              <a:t>Task 1</a:t>
            </a:r>
          </a:p>
          <a:p>
            <a:r>
              <a:rPr lang="en-US" b="1" dirty="0" smtClean="0"/>
              <a:t> Fix the fragments</a:t>
            </a:r>
            <a:endParaRPr lang="ru-RU" dirty="0"/>
          </a:p>
        </p:txBody>
      </p:sp>
      <p:sp>
        <p:nvSpPr>
          <p:cNvPr id="3" name="Прямоугольник 2"/>
          <p:cNvSpPr/>
          <p:nvPr/>
        </p:nvSpPr>
        <p:spPr>
          <a:xfrm>
            <a:off x="500034" y="1000108"/>
            <a:ext cx="6357966" cy="1200329"/>
          </a:xfrm>
          <a:prstGeom prst="rect">
            <a:avLst/>
          </a:prstGeom>
        </p:spPr>
        <p:txBody>
          <a:bodyPr wrap="square">
            <a:spAutoFit/>
          </a:bodyPr>
          <a:lstStyle/>
          <a:p>
            <a:r>
              <a:rPr lang="en-US" i="1" dirty="0" smtClean="0"/>
              <a:t> </a:t>
            </a:r>
            <a:endParaRPr lang="en-US" dirty="0" smtClean="0"/>
          </a:p>
          <a:p>
            <a:r>
              <a:rPr lang="en-US" i="1" dirty="0" smtClean="0"/>
              <a:t>Also the different kinds of entertainment such as videos and television. </a:t>
            </a:r>
            <a:endParaRPr lang="en-US" dirty="0" smtClean="0"/>
          </a:p>
          <a:p>
            <a:r>
              <a:rPr lang="en-US" i="1" dirty="0" smtClean="0"/>
              <a:t>For example, fast food, sweet things and oily food.</a:t>
            </a:r>
            <a:endParaRPr lang="en-US" dirty="0"/>
          </a:p>
        </p:txBody>
      </p:sp>
      <p:sp>
        <p:nvSpPr>
          <p:cNvPr id="4" name="Прямоугольник 3"/>
          <p:cNvSpPr/>
          <p:nvPr/>
        </p:nvSpPr>
        <p:spPr>
          <a:xfrm>
            <a:off x="3762323" y="2214554"/>
            <a:ext cx="1782155" cy="369332"/>
          </a:xfrm>
          <a:prstGeom prst="rect">
            <a:avLst/>
          </a:prstGeom>
        </p:spPr>
        <p:txBody>
          <a:bodyPr wrap="square">
            <a:spAutoFit/>
          </a:bodyPr>
          <a:lstStyle/>
          <a:p>
            <a:r>
              <a:rPr lang="en-US" b="1" dirty="0" smtClean="0"/>
              <a:t>possible variants</a:t>
            </a:r>
            <a:endParaRPr lang="ru-RU" dirty="0"/>
          </a:p>
        </p:txBody>
      </p:sp>
      <p:sp>
        <p:nvSpPr>
          <p:cNvPr id="5" name="Прямоугольник 4"/>
          <p:cNvSpPr/>
          <p:nvPr/>
        </p:nvSpPr>
        <p:spPr>
          <a:xfrm>
            <a:off x="428596" y="2857496"/>
            <a:ext cx="6215106" cy="1477328"/>
          </a:xfrm>
          <a:prstGeom prst="rect">
            <a:avLst/>
          </a:prstGeom>
        </p:spPr>
        <p:txBody>
          <a:bodyPr wrap="square">
            <a:spAutoFit/>
          </a:bodyPr>
          <a:lstStyle/>
          <a:p>
            <a:endParaRPr lang="en-US" dirty="0" smtClean="0"/>
          </a:p>
          <a:p>
            <a:r>
              <a:rPr lang="en-US" i="1" dirty="0" smtClean="0"/>
              <a:t>Different kinds media such as video and television </a:t>
            </a:r>
            <a:r>
              <a:rPr lang="en-US" b="1" i="1" dirty="0" smtClean="0"/>
              <a:t>can provide good family entertainment. </a:t>
            </a:r>
            <a:endParaRPr lang="en-US" dirty="0" smtClean="0"/>
          </a:p>
          <a:p>
            <a:r>
              <a:rPr lang="en-US" i="1" dirty="0" smtClean="0"/>
              <a:t>For example, fast food, sweet things and oily food</a:t>
            </a:r>
            <a:r>
              <a:rPr lang="en-US" b="1" i="1" dirty="0" smtClean="0"/>
              <a:t> can all lead to obesity.</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5381677" cy="369332"/>
          </a:xfrm>
          <a:prstGeom prst="rect">
            <a:avLst/>
          </a:prstGeom>
        </p:spPr>
        <p:txBody>
          <a:bodyPr wrap="square">
            <a:spAutoFit/>
          </a:bodyPr>
          <a:lstStyle/>
          <a:p>
            <a:r>
              <a:rPr lang="en-US" b="1" dirty="0" smtClean="0"/>
              <a:t>Comma Splices</a:t>
            </a:r>
            <a:endParaRPr lang="ru-RU" dirty="0"/>
          </a:p>
        </p:txBody>
      </p:sp>
      <p:sp>
        <p:nvSpPr>
          <p:cNvPr id="3" name="Прямоугольник 2"/>
          <p:cNvSpPr/>
          <p:nvPr/>
        </p:nvSpPr>
        <p:spPr>
          <a:xfrm>
            <a:off x="0" y="428605"/>
            <a:ext cx="6858000" cy="646331"/>
          </a:xfrm>
          <a:prstGeom prst="rect">
            <a:avLst/>
          </a:prstGeom>
        </p:spPr>
        <p:txBody>
          <a:bodyPr wrap="square">
            <a:spAutoFit/>
          </a:bodyPr>
          <a:lstStyle/>
          <a:p>
            <a:r>
              <a:rPr lang="en-US" dirty="0" smtClean="0"/>
              <a:t>Comma splices are sentences that should be separate, but are joined with a comma</a:t>
            </a:r>
            <a:endParaRPr lang="ru-RU" dirty="0"/>
          </a:p>
        </p:txBody>
      </p:sp>
      <p:sp>
        <p:nvSpPr>
          <p:cNvPr id="4" name="Прямоугольник 3"/>
          <p:cNvSpPr/>
          <p:nvPr/>
        </p:nvSpPr>
        <p:spPr>
          <a:xfrm>
            <a:off x="1" y="1071546"/>
            <a:ext cx="5073098" cy="369332"/>
          </a:xfrm>
          <a:prstGeom prst="rect">
            <a:avLst/>
          </a:prstGeom>
        </p:spPr>
        <p:txBody>
          <a:bodyPr wrap="square">
            <a:spAutoFit/>
          </a:bodyPr>
          <a:lstStyle/>
          <a:p>
            <a:r>
              <a:rPr lang="en-US" b="1" dirty="0" smtClean="0"/>
              <a:t>Run-</a:t>
            </a:r>
            <a:r>
              <a:rPr lang="en-US" b="1" dirty="0" err="1" smtClean="0"/>
              <a:t>Ons</a:t>
            </a:r>
            <a:endParaRPr lang="ru-RU" dirty="0"/>
          </a:p>
        </p:txBody>
      </p:sp>
      <p:sp>
        <p:nvSpPr>
          <p:cNvPr id="5" name="Прямоугольник 4"/>
          <p:cNvSpPr/>
          <p:nvPr/>
        </p:nvSpPr>
        <p:spPr>
          <a:xfrm>
            <a:off x="0" y="1428736"/>
            <a:ext cx="6858000" cy="369332"/>
          </a:xfrm>
          <a:prstGeom prst="rect">
            <a:avLst/>
          </a:prstGeom>
        </p:spPr>
        <p:txBody>
          <a:bodyPr wrap="square">
            <a:spAutoFit/>
          </a:bodyPr>
          <a:lstStyle/>
          <a:p>
            <a:r>
              <a:rPr lang="en-US" dirty="0" smtClean="0"/>
              <a:t>Run-</a:t>
            </a:r>
            <a:r>
              <a:rPr lang="en-US" dirty="0" err="1" smtClean="0"/>
              <a:t>Ons</a:t>
            </a:r>
            <a:r>
              <a:rPr lang="en-US" dirty="0" smtClean="0"/>
              <a:t> are sentences that should be separate, but are joined anyway</a:t>
            </a:r>
            <a:endParaRPr lang="ru-RU" dirty="0"/>
          </a:p>
        </p:txBody>
      </p:sp>
      <p:sp>
        <p:nvSpPr>
          <p:cNvPr id="6" name="Прямоугольник 5"/>
          <p:cNvSpPr/>
          <p:nvPr/>
        </p:nvSpPr>
        <p:spPr>
          <a:xfrm>
            <a:off x="1071538" y="1785926"/>
            <a:ext cx="4310139" cy="923330"/>
          </a:xfrm>
          <a:prstGeom prst="rect">
            <a:avLst/>
          </a:prstGeom>
        </p:spPr>
        <p:txBody>
          <a:bodyPr wrap="square">
            <a:spAutoFit/>
          </a:bodyPr>
          <a:lstStyle/>
          <a:p>
            <a:r>
              <a:rPr lang="en-US" b="1" dirty="0" smtClean="0"/>
              <a:t>Task 1</a:t>
            </a:r>
          </a:p>
          <a:p>
            <a:r>
              <a:rPr lang="en-US" b="1" dirty="0" smtClean="0"/>
              <a:t>Decide if they are  runs-on or comma splices</a:t>
            </a:r>
            <a:endParaRPr lang="ru-RU" dirty="0"/>
          </a:p>
        </p:txBody>
      </p:sp>
      <p:sp>
        <p:nvSpPr>
          <p:cNvPr id="7" name="Прямоугольник 6"/>
          <p:cNvSpPr/>
          <p:nvPr/>
        </p:nvSpPr>
        <p:spPr>
          <a:xfrm>
            <a:off x="571472" y="2786056"/>
            <a:ext cx="6286544" cy="2308324"/>
          </a:xfrm>
          <a:prstGeom prst="rect">
            <a:avLst/>
          </a:prstGeom>
        </p:spPr>
        <p:txBody>
          <a:bodyPr wrap="square">
            <a:spAutoFit/>
          </a:bodyPr>
          <a:lstStyle/>
          <a:p>
            <a:r>
              <a:rPr lang="en-US" i="1" dirty="0" smtClean="0"/>
              <a:t>In the past people did not have cars they used to walk. (</a:t>
            </a:r>
            <a:r>
              <a:rPr lang="en-US" b="1" dirty="0" smtClean="0"/>
              <a:t>Run-On</a:t>
            </a:r>
            <a:r>
              <a:rPr lang="en-US" i="1" dirty="0" smtClean="0"/>
              <a:t>) </a:t>
            </a:r>
            <a:endParaRPr lang="en-US" dirty="0" smtClean="0"/>
          </a:p>
          <a:p>
            <a:r>
              <a:rPr lang="en-US" i="1" dirty="0" smtClean="0"/>
              <a:t>Heart disease is a big problem it kills thousands of people (</a:t>
            </a:r>
            <a:r>
              <a:rPr lang="en-US" b="1" dirty="0" smtClean="0"/>
              <a:t>Run-On)</a:t>
            </a:r>
            <a:r>
              <a:rPr lang="en-US" i="1" dirty="0" smtClean="0"/>
              <a:t> </a:t>
            </a:r>
            <a:endParaRPr lang="en-US" dirty="0" smtClean="0"/>
          </a:p>
          <a:p>
            <a:r>
              <a:rPr lang="en-US" i="1" dirty="0" smtClean="0"/>
              <a:t>Our modern life is very easy, jobs are easier than they were 50 years ago. (</a:t>
            </a:r>
            <a:r>
              <a:rPr lang="en-US" b="1" dirty="0" smtClean="0"/>
              <a:t>Comma Splice)</a:t>
            </a:r>
            <a:r>
              <a:rPr lang="en-US" i="1" dirty="0" smtClean="0"/>
              <a:t> </a:t>
            </a:r>
            <a:endParaRPr lang="en-US" dirty="0" smtClean="0"/>
          </a:p>
          <a:p>
            <a:r>
              <a:rPr lang="en-US" i="1" dirty="0" smtClean="0"/>
              <a:t>The streets are full of fast food restaurants, people eat there very often. (</a:t>
            </a:r>
            <a:r>
              <a:rPr lang="en-US" b="1" dirty="0" smtClean="0"/>
              <a:t>Comma Splice</a:t>
            </a:r>
            <a:r>
              <a:rPr lang="en-US" i="1" dirty="0" smtClean="0"/>
              <a:t>)</a:t>
            </a:r>
            <a:endParaRPr lang="en-US" dirty="0" smtClean="0"/>
          </a:p>
          <a:p>
            <a:r>
              <a:rPr lang="en-US" dirty="0" smtClean="0"/>
              <a:t> </a:t>
            </a:r>
            <a:endParaRPr lang="en-US" dirty="0"/>
          </a:p>
        </p:txBody>
      </p:sp>
      <p:sp>
        <p:nvSpPr>
          <p:cNvPr id="8" name="Прямоугольник 7"/>
          <p:cNvSpPr/>
          <p:nvPr/>
        </p:nvSpPr>
        <p:spPr>
          <a:xfrm>
            <a:off x="1071538" y="5000636"/>
            <a:ext cx="3500463" cy="646331"/>
          </a:xfrm>
          <a:prstGeom prst="rect">
            <a:avLst/>
          </a:prstGeom>
        </p:spPr>
        <p:txBody>
          <a:bodyPr wrap="square">
            <a:spAutoFit/>
          </a:bodyPr>
          <a:lstStyle/>
          <a:p>
            <a:r>
              <a:rPr lang="en-US" b="1" dirty="0" smtClean="0"/>
              <a:t>  Task 2</a:t>
            </a:r>
          </a:p>
          <a:p>
            <a:r>
              <a:rPr lang="en-US" b="1" dirty="0" smtClean="0"/>
              <a:t>Can you fix them?</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357166"/>
            <a:ext cx="6215090" cy="646331"/>
          </a:xfrm>
          <a:prstGeom prst="rect">
            <a:avLst/>
          </a:prstGeom>
        </p:spPr>
        <p:txBody>
          <a:bodyPr wrap="square">
            <a:spAutoFit/>
          </a:bodyPr>
          <a:lstStyle/>
          <a:p>
            <a:r>
              <a:rPr lang="en-US" dirty="0"/>
              <a:t>One easy way to write the introduction for an argument </a:t>
            </a:r>
            <a:r>
              <a:rPr lang="en-US" dirty="0" smtClean="0"/>
              <a:t> </a:t>
            </a:r>
            <a:r>
              <a:rPr lang="en-US" dirty="0"/>
              <a:t>essay is to write THREE sentences:  </a:t>
            </a:r>
            <a:endParaRPr lang="ru-RU" dirty="0"/>
          </a:p>
        </p:txBody>
      </p:sp>
      <p:sp>
        <p:nvSpPr>
          <p:cNvPr id="3" name="Прямоугольник 2"/>
          <p:cNvSpPr/>
          <p:nvPr/>
        </p:nvSpPr>
        <p:spPr>
          <a:xfrm>
            <a:off x="1857356" y="1285861"/>
            <a:ext cx="5000644" cy="646331"/>
          </a:xfrm>
          <a:prstGeom prst="rect">
            <a:avLst/>
          </a:prstGeom>
        </p:spPr>
        <p:txBody>
          <a:bodyPr wrap="square">
            <a:spAutoFit/>
          </a:bodyPr>
          <a:lstStyle/>
          <a:p>
            <a:r>
              <a:rPr lang="en-US" b="1" dirty="0"/>
              <a:t>two </a:t>
            </a:r>
            <a:r>
              <a:rPr lang="en-US" dirty="0"/>
              <a:t>about the topic</a:t>
            </a:r>
          </a:p>
          <a:p>
            <a:r>
              <a:rPr lang="en-US" b="1" dirty="0"/>
              <a:t>one </a:t>
            </a:r>
            <a:r>
              <a:rPr lang="en-US" dirty="0"/>
              <a:t>thesis sentence </a:t>
            </a:r>
          </a:p>
        </p:txBody>
      </p:sp>
      <p:sp>
        <p:nvSpPr>
          <p:cNvPr id="4" name="Прямоугольник 3"/>
          <p:cNvSpPr/>
          <p:nvPr/>
        </p:nvSpPr>
        <p:spPr>
          <a:xfrm>
            <a:off x="428596" y="1928802"/>
            <a:ext cx="6429404" cy="1200329"/>
          </a:xfrm>
          <a:prstGeom prst="rect">
            <a:avLst/>
          </a:prstGeom>
        </p:spPr>
        <p:txBody>
          <a:bodyPr wrap="square">
            <a:spAutoFit/>
          </a:bodyPr>
          <a:lstStyle/>
          <a:p>
            <a:r>
              <a:rPr lang="en-US" b="1" dirty="0"/>
              <a:t>Situation Introductions</a:t>
            </a:r>
          </a:p>
          <a:p>
            <a:r>
              <a:rPr lang="en-US" dirty="0"/>
              <a:t>Write two sentences to describe the </a:t>
            </a:r>
            <a:r>
              <a:rPr lang="en-US" b="1" dirty="0"/>
              <a:t>two sides of the present situation</a:t>
            </a:r>
            <a:r>
              <a:rPr lang="en-US" dirty="0"/>
              <a:t>. The third sentence -  the Thesis sentence - will describe what you are going do in your essay.</a:t>
            </a:r>
          </a:p>
        </p:txBody>
      </p:sp>
      <p:graphicFrame>
        <p:nvGraphicFramePr>
          <p:cNvPr id="5" name="Таблица 4"/>
          <p:cNvGraphicFramePr>
            <a:graphicFrameLocks noGrp="1"/>
          </p:cNvGraphicFramePr>
          <p:nvPr/>
        </p:nvGraphicFramePr>
        <p:xfrm>
          <a:off x="928662" y="3143247"/>
          <a:ext cx="5786478" cy="3429021"/>
        </p:xfrm>
        <a:graphic>
          <a:graphicData uri="http://schemas.openxmlformats.org/drawingml/2006/table">
            <a:tbl>
              <a:tblPr/>
              <a:tblGrid>
                <a:gridCol w="1273025"/>
                <a:gridCol w="4513453"/>
              </a:tblGrid>
              <a:tr h="393627">
                <a:tc>
                  <a:txBody>
                    <a:bodyPr/>
                    <a:lstStyle/>
                    <a:p>
                      <a:pPr algn="ctr"/>
                      <a:r>
                        <a:rPr lang="ru-RU"/>
                        <a:t> </a:t>
                      </a:r>
                    </a:p>
                  </a:txBody>
                  <a:tcPr marL="47625" marR="47625" marT="47625" marB="47625" anchor="ctr">
                    <a:lnL>
                      <a:noFill/>
                    </a:lnL>
                    <a:lnR>
                      <a:noFill/>
                    </a:lnR>
                    <a:lnT>
                      <a:noFill/>
                    </a:lnT>
                    <a:lnB>
                      <a:noFill/>
                    </a:lnB>
                    <a:solidFill>
                      <a:srgbClr val="669900"/>
                    </a:solidFill>
                  </a:tcPr>
                </a:tc>
                <a:tc>
                  <a:txBody>
                    <a:bodyPr/>
                    <a:lstStyle/>
                    <a:p>
                      <a:r>
                        <a:rPr lang="en-US" b="1" i="1"/>
                        <a:t>Who should take care of our old people?</a:t>
                      </a:r>
                      <a:endParaRPr lang="en-US"/>
                    </a:p>
                  </a:txBody>
                  <a:tcPr marL="47625" marR="47625" marT="47625" marB="47625" anchor="ctr">
                    <a:lnL>
                      <a:noFill/>
                    </a:lnL>
                    <a:lnR>
                      <a:noFill/>
                    </a:lnR>
                    <a:lnT>
                      <a:noFill/>
                    </a:lnT>
                    <a:lnB>
                      <a:noFill/>
                    </a:lnB>
                    <a:solidFill>
                      <a:srgbClr val="CCFF99"/>
                    </a:solidFill>
                  </a:tcPr>
                </a:tc>
              </a:tr>
              <a:tr h="393627">
                <a:tc>
                  <a:txBody>
                    <a:bodyPr/>
                    <a:lstStyle/>
                    <a:p>
                      <a:pPr algn="ctr"/>
                      <a:r>
                        <a:rPr lang="ru-RU"/>
                        <a:t> </a:t>
                      </a:r>
                    </a:p>
                  </a:txBody>
                  <a:tcPr marL="47625" marR="47625" marT="47625" marB="47625" anchor="ctr">
                    <a:lnL>
                      <a:noFill/>
                    </a:lnL>
                    <a:lnR>
                      <a:noFill/>
                    </a:lnR>
                    <a:lnT>
                      <a:noFill/>
                    </a:lnT>
                    <a:lnB>
                      <a:noFill/>
                    </a:lnB>
                    <a:solidFill>
                      <a:srgbClr val="669900"/>
                    </a:solidFill>
                  </a:tcPr>
                </a:tc>
                <a:tc>
                  <a:txBody>
                    <a:bodyPr/>
                    <a:lstStyle/>
                    <a:p>
                      <a:r>
                        <a:rPr lang="ru-RU"/>
                        <a:t> </a:t>
                      </a:r>
                    </a:p>
                  </a:txBody>
                  <a:tcPr marL="47625" marR="47625" marT="47625" marB="47625" anchor="ctr">
                    <a:lnL>
                      <a:noFill/>
                    </a:lnL>
                    <a:lnR>
                      <a:noFill/>
                    </a:lnR>
                    <a:lnT>
                      <a:noFill/>
                    </a:lnT>
                    <a:lnB>
                      <a:noFill/>
                    </a:lnB>
                    <a:solidFill>
                      <a:srgbClr val="CCFF99"/>
                    </a:solidFill>
                  </a:tcPr>
                </a:tc>
              </a:tr>
              <a:tr h="685804">
                <a:tc>
                  <a:txBody>
                    <a:bodyPr/>
                    <a:lstStyle/>
                    <a:p>
                      <a:pPr algn="ctr"/>
                      <a:r>
                        <a:rPr lang="en-US"/>
                        <a:t>Sentence 1</a:t>
                      </a:r>
                    </a:p>
                  </a:txBody>
                  <a:tcPr marL="47625" marR="47625" marT="47625" marB="47625" anchor="ctr">
                    <a:lnL>
                      <a:noFill/>
                    </a:lnL>
                    <a:lnR>
                      <a:noFill/>
                    </a:lnR>
                    <a:lnT>
                      <a:noFill/>
                    </a:lnT>
                    <a:lnB>
                      <a:noFill/>
                    </a:lnB>
                    <a:solidFill>
                      <a:srgbClr val="669900"/>
                    </a:solidFill>
                  </a:tcPr>
                </a:tc>
                <a:tc>
                  <a:txBody>
                    <a:bodyPr/>
                    <a:lstStyle/>
                    <a:p>
                      <a:r>
                        <a:rPr lang="en-US"/>
                        <a:t>In my country, most old people live happily with their children. </a:t>
                      </a:r>
                    </a:p>
                  </a:txBody>
                  <a:tcPr marL="47625" marR="47625" marT="47625" marB="47625" anchor="ctr">
                    <a:lnL>
                      <a:noFill/>
                    </a:lnL>
                    <a:lnR>
                      <a:noFill/>
                    </a:lnR>
                    <a:lnT>
                      <a:noFill/>
                    </a:lnT>
                    <a:lnB>
                      <a:noFill/>
                    </a:lnB>
                    <a:solidFill>
                      <a:srgbClr val="CCFF99"/>
                    </a:solidFill>
                  </a:tcPr>
                </a:tc>
              </a:tr>
              <a:tr h="685804">
                <a:tc>
                  <a:txBody>
                    <a:bodyPr/>
                    <a:lstStyle/>
                    <a:p>
                      <a:pPr algn="ctr"/>
                      <a:r>
                        <a:rPr lang="en-US"/>
                        <a:t>Sentence 2</a:t>
                      </a:r>
                    </a:p>
                  </a:txBody>
                  <a:tcPr marL="47625" marR="47625" marT="47625" marB="47625" anchor="ctr">
                    <a:lnL>
                      <a:noFill/>
                    </a:lnL>
                    <a:lnR>
                      <a:noFill/>
                    </a:lnR>
                    <a:lnT>
                      <a:noFill/>
                    </a:lnT>
                    <a:lnB>
                      <a:noFill/>
                    </a:lnB>
                    <a:solidFill>
                      <a:srgbClr val="669900"/>
                    </a:solidFill>
                  </a:tcPr>
                </a:tc>
                <a:tc>
                  <a:txBody>
                    <a:bodyPr/>
                    <a:lstStyle/>
                    <a:p>
                      <a:r>
                        <a:rPr lang="en-US"/>
                        <a:t>Increasingly however, many families cannot take care of their parents</a:t>
                      </a:r>
                    </a:p>
                  </a:txBody>
                  <a:tcPr marL="47625" marR="47625" marT="47625" marB="47625" anchor="ctr">
                    <a:lnL>
                      <a:noFill/>
                    </a:lnL>
                    <a:lnR>
                      <a:noFill/>
                    </a:lnR>
                    <a:lnT>
                      <a:noFill/>
                    </a:lnT>
                    <a:lnB>
                      <a:noFill/>
                    </a:lnB>
                    <a:solidFill>
                      <a:srgbClr val="CCFF99"/>
                    </a:solidFill>
                  </a:tcPr>
                </a:tc>
              </a:tr>
              <a:tr h="1270159">
                <a:tc>
                  <a:txBody>
                    <a:bodyPr/>
                    <a:lstStyle/>
                    <a:p>
                      <a:pPr algn="ctr"/>
                      <a:r>
                        <a:rPr lang="en-US"/>
                        <a:t>Sentence 3 (Thesis)</a:t>
                      </a:r>
                    </a:p>
                  </a:txBody>
                  <a:tcPr marL="47625" marR="47625" marT="47625" marB="47625" anchor="ctr">
                    <a:lnL>
                      <a:noFill/>
                    </a:lnL>
                    <a:lnR>
                      <a:noFill/>
                    </a:lnR>
                    <a:lnT>
                      <a:noFill/>
                    </a:lnT>
                    <a:lnB>
                      <a:noFill/>
                    </a:lnB>
                    <a:solidFill>
                      <a:srgbClr val="669900"/>
                    </a:solidFill>
                  </a:tcPr>
                </a:tc>
                <a:tc>
                  <a:txBody>
                    <a:bodyPr/>
                    <a:lstStyle/>
                    <a:p>
                      <a:r>
                        <a:rPr lang="en-US" dirty="0"/>
                        <a:t>This essay will describe some of the problems involved with taking care of old people, and discuss who should be responsible.</a:t>
                      </a:r>
                    </a:p>
                  </a:txBody>
                  <a:tcPr marL="47625" marR="47625" marT="47625" marB="47625" anchor="ctr">
                    <a:lnL>
                      <a:noFill/>
                    </a:lnL>
                    <a:lnR>
                      <a:noFill/>
                    </a:lnR>
                    <a:lnT>
                      <a:noFill/>
                    </a:lnT>
                    <a:lnB>
                      <a:noFill/>
                    </a:lnB>
                    <a:solidFill>
                      <a:srgbClr val="CCFF99"/>
                    </a:solidFill>
                  </a:tcPr>
                </a:tc>
              </a:tr>
            </a:tbl>
          </a:graphicData>
        </a:graphic>
      </p:graphicFrame>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60294" y="0"/>
            <a:ext cx="1223412" cy="369332"/>
          </a:xfrm>
          <a:prstGeom prst="rect">
            <a:avLst/>
          </a:prstGeom>
        </p:spPr>
        <p:txBody>
          <a:bodyPr wrap="square">
            <a:spAutoFit/>
          </a:bodyPr>
          <a:lstStyle/>
          <a:p>
            <a:r>
              <a:rPr lang="en-US" b="1" dirty="0" smtClean="0"/>
              <a:t>Conclusion</a:t>
            </a:r>
            <a:endParaRPr lang="en-US" b="1" dirty="0"/>
          </a:p>
        </p:txBody>
      </p:sp>
      <p:sp>
        <p:nvSpPr>
          <p:cNvPr id="3" name="Прямоугольник 2"/>
          <p:cNvSpPr/>
          <p:nvPr/>
        </p:nvSpPr>
        <p:spPr>
          <a:xfrm>
            <a:off x="0" y="357166"/>
            <a:ext cx="6858000" cy="923330"/>
          </a:xfrm>
          <a:prstGeom prst="rect">
            <a:avLst/>
          </a:prstGeom>
        </p:spPr>
        <p:txBody>
          <a:bodyPr wrap="square">
            <a:spAutoFit/>
          </a:bodyPr>
          <a:lstStyle/>
          <a:p>
            <a:r>
              <a:rPr lang="en-US" dirty="0" smtClean="0"/>
              <a:t>The conclusion is the end of the essay. It is the last part of the essay and it is the part that the reader may remember most. It should be clear and avoid confusing the reader.</a:t>
            </a:r>
            <a:endParaRPr lang="ru-RU" dirty="0"/>
          </a:p>
        </p:txBody>
      </p:sp>
      <p:sp>
        <p:nvSpPr>
          <p:cNvPr id="4" name="Прямоугольник 3"/>
          <p:cNvSpPr/>
          <p:nvPr/>
        </p:nvSpPr>
        <p:spPr>
          <a:xfrm>
            <a:off x="2286000" y="1500174"/>
            <a:ext cx="4572000" cy="1754326"/>
          </a:xfrm>
          <a:prstGeom prst="rect">
            <a:avLst/>
          </a:prstGeom>
        </p:spPr>
        <p:txBody>
          <a:bodyPr wrap="square">
            <a:spAutoFit/>
          </a:bodyPr>
          <a:lstStyle/>
          <a:p>
            <a:r>
              <a:rPr lang="en-US" dirty="0" smtClean="0"/>
              <a:t>rephrase the question</a:t>
            </a:r>
          </a:p>
          <a:p>
            <a:r>
              <a:rPr lang="en-US" dirty="0" smtClean="0"/>
              <a:t>summarize the main ideas</a:t>
            </a:r>
          </a:p>
          <a:p>
            <a:r>
              <a:rPr lang="en-US" dirty="0" smtClean="0"/>
              <a:t>give your opinion, if you haven't given it already</a:t>
            </a:r>
          </a:p>
          <a:p>
            <a:r>
              <a:rPr lang="en-US" dirty="0" smtClean="0"/>
              <a:t>look to the future (say what will happen if the situation continues or changes)</a:t>
            </a:r>
            <a:endParaRPr lang="en-US" dirty="0"/>
          </a:p>
        </p:txBody>
      </p:sp>
      <p:sp>
        <p:nvSpPr>
          <p:cNvPr id="5" name="Прямоугольник 4"/>
          <p:cNvSpPr/>
          <p:nvPr/>
        </p:nvSpPr>
        <p:spPr>
          <a:xfrm>
            <a:off x="285720" y="3244334"/>
            <a:ext cx="6901836" cy="369332"/>
          </a:xfrm>
          <a:prstGeom prst="rect">
            <a:avLst/>
          </a:prstGeom>
        </p:spPr>
        <p:txBody>
          <a:bodyPr wrap="square">
            <a:spAutoFit/>
          </a:bodyPr>
          <a:lstStyle/>
          <a:p>
            <a:r>
              <a:rPr lang="en-US" dirty="0" smtClean="0"/>
              <a:t> e.g. Who are the better parents - men or women?</a:t>
            </a:r>
            <a:endParaRPr lang="ru-RU" dirty="0"/>
          </a:p>
        </p:txBody>
      </p:sp>
      <p:sp>
        <p:nvSpPr>
          <p:cNvPr id="6" name="Прямоугольник 5"/>
          <p:cNvSpPr/>
          <p:nvPr/>
        </p:nvSpPr>
        <p:spPr>
          <a:xfrm>
            <a:off x="357158" y="3571876"/>
            <a:ext cx="6500842" cy="1200329"/>
          </a:xfrm>
          <a:prstGeom prst="rect">
            <a:avLst/>
          </a:prstGeom>
        </p:spPr>
        <p:txBody>
          <a:bodyPr wrap="square">
            <a:spAutoFit/>
          </a:bodyPr>
          <a:lstStyle/>
          <a:p>
            <a:r>
              <a:rPr lang="en-US" i="1" dirty="0" smtClean="0"/>
              <a:t>I think this is not an either/or question. Both men and women have strengths and skills that are important for children's psychological growth. We need to ensure that both parents play an important role in the family in order to give children a good start in life.</a:t>
            </a:r>
            <a:endParaRPr lang="ru-RU" dirty="0"/>
          </a:p>
        </p:txBody>
      </p:sp>
      <p:sp>
        <p:nvSpPr>
          <p:cNvPr id="7" name="Прямоугольник 6"/>
          <p:cNvSpPr/>
          <p:nvPr/>
        </p:nvSpPr>
        <p:spPr>
          <a:xfrm>
            <a:off x="357158" y="4786322"/>
            <a:ext cx="6203111" cy="369332"/>
          </a:xfrm>
          <a:prstGeom prst="rect">
            <a:avLst/>
          </a:prstGeom>
        </p:spPr>
        <p:txBody>
          <a:bodyPr wrap="square">
            <a:spAutoFit/>
          </a:bodyPr>
          <a:lstStyle/>
          <a:p>
            <a:r>
              <a:rPr lang="en-US" dirty="0" smtClean="0"/>
              <a:t> e.g. Who learns quicker -  adults or children?</a:t>
            </a:r>
            <a:endParaRPr lang="ru-RU" dirty="0"/>
          </a:p>
        </p:txBody>
      </p:sp>
      <p:sp>
        <p:nvSpPr>
          <p:cNvPr id="8" name="Прямоугольник 7"/>
          <p:cNvSpPr/>
          <p:nvPr/>
        </p:nvSpPr>
        <p:spPr>
          <a:xfrm>
            <a:off x="428596" y="5143512"/>
            <a:ext cx="6429404" cy="1200329"/>
          </a:xfrm>
          <a:prstGeom prst="rect">
            <a:avLst/>
          </a:prstGeom>
        </p:spPr>
        <p:txBody>
          <a:bodyPr wrap="square">
            <a:spAutoFit/>
          </a:bodyPr>
          <a:lstStyle/>
          <a:p>
            <a:r>
              <a:rPr lang="en-US" i="1" dirty="0" smtClean="0"/>
              <a:t>Finally, I feel that we cannot generalize about children or adults being better learners. It depends on the situation and the motivation of the person, and the level of enthusiasm he or she has for learning.</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Decide where are introductions or conclusions</a:t>
            </a:r>
            <a:endParaRPr lang="ru-RU" dirty="0"/>
          </a:p>
        </p:txBody>
      </p:sp>
      <p:sp>
        <p:nvSpPr>
          <p:cNvPr id="3" name="Содержимое 2"/>
          <p:cNvSpPr>
            <a:spLocks noGrp="1"/>
          </p:cNvSpPr>
          <p:nvPr>
            <p:ph sz="half" idx="1"/>
          </p:nvPr>
        </p:nvSpPr>
        <p:spPr/>
        <p:txBody>
          <a:bodyPr>
            <a:normAutofit fontScale="85000" lnSpcReduction="20000"/>
          </a:bodyPr>
          <a:lstStyle/>
          <a:p>
            <a:r>
              <a:rPr lang="en-US" dirty="0" smtClean="0"/>
              <a:t>Every year, millions of animals undergo painful suffering or death as a result of scientific research into the effects of drugs, food additives, cosmetics and other chemical products. While most people think animal testing is necessary, others are upset by what they see as needless suffering. This essay looks at some of the positive and negative aspects of animal testing.</a:t>
            </a:r>
            <a:endParaRPr lang="ru-RU" dirty="0"/>
          </a:p>
        </p:txBody>
      </p:sp>
      <p:sp>
        <p:nvSpPr>
          <p:cNvPr id="4" name="Содержимое 3"/>
          <p:cNvSpPr>
            <a:spLocks noGrp="1"/>
          </p:cNvSpPr>
          <p:nvPr>
            <p:ph sz="half" idx="2"/>
          </p:nvPr>
        </p:nvSpPr>
        <p:spPr/>
        <p:txBody>
          <a:bodyPr>
            <a:normAutofit fontScale="85000" lnSpcReduction="20000"/>
          </a:bodyPr>
          <a:lstStyle/>
          <a:p>
            <a:r>
              <a:rPr lang="en-US" dirty="0" smtClean="0"/>
              <a:t>We need to make sure that the millions of animals who are used for testing new products are treated with the minimum of suffering. Although some animal testing may be unavoidable at present, treating our fellow creatures as mercifully as possible will demonstrate our humanity.</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fontScale="77500" lnSpcReduction="20000"/>
          </a:bodyPr>
          <a:lstStyle/>
          <a:p>
            <a:pPr>
              <a:buNone/>
            </a:pPr>
            <a:r>
              <a:rPr lang="en-US" dirty="0" smtClean="0"/>
              <a:t>n conclusion, our society would be healthier if more people took part in sports of all kinds. We should continue to try to prevent accidents and injuries. However, we should also ensure that sports are challenging, exciting, and, above all, fun.</a:t>
            </a:r>
            <a:endParaRPr lang="ru-RU" dirty="0"/>
          </a:p>
        </p:txBody>
      </p:sp>
      <p:sp>
        <p:nvSpPr>
          <p:cNvPr id="4" name="Содержимое 3"/>
          <p:cNvSpPr>
            <a:spLocks noGrp="1"/>
          </p:cNvSpPr>
          <p:nvPr>
            <p:ph sz="half" idx="2"/>
          </p:nvPr>
        </p:nvSpPr>
        <p:spPr/>
        <p:txBody>
          <a:bodyPr>
            <a:normAutofit fontScale="77500" lnSpcReduction="20000"/>
          </a:bodyPr>
          <a:lstStyle/>
          <a:p>
            <a:r>
              <a:rPr lang="en-US" dirty="0" smtClean="0"/>
              <a:t>Today, many sports are becoming increasingly regulated. Boxing, rugby, soccer, and other games are being targeted by sports bodies and medical organizations in an effort to improve safety standards and to reduce injuries. However, for some people, this is not enough, and they would rather see some dangerous sports banned completely. In this essay, I will examine some arguments against banning dangerous sports.</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240979" y="142852"/>
            <a:ext cx="662041" cy="369332"/>
          </a:xfrm>
          <a:prstGeom prst="rect">
            <a:avLst/>
          </a:prstGeom>
        </p:spPr>
        <p:txBody>
          <a:bodyPr wrap="square">
            <a:spAutoFit/>
          </a:bodyPr>
          <a:lstStyle/>
          <a:p>
            <a:r>
              <a:rPr lang="en-US" b="1" dirty="0" smtClean="0"/>
              <a:t>Links</a:t>
            </a:r>
            <a:endParaRPr lang="en-US" b="1" dirty="0"/>
          </a:p>
        </p:txBody>
      </p:sp>
      <p:sp>
        <p:nvSpPr>
          <p:cNvPr id="6" name="Прямоугольник 5"/>
          <p:cNvSpPr/>
          <p:nvPr/>
        </p:nvSpPr>
        <p:spPr>
          <a:xfrm>
            <a:off x="285720" y="500042"/>
            <a:ext cx="6572280" cy="923330"/>
          </a:xfrm>
          <a:prstGeom prst="rect">
            <a:avLst/>
          </a:prstGeom>
        </p:spPr>
        <p:txBody>
          <a:bodyPr wrap="square">
            <a:spAutoFit/>
          </a:bodyPr>
          <a:lstStyle/>
          <a:p>
            <a:r>
              <a:rPr lang="en-US" b="1" dirty="0" err="1" smtClean="0"/>
              <a:t>Writefix</a:t>
            </a:r>
            <a:r>
              <a:rPr lang="en-US" b="1" dirty="0" smtClean="0"/>
              <a:t> </a:t>
            </a:r>
            <a:r>
              <a:rPr lang="en-US" dirty="0" smtClean="0"/>
              <a:t>This site has a collection of material and links for students studying for the PET, IELTS, TOEFL, and strangely, the ICDL. There are also dictionary and search links.. </a:t>
            </a:r>
            <a:r>
              <a:rPr lang="en-US" u="sng" dirty="0" smtClean="0">
                <a:hlinkClick r:id="rId2"/>
              </a:rPr>
              <a:t>http://www.writefix.com/</a:t>
            </a:r>
            <a:r>
              <a:rPr lang="en-US" dirty="0" smtClean="0"/>
              <a:t> </a:t>
            </a:r>
            <a:endParaRPr lang="ru-RU" dirty="0"/>
          </a:p>
        </p:txBody>
      </p:sp>
      <p:sp>
        <p:nvSpPr>
          <p:cNvPr id="7" name="Прямоугольник 6"/>
          <p:cNvSpPr/>
          <p:nvPr/>
        </p:nvSpPr>
        <p:spPr>
          <a:xfrm>
            <a:off x="357158" y="1857364"/>
            <a:ext cx="6500842" cy="1200329"/>
          </a:xfrm>
          <a:prstGeom prst="rect">
            <a:avLst/>
          </a:prstGeom>
        </p:spPr>
        <p:txBody>
          <a:bodyPr wrap="square">
            <a:spAutoFit/>
          </a:bodyPr>
          <a:lstStyle/>
          <a:p>
            <a:r>
              <a:rPr lang="en-US" b="1" dirty="0" smtClean="0"/>
              <a:t>ManyThings.org</a:t>
            </a:r>
            <a:r>
              <a:rPr lang="en-US" dirty="0" smtClean="0"/>
              <a:t> This is another site from Charles Kelly, and some of the links above are available from here. Aimed directly at students. Like the name says, hundreds of things to do. </a:t>
            </a:r>
            <a:r>
              <a:rPr lang="en-US" u="sng" dirty="0" smtClean="0">
                <a:hlinkClick r:id="rId3"/>
              </a:rPr>
              <a:t>http://www.manythings.org/</a:t>
            </a:r>
            <a:r>
              <a:rPr lang="en-US" dirty="0" smtClean="0"/>
              <a:t> </a:t>
            </a:r>
            <a:endParaRPr lang="ru-RU" dirty="0"/>
          </a:p>
        </p:txBody>
      </p:sp>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Прямоугольник 9"/>
          <p:cNvSpPr/>
          <p:nvPr/>
        </p:nvSpPr>
        <p:spPr>
          <a:xfrm>
            <a:off x="428596" y="3357561"/>
            <a:ext cx="6429404" cy="1477328"/>
          </a:xfrm>
          <a:prstGeom prst="rect">
            <a:avLst/>
          </a:prstGeom>
        </p:spPr>
        <p:txBody>
          <a:bodyPr wrap="square">
            <a:spAutoFit/>
          </a:bodyPr>
          <a:lstStyle/>
          <a:p>
            <a:r>
              <a:rPr lang="en-US" b="1" dirty="0" smtClean="0"/>
              <a:t>Bill Daly's </a:t>
            </a:r>
            <a:r>
              <a:rPr lang="en-US" b="1" u="sng" dirty="0" smtClean="0">
                <a:hlinkClick r:id="rId4"/>
              </a:rPr>
              <a:t>Writing Argumentative Essays</a:t>
            </a:r>
            <a:r>
              <a:rPr lang="en-US" dirty="0" smtClean="0"/>
              <a:t> web gave me the idea for this site. With over half a million visitors, this excellent site is aimed at native English speakers who want to improve their essay writing. The layout is a little confusing, but it's worth working through.</a:t>
            </a:r>
            <a:endParaRPr lang="ru-RU" dirty="0"/>
          </a:p>
        </p:txBody>
      </p:sp>
      <p:sp>
        <p:nvSpPr>
          <p:cNvPr id="11" name="Прямоугольник 10"/>
          <p:cNvSpPr/>
          <p:nvPr/>
        </p:nvSpPr>
        <p:spPr>
          <a:xfrm>
            <a:off x="500034" y="5000636"/>
            <a:ext cx="6357966" cy="1200329"/>
          </a:xfrm>
          <a:prstGeom prst="rect">
            <a:avLst/>
          </a:prstGeom>
        </p:spPr>
        <p:txBody>
          <a:bodyPr wrap="square">
            <a:spAutoFit/>
          </a:bodyPr>
          <a:lstStyle/>
          <a:p>
            <a:r>
              <a:rPr lang="en-US" dirty="0" smtClean="0"/>
              <a:t>You can find many other problem/solution essays at the Abu Dhabi Men's College website</a:t>
            </a:r>
            <a:r>
              <a:rPr lang="en-US" u="sng" dirty="0" smtClean="0">
                <a:hlinkClick r:id="rId5"/>
              </a:rPr>
              <a:t>http://www.admc.hct.ac.ae/hd1/english/probsoln/index.htm</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828800" y="3543385"/>
          <a:ext cx="6529414" cy="3100324"/>
        </p:xfrm>
        <a:graphic>
          <a:graphicData uri="http://schemas.openxmlformats.org/drawingml/2006/table">
            <a:tbl>
              <a:tblPr/>
              <a:tblGrid>
                <a:gridCol w="1436472"/>
                <a:gridCol w="5092942"/>
              </a:tblGrid>
              <a:tr h="353522">
                <a:tc>
                  <a:txBody>
                    <a:bodyPr/>
                    <a:lstStyle/>
                    <a:p>
                      <a:pPr algn="ctr"/>
                      <a:r>
                        <a:rPr lang="ru-RU"/>
                        <a:t> </a:t>
                      </a:r>
                    </a:p>
                  </a:txBody>
                  <a:tcPr marL="47625" marR="47625" marT="47625" marB="47625" anchor="ctr">
                    <a:lnL>
                      <a:noFill/>
                    </a:lnL>
                    <a:lnR>
                      <a:noFill/>
                    </a:lnR>
                    <a:lnT>
                      <a:noFill/>
                    </a:lnT>
                    <a:lnB>
                      <a:noFill/>
                    </a:lnB>
                    <a:solidFill>
                      <a:srgbClr val="669900"/>
                    </a:solidFill>
                  </a:tcPr>
                </a:tc>
                <a:tc>
                  <a:txBody>
                    <a:bodyPr/>
                    <a:lstStyle/>
                    <a:p>
                      <a:r>
                        <a:rPr lang="en-US" b="1" i="1"/>
                        <a:t>Does Aid to Poor Countries Work? </a:t>
                      </a:r>
                      <a:endParaRPr lang="en-US"/>
                    </a:p>
                  </a:txBody>
                  <a:tcPr marL="47625" marR="47625" marT="47625" marB="47625" anchor="ctr">
                    <a:lnL>
                      <a:noFill/>
                    </a:lnL>
                    <a:lnR>
                      <a:noFill/>
                    </a:lnR>
                    <a:lnT>
                      <a:noFill/>
                    </a:lnT>
                    <a:lnB>
                      <a:noFill/>
                    </a:lnB>
                    <a:solidFill>
                      <a:srgbClr val="CCFF99"/>
                    </a:solidFill>
                  </a:tcPr>
                </a:tc>
              </a:tr>
              <a:tr h="353522">
                <a:tc>
                  <a:txBody>
                    <a:bodyPr/>
                    <a:lstStyle/>
                    <a:p>
                      <a:pPr algn="ctr"/>
                      <a:r>
                        <a:rPr lang="ru-RU"/>
                        <a:t> </a:t>
                      </a:r>
                    </a:p>
                  </a:txBody>
                  <a:tcPr marL="47625" marR="47625" marT="47625" marB="47625" anchor="ctr">
                    <a:lnL>
                      <a:noFill/>
                    </a:lnL>
                    <a:lnR>
                      <a:noFill/>
                    </a:lnR>
                    <a:lnT>
                      <a:noFill/>
                    </a:lnT>
                    <a:lnB>
                      <a:noFill/>
                    </a:lnB>
                    <a:solidFill>
                      <a:srgbClr val="669900"/>
                    </a:solidFill>
                  </a:tcPr>
                </a:tc>
                <a:tc>
                  <a:txBody>
                    <a:bodyPr/>
                    <a:lstStyle/>
                    <a:p>
                      <a:r>
                        <a:rPr lang="ru-RU"/>
                        <a:t> </a:t>
                      </a:r>
                    </a:p>
                  </a:txBody>
                  <a:tcPr marL="47625" marR="47625" marT="47625" marB="47625" anchor="ctr">
                    <a:lnL>
                      <a:noFill/>
                    </a:lnL>
                    <a:lnR>
                      <a:noFill/>
                    </a:lnR>
                    <a:lnT>
                      <a:noFill/>
                    </a:lnT>
                    <a:lnB>
                      <a:noFill/>
                    </a:lnB>
                    <a:solidFill>
                      <a:srgbClr val="CCFF99"/>
                    </a:solidFill>
                  </a:tcPr>
                </a:tc>
              </a:tr>
              <a:tr h="878338">
                <a:tc>
                  <a:txBody>
                    <a:bodyPr/>
                    <a:lstStyle/>
                    <a:p>
                      <a:pPr algn="ctr"/>
                      <a:r>
                        <a:rPr lang="en-US"/>
                        <a:t>Sentence(s) 1</a:t>
                      </a:r>
                    </a:p>
                  </a:txBody>
                  <a:tcPr marL="47625" marR="47625" marT="47625" marB="47625" anchor="ctr">
                    <a:lnL>
                      <a:noFill/>
                    </a:lnL>
                    <a:lnR>
                      <a:noFill/>
                    </a:lnR>
                    <a:lnT>
                      <a:noFill/>
                    </a:lnT>
                    <a:lnB>
                      <a:noFill/>
                    </a:lnB>
                    <a:solidFill>
                      <a:srgbClr val="669900"/>
                    </a:solidFill>
                  </a:tcPr>
                </a:tc>
                <a:tc>
                  <a:txBody>
                    <a:bodyPr/>
                    <a:lstStyle/>
                    <a:p>
                      <a:r>
                        <a:rPr lang="en-US"/>
                        <a:t>For the last fifty years, poor countries have been receiving huge sums of money from rich donor countries.</a:t>
                      </a:r>
                    </a:p>
                  </a:txBody>
                  <a:tcPr marL="47625" marR="47625" marT="47625" marB="47625" anchor="ctr">
                    <a:lnL>
                      <a:noFill/>
                    </a:lnL>
                    <a:lnR>
                      <a:noFill/>
                    </a:lnR>
                    <a:lnT>
                      <a:noFill/>
                    </a:lnT>
                    <a:lnB>
                      <a:noFill/>
                    </a:lnB>
                    <a:solidFill>
                      <a:srgbClr val="CCFF99"/>
                    </a:solidFill>
                  </a:tcPr>
                </a:tc>
              </a:tr>
              <a:tr h="799084">
                <a:tc>
                  <a:txBody>
                    <a:bodyPr/>
                    <a:lstStyle/>
                    <a:p>
                      <a:pPr algn="ctr"/>
                      <a:r>
                        <a:rPr lang="en-US"/>
                        <a:t>Sentence 2</a:t>
                      </a:r>
                    </a:p>
                  </a:txBody>
                  <a:tcPr marL="47625" marR="47625" marT="47625" marB="47625" anchor="ctr">
                    <a:lnL>
                      <a:noFill/>
                    </a:lnL>
                    <a:lnR>
                      <a:noFill/>
                    </a:lnR>
                    <a:lnT>
                      <a:noFill/>
                    </a:lnT>
                    <a:lnB>
                      <a:noFill/>
                    </a:lnB>
                    <a:solidFill>
                      <a:srgbClr val="669900"/>
                    </a:solidFill>
                  </a:tcPr>
                </a:tc>
                <a:tc>
                  <a:txBody>
                    <a:bodyPr/>
                    <a:lstStyle/>
                    <a:p>
                      <a:r>
                        <a:rPr lang="en-US"/>
                        <a:t>Some of this money has improved lives, while much of it has disappeared or made no difference.</a:t>
                      </a:r>
                    </a:p>
                  </a:txBody>
                  <a:tcPr marL="47625" marR="47625" marT="47625" marB="47625" anchor="ctr">
                    <a:lnL>
                      <a:noFill/>
                    </a:lnL>
                    <a:lnR>
                      <a:noFill/>
                    </a:lnR>
                    <a:lnT>
                      <a:noFill/>
                    </a:lnT>
                    <a:lnB>
                      <a:noFill/>
                    </a:lnB>
                    <a:solidFill>
                      <a:srgbClr val="CCFF99"/>
                    </a:solidFill>
                  </a:tcPr>
                </a:tc>
              </a:tr>
              <a:tr h="615930">
                <a:tc>
                  <a:txBody>
                    <a:bodyPr/>
                    <a:lstStyle/>
                    <a:p>
                      <a:pPr algn="ctr"/>
                      <a:r>
                        <a:rPr lang="en-US"/>
                        <a:t>Sentence 3 (Thesis)</a:t>
                      </a:r>
                    </a:p>
                  </a:txBody>
                  <a:tcPr marL="47625" marR="47625" marT="47625" marB="47625" anchor="ctr">
                    <a:lnL>
                      <a:noFill/>
                    </a:lnL>
                    <a:lnR>
                      <a:noFill/>
                    </a:lnR>
                    <a:lnT>
                      <a:noFill/>
                    </a:lnT>
                    <a:lnB>
                      <a:noFill/>
                    </a:lnB>
                    <a:solidFill>
                      <a:srgbClr val="669900"/>
                    </a:solidFill>
                  </a:tcPr>
                </a:tc>
                <a:tc>
                  <a:txBody>
                    <a:bodyPr/>
                    <a:lstStyle/>
                    <a:p>
                      <a:r>
                        <a:rPr lang="en-US" dirty="0"/>
                        <a:t>In this essay, I will discuss some arguments for and against foreign aid.</a:t>
                      </a:r>
                    </a:p>
                  </a:txBody>
                  <a:tcPr marL="47625" marR="47625" marT="47625" marB="47625" anchor="ctr">
                    <a:lnL>
                      <a:noFill/>
                    </a:lnL>
                    <a:lnR>
                      <a:noFill/>
                    </a:lnR>
                    <a:lnT>
                      <a:noFill/>
                    </a:lnT>
                    <a:lnB>
                      <a:noFill/>
                    </a:lnB>
                    <a:solidFill>
                      <a:srgbClr val="CCFF99"/>
                    </a:solidFill>
                  </a:tcPr>
                </a:tc>
              </a:tr>
            </a:tbl>
          </a:graphicData>
        </a:graphic>
      </p:graphicFrame>
      <p:graphicFrame>
        <p:nvGraphicFramePr>
          <p:cNvPr id="3" name="Таблица 2"/>
          <p:cNvGraphicFramePr>
            <a:graphicFrameLocks noGrp="1"/>
          </p:cNvGraphicFramePr>
          <p:nvPr/>
        </p:nvGraphicFramePr>
        <p:xfrm>
          <a:off x="500034" y="142853"/>
          <a:ext cx="6500858" cy="3357585"/>
        </p:xfrm>
        <a:graphic>
          <a:graphicData uri="http://schemas.openxmlformats.org/drawingml/2006/table">
            <a:tbl>
              <a:tblPr/>
              <a:tblGrid>
                <a:gridCol w="1430189"/>
                <a:gridCol w="5070669"/>
              </a:tblGrid>
              <a:tr h="370278">
                <a:tc>
                  <a:txBody>
                    <a:bodyPr/>
                    <a:lstStyle/>
                    <a:p>
                      <a:pPr algn="ctr"/>
                      <a:r>
                        <a:rPr lang="ru-RU" dirty="0"/>
                        <a:t> </a:t>
                      </a:r>
                    </a:p>
                  </a:txBody>
                  <a:tcPr marL="47625" marR="47625" marT="47625" marB="47625" anchor="ctr">
                    <a:lnL>
                      <a:noFill/>
                    </a:lnL>
                    <a:lnR>
                      <a:noFill/>
                    </a:lnR>
                    <a:lnT>
                      <a:noFill/>
                    </a:lnT>
                    <a:lnB>
                      <a:noFill/>
                    </a:lnB>
                    <a:solidFill>
                      <a:srgbClr val="669900"/>
                    </a:solidFill>
                  </a:tcPr>
                </a:tc>
                <a:tc>
                  <a:txBody>
                    <a:bodyPr/>
                    <a:lstStyle/>
                    <a:p>
                      <a:r>
                        <a:rPr lang="en-US" b="1" i="1"/>
                        <a:t>Should dangerous sports be banned?</a:t>
                      </a:r>
                      <a:endParaRPr lang="en-US"/>
                    </a:p>
                  </a:txBody>
                  <a:tcPr marL="47625" marR="47625" marT="47625" marB="47625" anchor="ctr">
                    <a:lnL>
                      <a:noFill/>
                    </a:lnL>
                    <a:lnR>
                      <a:noFill/>
                    </a:lnR>
                    <a:lnT>
                      <a:noFill/>
                    </a:lnT>
                    <a:lnB>
                      <a:noFill/>
                    </a:lnB>
                    <a:solidFill>
                      <a:srgbClr val="CCFF99"/>
                    </a:solidFill>
                  </a:tcPr>
                </a:tc>
              </a:tr>
              <a:tr h="370278">
                <a:tc>
                  <a:txBody>
                    <a:bodyPr/>
                    <a:lstStyle/>
                    <a:p>
                      <a:pPr algn="ctr"/>
                      <a:r>
                        <a:rPr lang="ru-RU"/>
                        <a:t> </a:t>
                      </a:r>
                    </a:p>
                  </a:txBody>
                  <a:tcPr marL="47625" marR="47625" marT="47625" marB="47625" anchor="ctr">
                    <a:lnL>
                      <a:noFill/>
                    </a:lnL>
                    <a:lnR>
                      <a:noFill/>
                    </a:lnR>
                    <a:lnT>
                      <a:noFill/>
                    </a:lnT>
                    <a:lnB>
                      <a:noFill/>
                    </a:lnB>
                    <a:solidFill>
                      <a:srgbClr val="669900"/>
                    </a:solidFill>
                  </a:tcPr>
                </a:tc>
                <a:tc>
                  <a:txBody>
                    <a:bodyPr/>
                    <a:lstStyle/>
                    <a:p>
                      <a:r>
                        <a:rPr lang="ru-RU"/>
                        <a:t> </a:t>
                      </a:r>
                    </a:p>
                  </a:txBody>
                  <a:tcPr marL="47625" marR="47625" marT="47625" marB="47625" anchor="ctr">
                    <a:lnL>
                      <a:noFill/>
                    </a:lnL>
                    <a:lnR>
                      <a:noFill/>
                    </a:lnR>
                    <a:lnT>
                      <a:noFill/>
                    </a:lnT>
                    <a:lnB>
                      <a:noFill/>
                    </a:lnB>
                    <a:solidFill>
                      <a:srgbClr val="CCFF99"/>
                    </a:solidFill>
                  </a:tcPr>
                </a:tc>
              </a:tr>
              <a:tr h="919969">
                <a:tc>
                  <a:txBody>
                    <a:bodyPr/>
                    <a:lstStyle/>
                    <a:p>
                      <a:pPr algn="ctr"/>
                      <a:r>
                        <a:rPr lang="en-US"/>
                        <a:t>Sentence 1</a:t>
                      </a:r>
                    </a:p>
                  </a:txBody>
                  <a:tcPr marL="47625" marR="47625" marT="47625" marB="47625" anchor="ctr">
                    <a:lnL>
                      <a:noFill/>
                    </a:lnL>
                    <a:lnR>
                      <a:noFill/>
                    </a:lnR>
                    <a:lnT>
                      <a:noFill/>
                    </a:lnT>
                    <a:lnB>
                      <a:noFill/>
                    </a:lnB>
                    <a:solidFill>
                      <a:srgbClr val="669900"/>
                    </a:solidFill>
                  </a:tcPr>
                </a:tc>
                <a:tc>
                  <a:txBody>
                    <a:bodyPr/>
                    <a:lstStyle/>
                    <a:p>
                      <a:r>
                        <a:rPr lang="en-US"/>
                        <a:t>Every year, thousands of people are injured or killed in sports such as boxing or motor-racing.</a:t>
                      </a:r>
                    </a:p>
                  </a:txBody>
                  <a:tcPr marL="47625" marR="47625" marT="47625" marB="47625" anchor="ctr">
                    <a:lnL>
                      <a:noFill/>
                    </a:lnL>
                    <a:lnR>
                      <a:noFill/>
                    </a:lnR>
                    <a:lnT>
                      <a:noFill/>
                    </a:lnT>
                    <a:lnB>
                      <a:noFill/>
                    </a:lnB>
                    <a:solidFill>
                      <a:srgbClr val="CCFF99"/>
                    </a:solidFill>
                  </a:tcPr>
                </a:tc>
              </a:tr>
              <a:tr h="919969">
                <a:tc>
                  <a:txBody>
                    <a:bodyPr/>
                    <a:lstStyle/>
                    <a:p>
                      <a:pPr algn="ctr"/>
                      <a:r>
                        <a:rPr lang="en-US"/>
                        <a:t>Sentence 2</a:t>
                      </a:r>
                    </a:p>
                  </a:txBody>
                  <a:tcPr marL="47625" marR="47625" marT="47625" marB="47625" anchor="ctr">
                    <a:lnL>
                      <a:noFill/>
                    </a:lnL>
                    <a:lnR>
                      <a:noFill/>
                    </a:lnR>
                    <a:lnT>
                      <a:noFill/>
                    </a:lnT>
                    <a:lnB>
                      <a:noFill/>
                    </a:lnB>
                    <a:solidFill>
                      <a:srgbClr val="669900"/>
                    </a:solidFill>
                  </a:tcPr>
                </a:tc>
                <a:tc>
                  <a:txBody>
                    <a:bodyPr/>
                    <a:lstStyle/>
                    <a:p>
                      <a:r>
                        <a:rPr lang="en-US"/>
                        <a:t>Because of this, many people are opposed to such sports, and want them to be stopped or controlled.</a:t>
                      </a:r>
                    </a:p>
                  </a:txBody>
                  <a:tcPr marL="47625" marR="47625" marT="47625" marB="47625" anchor="ctr">
                    <a:lnL>
                      <a:noFill/>
                    </a:lnL>
                    <a:lnR>
                      <a:noFill/>
                    </a:lnR>
                    <a:lnT>
                      <a:noFill/>
                    </a:lnT>
                    <a:lnB>
                      <a:noFill/>
                    </a:lnB>
                    <a:solidFill>
                      <a:srgbClr val="CCFF99"/>
                    </a:solidFill>
                  </a:tcPr>
                </a:tc>
              </a:tr>
              <a:tr h="777091">
                <a:tc>
                  <a:txBody>
                    <a:bodyPr/>
                    <a:lstStyle/>
                    <a:p>
                      <a:pPr algn="ctr"/>
                      <a:r>
                        <a:rPr lang="en-US" dirty="0"/>
                        <a:t>Sentence 3 (Thesis)</a:t>
                      </a:r>
                    </a:p>
                  </a:txBody>
                  <a:tcPr marL="47625" marR="47625" marT="47625" marB="47625" anchor="ctr">
                    <a:lnL>
                      <a:noFill/>
                    </a:lnL>
                    <a:lnR>
                      <a:noFill/>
                    </a:lnR>
                    <a:lnT>
                      <a:noFill/>
                    </a:lnT>
                    <a:lnB>
                      <a:noFill/>
                    </a:lnB>
                    <a:solidFill>
                      <a:srgbClr val="669900"/>
                    </a:solidFill>
                  </a:tcPr>
                </a:tc>
                <a:tc>
                  <a:txBody>
                    <a:bodyPr/>
                    <a:lstStyle/>
                    <a:p>
                      <a:r>
                        <a:rPr lang="en-US" dirty="0"/>
                        <a:t>This essay will look at some of the arguments for and against banning dangerous sports.</a:t>
                      </a:r>
                    </a:p>
                  </a:txBody>
                  <a:tcPr marL="47625" marR="47625" marT="47625" marB="47625" anchor="ctr">
                    <a:lnL>
                      <a:noFill/>
                    </a:lnL>
                    <a:lnR>
                      <a:noFill/>
                    </a:lnR>
                    <a:lnT>
                      <a:noFill/>
                    </a:lnT>
                    <a:lnB>
                      <a:noFill/>
                    </a:lnB>
                    <a:solidFill>
                      <a:srgbClr val="CCFF99"/>
                    </a:solidFill>
                  </a:tcPr>
                </a:tc>
              </a:tr>
            </a:tbl>
          </a:graphicData>
        </a:graphic>
      </p:graphicFrame>
      <p:sp>
        <p:nvSpPr>
          <p:cNvPr id="15361"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ru-RU" sz="900" b="0" i="0" u="none" strike="noStrike" cap="none" normalizeH="0" baseline="0" smtClean="0">
              <a:ln>
                <a:noFill/>
              </a:ln>
              <a:solidFill>
                <a:srgbClr val="000000"/>
              </a:solidFill>
              <a:effectLst/>
              <a:latin typeface="Verdana"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57166"/>
            <a:ext cx="5284037" cy="369332"/>
          </a:xfrm>
          <a:prstGeom prst="rect">
            <a:avLst/>
          </a:prstGeom>
        </p:spPr>
        <p:txBody>
          <a:bodyPr wrap="square">
            <a:spAutoFit/>
          </a:bodyPr>
          <a:lstStyle/>
          <a:p>
            <a:r>
              <a:rPr lang="en-US" b="1" dirty="0" smtClean="0"/>
              <a:t> </a:t>
            </a:r>
            <a:r>
              <a:rPr lang="en-US" b="1" dirty="0"/>
              <a:t>Introductions</a:t>
            </a:r>
          </a:p>
        </p:txBody>
      </p:sp>
      <p:sp>
        <p:nvSpPr>
          <p:cNvPr id="3" name="Прямоугольник 2"/>
          <p:cNvSpPr/>
          <p:nvPr/>
        </p:nvSpPr>
        <p:spPr>
          <a:xfrm>
            <a:off x="357158" y="785794"/>
            <a:ext cx="6500842" cy="646331"/>
          </a:xfrm>
          <a:prstGeom prst="rect">
            <a:avLst/>
          </a:prstGeom>
        </p:spPr>
        <p:txBody>
          <a:bodyPr wrap="square">
            <a:spAutoFit/>
          </a:bodyPr>
          <a:lstStyle/>
          <a:p>
            <a:r>
              <a:rPr lang="en-US" dirty="0"/>
              <a:t>In this kind you give two opposite opinions in the first two sentences. The third sentence says what you are going to do. </a:t>
            </a:r>
            <a:endParaRPr lang="ru-RU" dirty="0"/>
          </a:p>
        </p:txBody>
      </p:sp>
      <p:graphicFrame>
        <p:nvGraphicFramePr>
          <p:cNvPr id="4" name="Таблица 3"/>
          <p:cNvGraphicFramePr>
            <a:graphicFrameLocks noGrp="1"/>
          </p:cNvGraphicFramePr>
          <p:nvPr/>
        </p:nvGraphicFramePr>
        <p:xfrm>
          <a:off x="1828800" y="1682115"/>
          <a:ext cx="5486400" cy="3493770"/>
        </p:xfrm>
        <a:graphic>
          <a:graphicData uri="http://schemas.openxmlformats.org/drawingml/2006/table">
            <a:tbl>
              <a:tblPr/>
              <a:tblGrid>
                <a:gridCol w="1207008"/>
                <a:gridCol w="4279392"/>
              </a:tblGrid>
              <a:tr h="0">
                <a:tc>
                  <a:txBody>
                    <a:bodyPr/>
                    <a:lstStyle/>
                    <a:p>
                      <a:pPr algn="ctr"/>
                      <a:r>
                        <a:rPr lang="ru-RU"/>
                        <a:t> </a:t>
                      </a:r>
                    </a:p>
                  </a:txBody>
                  <a:tcPr marL="47625" marR="47625" marT="47625" marB="47625" anchor="ctr">
                    <a:lnL>
                      <a:noFill/>
                    </a:lnL>
                    <a:lnR>
                      <a:noFill/>
                    </a:lnR>
                    <a:lnT>
                      <a:noFill/>
                    </a:lnT>
                    <a:lnB>
                      <a:noFill/>
                    </a:lnB>
                    <a:solidFill>
                      <a:srgbClr val="669900"/>
                    </a:solidFill>
                  </a:tcPr>
                </a:tc>
                <a:tc>
                  <a:txBody>
                    <a:bodyPr/>
                    <a:lstStyle/>
                    <a:p>
                      <a:r>
                        <a:rPr lang="en-US" b="1" i="1"/>
                        <a:t>Does space exploration benefit mankind? </a:t>
                      </a:r>
                      <a:endParaRPr lang="en-US"/>
                    </a:p>
                  </a:txBody>
                  <a:tcPr marL="47625" marR="47625" marT="47625" marB="47625" anchor="ctr">
                    <a:lnL>
                      <a:noFill/>
                    </a:lnL>
                    <a:lnR>
                      <a:noFill/>
                    </a:lnR>
                    <a:lnT>
                      <a:noFill/>
                    </a:lnT>
                    <a:lnB>
                      <a:noFill/>
                    </a:lnB>
                    <a:solidFill>
                      <a:srgbClr val="CCFF99"/>
                    </a:solidFill>
                  </a:tcPr>
                </a:tc>
              </a:tr>
              <a:tr h="0">
                <a:tc>
                  <a:txBody>
                    <a:bodyPr/>
                    <a:lstStyle/>
                    <a:p>
                      <a:pPr algn="ctr"/>
                      <a:r>
                        <a:rPr lang="ru-RU"/>
                        <a:t> </a:t>
                      </a:r>
                    </a:p>
                  </a:txBody>
                  <a:tcPr marL="47625" marR="47625" marT="47625" marB="47625" anchor="ctr">
                    <a:lnL>
                      <a:noFill/>
                    </a:lnL>
                    <a:lnR>
                      <a:noFill/>
                    </a:lnR>
                    <a:lnT>
                      <a:noFill/>
                    </a:lnT>
                    <a:lnB>
                      <a:noFill/>
                    </a:lnB>
                    <a:solidFill>
                      <a:srgbClr val="669900"/>
                    </a:solidFill>
                  </a:tcPr>
                </a:tc>
                <a:tc>
                  <a:txBody>
                    <a:bodyPr/>
                    <a:lstStyle/>
                    <a:p>
                      <a:r>
                        <a:rPr lang="ru-RU"/>
                        <a:t> </a:t>
                      </a:r>
                    </a:p>
                  </a:txBody>
                  <a:tcPr marL="47625" marR="47625" marT="47625" marB="47625" anchor="ctr">
                    <a:lnL>
                      <a:noFill/>
                    </a:lnL>
                    <a:lnR>
                      <a:noFill/>
                    </a:lnR>
                    <a:lnT>
                      <a:noFill/>
                    </a:lnT>
                    <a:lnB>
                      <a:noFill/>
                    </a:lnB>
                    <a:solidFill>
                      <a:srgbClr val="CCFF99"/>
                    </a:solidFill>
                  </a:tcPr>
                </a:tc>
              </a:tr>
              <a:tr h="0">
                <a:tc>
                  <a:txBody>
                    <a:bodyPr/>
                    <a:lstStyle/>
                    <a:p>
                      <a:pPr algn="ctr"/>
                      <a:r>
                        <a:rPr lang="en-US"/>
                        <a:t>Sentence For</a:t>
                      </a:r>
                    </a:p>
                  </a:txBody>
                  <a:tcPr marL="47625" marR="47625" marT="47625" marB="47625" anchor="ctr">
                    <a:lnL>
                      <a:noFill/>
                    </a:lnL>
                    <a:lnR>
                      <a:noFill/>
                    </a:lnR>
                    <a:lnT>
                      <a:noFill/>
                    </a:lnT>
                    <a:lnB>
                      <a:noFill/>
                    </a:lnB>
                    <a:solidFill>
                      <a:srgbClr val="669900"/>
                    </a:solidFill>
                  </a:tcPr>
                </a:tc>
                <a:tc>
                  <a:txBody>
                    <a:bodyPr/>
                    <a:lstStyle/>
                    <a:p>
                      <a:r>
                        <a:rPr lang="en-US"/>
                        <a:t>Space, for many people, really is the final frontier. They are excited by the exploration and potential of space. </a:t>
                      </a:r>
                    </a:p>
                  </a:txBody>
                  <a:tcPr marL="47625" marR="47625" marT="47625" marB="47625" anchor="ctr">
                    <a:lnL>
                      <a:noFill/>
                    </a:lnL>
                    <a:lnR>
                      <a:noFill/>
                    </a:lnR>
                    <a:lnT>
                      <a:noFill/>
                    </a:lnT>
                    <a:lnB>
                      <a:noFill/>
                    </a:lnB>
                    <a:solidFill>
                      <a:srgbClr val="CCFF99"/>
                    </a:solidFill>
                  </a:tcPr>
                </a:tc>
              </a:tr>
              <a:tr h="0">
                <a:tc>
                  <a:txBody>
                    <a:bodyPr/>
                    <a:lstStyle/>
                    <a:p>
                      <a:pPr algn="ctr"/>
                      <a:r>
                        <a:rPr lang="en-US"/>
                        <a:t>Sentence Against</a:t>
                      </a:r>
                    </a:p>
                  </a:txBody>
                  <a:tcPr marL="47625" marR="47625" marT="47625" marB="47625" anchor="ctr">
                    <a:lnL>
                      <a:noFill/>
                    </a:lnL>
                    <a:lnR>
                      <a:noFill/>
                    </a:lnR>
                    <a:lnT>
                      <a:noFill/>
                    </a:lnT>
                    <a:lnB>
                      <a:noFill/>
                    </a:lnB>
                    <a:solidFill>
                      <a:srgbClr val="669900"/>
                    </a:solidFill>
                  </a:tcPr>
                </a:tc>
                <a:tc>
                  <a:txBody>
                    <a:bodyPr/>
                    <a:lstStyle/>
                    <a:p>
                      <a:r>
                        <a:rPr lang="en-US"/>
                        <a:t>However, not everyone agrees that this money is well-spent. Many people feel that we should solve problems here on earth before beginning our journey to space</a:t>
                      </a:r>
                    </a:p>
                  </a:txBody>
                  <a:tcPr marL="47625" marR="47625" marT="47625" marB="47625" anchor="ctr">
                    <a:lnL>
                      <a:noFill/>
                    </a:lnL>
                    <a:lnR>
                      <a:noFill/>
                    </a:lnR>
                    <a:lnT>
                      <a:noFill/>
                    </a:lnT>
                    <a:lnB>
                      <a:noFill/>
                    </a:lnB>
                    <a:solidFill>
                      <a:srgbClr val="CCFF99"/>
                    </a:solidFill>
                  </a:tcPr>
                </a:tc>
              </a:tr>
              <a:tr h="0">
                <a:tc>
                  <a:txBody>
                    <a:bodyPr/>
                    <a:lstStyle/>
                    <a:p>
                      <a:pPr algn="ctr"/>
                      <a:r>
                        <a:rPr lang="en-US"/>
                        <a:t>Sentence 3 (Thesis)</a:t>
                      </a:r>
                    </a:p>
                  </a:txBody>
                  <a:tcPr marL="47625" marR="47625" marT="47625" marB="47625" anchor="ctr">
                    <a:lnL>
                      <a:noFill/>
                    </a:lnL>
                    <a:lnR>
                      <a:noFill/>
                    </a:lnR>
                    <a:lnT>
                      <a:noFill/>
                    </a:lnT>
                    <a:lnB>
                      <a:noFill/>
                    </a:lnB>
                    <a:solidFill>
                      <a:srgbClr val="669900"/>
                    </a:solidFill>
                  </a:tcPr>
                </a:tc>
                <a:tc>
                  <a:txBody>
                    <a:bodyPr/>
                    <a:lstStyle/>
                    <a:p>
                      <a:r>
                        <a:rPr lang="en-US" dirty="0"/>
                        <a:t>This essay will look at some of the arguments for and against space exploration.</a:t>
                      </a:r>
                    </a:p>
                  </a:txBody>
                  <a:tcPr marL="47625" marR="47625" marT="47625" marB="47625" anchor="ctr">
                    <a:lnL>
                      <a:noFill/>
                    </a:lnL>
                    <a:lnR>
                      <a:noFill/>
                    </a:lnR>
                    <a:lnT>
                      <a:noFill/>
                    </a:lnT>
                    <a:lnB>
                      <a:noFill/>
                    </a:lnB>
                    <a:solidFill>
                      <a:srgbClr val="CCFF99"/>
                    </a:solidFill>
                  </a:tcPr>
                </a:tc>
              </a:tr>
            </a:tbl>
          </a:graphicData>
        </a:graphic>
      </p:graphicFrame>
      <p:sp>
        <p:nvSpPr>
          <p:cNvPr id="6" name="Прямоугольник 5"/>
          <p:cNvSpPr/>
          <p:nvPr/>
        </p:nvSpPr>
        <p:spPr>
          <a:xfrm rot="10800000" flipV="1">
            <a:off x="3857620" y="5412744"/>
            <a:ext cx="4929222" cy="369332"/>
          </a:xfrm>
          <a:prstGeom prst="rect">
            <a:avLst/>
          </a:prstGeom>
        </p:spPr>
        <p:txBody>
          <a:bodyPr wrap="square">
            <a:spAutoFit/>
          </a:bodyPr>
          <a:lstStyle/>
          <a:p>
            <a:r>
              <a:rPr lang="en-US" dirty="0"/>
              <a:t>(58 words)</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828800" y="500043"/>
          <a:ext cx="5486400" cy="4380626"/>
        </p:xfrm>
        <a:graphic>
          <a:graphicData uri="http://schemas.openxmlformats.org/drawingml/2006/table">
            <a:tbl>
              <a:tblPr/>
              <a:tblGrid>
                <a:gridCol w="1207008"/>
                <a:gridCol w="4279392"/>
              </a:tblGrid>
              <a:tr h="1256426">
                <a:tc>
                  <a:txBody>
                    <a:bodyPr/>
                    <a:lstStyle/>
                    <a:p>
                      <a:pPr algn="ctr"/>
                      <a:r>
                        <a:rPr lang="ru-RU"/>
                        <a:t> </a:t>
                      </a:r>
                    </a:p>
                  </a:txBody>
                  <a:tcPr marL="47625" marR="47625" marT="47625" marB="47625" anchor="ctr">
                    <a:lnL>
                      <a:noFill/>
                    </a:lnL>
                    <a:lnR>
                      <a:noFill/>
                    </a:lnR>
                    <a:lnT>
                      <a:noFill/>
                    </a:lnT>
                    <a:lnB>
                      <a:noFill/>
                    </a:lnB>
                    <a:solidFill>
                      <a:srgbClr val="669900"/>
                    </a:solidFill>
                  </a:tcPr>
                </a:tc>
                <a:tc>
                  <a:txBody>
                    <a:bodyPr/>
                    <a:lstStyle/>
                    <a:p>
                      <a:r>
                        <a:rPr lang="en-US" b="1" i="1"/>
                        <a:t>Do Athletes Deserve Their High Salaries?</a:t>
                      </a:r>
                      <a:endParaRPr lang="en-US"/>
                    </a:p>
                  </a:txBody>
                  <a:tcPr marL="47625" marR="47625" marT="47625" marB="47625" anchor="ctr">
                    <a:lnL>
                      <a:noFill/>
                    </a:lnL>
                    <a:lnR>
                      <a:noFill/>
                    </a:lnR>
                    <a:lnT>
                      <a:noFill/>
                    </a:lnT>
                    <a:lnB>
                      <a:noFill/>
                    </a:lnB>
                    <a:solidFill>
                      <a:srgbClr val="CCFF99"/>
                    </a:solidFill>
                  </a:tcPr>
                </a:tc>
              </a:tr>
              <a:tr h="299255">
                <a:tc>
                  <a:txBody>
                    <a:bodyPr/>
                    <a:lstStyle/>
                    <a:p>
                      <a:pPr algn="ctr"/>
                      <a:r>
                        <a:rPr lang="ru-RU"/>
                        <a:t> </a:t>
                      </a:r>
                    </a:p>
                  </a:txBody>
                  <a:tcPr marL="47625" marR="47625" marT="47625" marB="47625" anchor="ctr">
                    <a:lnL>
                      <a:noFill/>
                    </a:lnL>
                    <a:lnR>
                      <a:noFill/>
                    </a:lnR>
                    <a:lnT>
                      <a:noFill/>
                    </a:lnT>
                    <a:lnB>
                      <a:noFill/>
                    </a:lnB>
                    <a:solidFill>
                      <a:srgbClr val="669900"/>
                    </a:solidFill>
                  </a:tcPr>
                </a:tc>
                <a:tc>
                  <a:txBody>
                    <a:bodyPr/>
                    <a:lstStyle/>
                    <a:p>
                      <a:r>
                        <a:rPr lang="ru-RU"/>
                        <a:t> </a:t>
                      </a:r>
                    </a:p>
                  </a:txBody>
                  <a:tcPr marL="47625" marR="47625" marT="47625" marB="47625" anchor="ctr">
                    <a:lnL>
                      <a:noFill/>
                    </a:lnL>
                    <a:lnR>
                      <a:noFill/>
                    </a:lnR>
                    <a:lnT>
                      <a:noFill/>
                    </a:lnT>
                    <a:lnB>
                      <a:noFill/>
                    </a:lnB>
                    <a:solidFill>
                      <a:srgbClr val="CCFF99"/>
                    </a:solidFill>
                  </a:tcPr>
                </a:tc>
              </a:tr>
              <a:tr h="965638">
                <a:tc>
                  <a:txBody>
                    <a:bodyPr/>
                    <a:lstStyle/>
                    <a:p>
                      <a:pPr algn="ctr"/>
                      <a:r>
                        <a:rPr lang="en-US"/>
                        <a:t>Sentence(s) 1</a:t>
                      </a:r>
                    </a:p>
                  </a:txBody>
                  <a:tcPr marL="47625" marR="47625" marT="47625" marB="47625" anchor="ctr">
                    <a:lnL>
                      <a:noFill/>
                    </a:lnL>
                    <a:lnR>
                      <a:noFill/>
                    </a:lnR>
                    <a:lnT>
                      <a:noFill/>
                    </a:lnT>
                    <a:lnB>
                      <a:noFill/>
                    </a:lnB>
                    <a:solidFill>
                      <a:srgbClr val="669900"/>
                    </a:solidFill>
                  </a:tcPr>
                </a:tc>
                <a:tc>
                  <a:txBody>
                    <a:bodyPr/>
                    <a:lstStyle/>
                    <a:p>
                      <a:r>
                        <a:rPr lang="en-US"/>
                        <a:t>Everyday, we read about new record contracts and salaries earned by sportsmen and women. Some people do not agree with these huge payments</a:t>
                      </a:r>
                    </a:p>
                  </a:txBody>
                  <a:tcPr marL="47625" marR="47625" marT="47625" marB="47625" anchor="ctr">
                    <a:lnL>
                      <a:noFill/>
                    </a:lnL>
                    <a:lnR>
                      <a:noFill/>
                    </a:lnR>
                    <a:lnT>
                      <a:noFill/>
                    </a:lnT>
                    <a:lnB>
                      <a:noFill/>
                    </a:lnB>
                    <a:solidFill>
                      <a:srgbClr val="CCFF99"/>
                    </a:solidFill>
                  </a:tcPr>
                </a:tc>
              </a:tr>
              <a:tr h="521383">
                <a:tc>
                  <a:txBody>
                    <a:bodyPr/>
                    <a:lstStyle/>
                    <a:p>
                      <a:pPr algn="ctr"/>
                      <a:r>
                        <a:rPr lang="en-US"/>
                        <a:t>Sentence 2</a:t>
                      </a:r>
                    </a:p>
                  </a:txBody>
                  <a:tcPr marL="47625" marR="47625" marT="47625" marB="47625" anchor="ctr">
                    <a:lnL>
                      <a:noFill/>
                    </a:lnL>
                    <a:lnR>
                      <a:noFill/>
                    </a:lnR>
                    <a:lnT>
                      <a:noFill/>
                    </a:lnT>
                    <a:lnB>
                      <a:noFill/>
                    </a:lnB>
                    <a:solidFill>
                      <a:srgbClr val="669900"/>
                    </a:solidFill>
                  </a:tcPr>
                </a:tc>
                <a:tc>
                  <a:txBody>
                    <a:bodyPr/>
                    <a:lstStyle/>
                    <a:p>
                      <a:r>
                        <a:rPr lang="en-US"/>
                        <a:t>Others believe that our sports heroes deserve every penny.</a:t>
                      </a:r>
                    </a:p>
                  </a:txBody>
                  <a:tcPr marL="47625" marR="47625" marT="47625" marB="47625" anchor="ctr">
                    <a:lnL>
                      <a:noFill/>
                    </a:lnL>
                    <a:lnR>
                      <a:noFill/>
                    </a:lnR>
                    <a:lnT>
                      <a:noFill/>
                    </a:lnT>
                    <a:lnB>
                      <a:noFill/>
                    </a:lnB>
                    <a:solidFill>
                      <a:srgbClr val="CCFF99"/>
                    </a:solidFill>
                  </a:tcPr>
                </a:tc>
              </a:tr>
              <a:tr h="743511">
                <a:tc>
                  <a:txBody>
                    <a:bodyPr/>
                    <a:lstStyle/>
                    <a:p>
                      <a:pPr algn="ctr"/>
                      <a:r>
                        <a:rPr lang="en-US"/>
                        <a:t>Sentence 3 (Thesis)</a:t>
                      </a:r>
                    </a:p>
                  </a:txBody>
                  <a:tcPr marL="47625" marR="47625" marT="47625" marB="47625" anchor="ctr">
                    <a:lnL>
                      <a:noFill/>
                    </a:lnL>
                    <a:lnR>
                      <a:noFill/>
                    </a:lnR>
                    <a:lnT>
                      <a:noFill/>
                    </a:lnT>
                    <a:lnB>
                      <a:noFill/>
                    </a:lnB>
                    <a:solidFill>
                      <a:srgbClr val="669900"/>
                    </a:solidFill>
                  </a:tcPr>
                </a:tc>
                <a:tc>
                  <a:txBody>
                    <a:bodyPr/>
                    <a:lstStyle/>
                    <a:p>
                      <a:r>
                        <a:rPr lang="en-US" dirty="0"/>
                        <a:t>This essay will look at some of the arguments for and against the high salaries of athletes.</a:t>
                      </a:r>
                    </a:p>
                  </a:txBody>
                  <a:tcPr marL="47625" marR="47625" marT="47625" marB="47625" anchor="ctr">
                    <a:lnL>
                      <a:noFill/>
                    </a:lnL>
                    <a:lnR>
                      <a:noFill/>
                    </a:lnR>
                    <a:lnT>
                      <a:noFill/>
                    </a:lnT>
                    <a:lnB>
                      <a:noFill/>
                    </a:lnB>
                    <a:solidFill>
                      <a:srgbClr val="CCFF99"/>
                    </a:solidFill>
                  </a:tcPr>
                </a:tc>
              </a:tr>
            </a:tbl>
          </a:graphicData>
        </a:graphic>
      </p:graphicFrame>
      <p:sp>
        <p:nvSpPr>
          <p:cNvPr id="4" name="Прямоугольник 3"/>
          <p:cNvSpPr/>
          <p:nvPr/>
        </p:nvSpPr>
        <p:spPr>
          <a:xfrm>
            <a:off x="500034" y="5000636"/>
            <a:ext cx="6072230" cy="923330"/>
          </a:xfrm>
          <a:prstGeom prst="rect">
            <a:avLst/>
          </a:prstGeom>
        </p:spPr>
        <p:txBody>
          <a:bodyPr wrap="square">
            <a:spAutoFit/>
          </a:bodyPr>
          <a:lstStyle/>
          <a:p>
            <a:r>
              <a:rPr lang="en-US" dirty="0"/>
              <a:t>Finally, if you are having problem thinking about an introduction, leave some space and write it later - AFTER you write the body or conclusion.</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71472" y="857233"/>
          <a:ext cx="6786610" cy="2714643"/>
        </p:xfrm>
        <a:graphic>
          <a:graphicData uri="http://schemas.openxmlformats.org/drawingml/2006/table">
            <a:tbl>
              <a:tblPr/>
              <a:tblGrid>
                <a:gridCol w="6786610"/>
              </a:tblGrid>
              <a:tr h="2714643">
                <a:tc>
                  <a:txBody>
                    <a:bodyPr/>
                    <a:lstStyle/>
                    <a:p>
                      <a:r>
                        <a:rPr lang="en-US" dirty="0"/>
                        <a:t>An argumentative essay is built around a specific statement (or main premise) that is </a:t>
                      </a:r>
                      <a:r>
                        <a:rPr lang="en-US" i="1" dirty="0"/>
                        <a:t>debatable</a:t>
                      </a:r>
                      <a:r>
                        <a:rPr lang="en-US" dirty="0"/>
                        <a:t> within the field in which you are studying. In other words, at the centre of an argumentative essay is a statement with which your readers may disagree. Your essay will need to support that statement in a manner that convinces your readers of its </a:t>
                      </a:r>
                      <a:r>
                        <a:rPr lang="en-US" dirty="0" err="1"/>
                        <a:t>truth.To</a:t>
                      </a:r>
                      <a:r>
                        <a:rPr lang="en-US" dirty="0"/>
                        <a:t> begin this unit of work on argumentative essays we will learn the difference between debatable and non-debatable statements</a:t>
                      </a:r>
                    </a:p>
                  </a:txBody>
                  <a:tcPr marL="28575" marR="28575" marT="28575" marB="28575" anchor="ctr">
                    <a:lnL>
                      <a:noFill/>
                    </a:lnL>
                    <a:lnR>
                      <a:noFill/>
                    </a:lnR>
                    <a:lnT>
                      <a:noFill/>
                    </a:lnT>
                    <a:lnB>
                      <a:noFill/>
                    </a:lnB>
                  </a:tcPr>
                </a:tc>
              </a:tr>
            </a:tbl>
          </a:graphicData>
        </a:graphic>
      </p:graphicFrame>
      <p:sp>
        <p:nvSpPr>
          <p:cNvPr id="18433" name="Rectangle 1"/>
          <p:cNvSpPr>
            <a:spLocks noChangeArrowheads="1"/>
          </p:cNvSpPr>
          <p:nvPr/>
        </p:nvSpPr>
        <p:spPr bwMode="auto">
          <a:xfrm>
            <a:off x="0" y="0"/>
            <a:ext cx="184731" cy="49244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800" b="0" i="0" u="none" strike="noStrike" cap="none" normalizeH="0" baseline="0" dirty="0" smtClean="0">
                <a:ln>
                  <a:noFill/>
                </a:ln>
                <a:solidFill>
                  <a:schemeClr val="tx1"/>
                </a:solidFill>
                <a:effectLst/>
                <a:latin typeface="Arial" pitchFamily="34" charset="0"/>
                <a:cs typeface="Arial" pitchFamily="34" charset="0"/>
              </a:rPr>
              <a:t/>
            </a:r>
            <a:br>
              <a:rPr kumimoji="0" lang="ru-RU" sz="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1643042" y="357166"/>
            <a:ext cx="5715039" cy="369332"/>
          </a:xfrm>
          <a:prstGeom prst="rect">
            <a:avLst/>
          </a:prstGeom>
        </p:spPr>
        <p:txBody>
          <a:bodyPr wrap="square">
            <a:spAutoFit/>
          </a:bodyPr>
          <a:lstStyle/>
          <a:p>
            <a:r>
              <a:rPr lang="en-US" b="1" dirty="0"/>
              <a:t>Debatable and non-debatable statements</a:t>
            </a:r>
          </a:p>
        </p:txBody>
      </p:sp>
      <p:graphicFrame>
        <p:nvGraphicFramePr>
          <p:cNvPr id="5" name="Таблица 4"/>
          <p:cNvGraphicFramePr>
            <a:graphicFrameLocks noGrp="1"/>
          </p:cNvGraphicFramePr>
          <p:nvPr/>
        </p:nvGraphicFramePr>
        <p:xfrm>
          <a:off x="500034" y="3357563"/>
          <a:ext cx="3571899" cy="785224"/>
        </p:xfrm>
        <a:graphic>
          <a:graphicData uri="http://schemas.openxmlformats.org/drawingml/2006/table">
            <a:tbl>
              <a:tblPr/>
              <a:tblGrid>
                <a:gridCol w="1190633"/>
                <a:gridCol w="1190633"/>
                <a:gridCol w="1190633"/>
              </a:tblGrid>
              <a:tr h="366562">
                <a:tc>
                  <a:txBody>
                    <a:bodyPr/>
                    <a:lstStyle/>
                    <a:p>
                      <a:r>
                        <a:rPr lang="en-US" sz="1400" b="1" dirty="0"/>
                        <a:t>Debatable statements</a:t>
                      </a:r>
                      <a:endParaRPr lang="en-US" sz="1400" dirty="0"/>
                    </a:p>
                  </a:txBody>
                  <a:tcPr marL="72571" marR="72571" marT="36286" marB="36286">
                    <a:lnL>
                      <a:noFill/>
                    </a:lnL>
                    <a:lnR>
                      <a:noFill/>
                    </a:lnR>
                    <a:lnT>
                      <a:noFill/>
                    </a:lnT>
                    <a:lnB>
                      <a:noFill/>
                    </a:lnB>
                  </a:tcPr>
                </a:tc>
                <a:tc>
                  <a:txBody>
                    <a:bodyPr/>
                    <a:lstStyle/>
                    <a:p>
                      <a:endParaRPr lang="ru-RU" sz="1400" dirty="0"/>
                    </a:p>
                  </a:txBody>
                  <a:tcPr marL="72571" marR="72571" marT="36286" marB="36286">
                    <a:lnL>
                      <a:noFill/>
                    </a:lnL>
                    <a:lnR>
                      <a:noFill/>
                    </a:lnR>
                    <a:lnT>
                      <a:noFill/>
                    </a:lnT>
                    <a:lnB>
                      <a:noFill/>
                    </a:lnB>
                  </a:tcPr>
                </a:tc>
                <a:tc>
                  <a:txBody>
                    <a:bodyPr/>
                    <a:lstStyle/>
                    <a:p>
                      <a:endParaRPr lang="en-US" sz="1400" dirty="0"/>
                    </a:p>
                  </a:txBody>
                  <a:tcPr marL="72571" marR="72571" marT="36286" marB="36286">
                    <a:lnL>
                      <a:noFill/>
                    </a:lnL>
                    <a:lnR>
                      <a:noFill/>
                    </a:lnR>
                    <a:lnT>
                      <a:noFill/>
                    </a:lnT>
                    <a:lnB>
                      <a:noFill/>
                    </a:lnB>
                  </a:tcPr>
                </a:tc>
              </a:tr>
              <a:tr h="204941">
                <a:tc>
                  <a:txBody>
                    <a:bodyPr/>
                    <a:lstStyle/>
                    <a:p>
                      <a:endParaRPr lang="ru-RU" sz="1400"/>
                    </a:p>
                  </a:txBody>
                  <a:tcPr marL="72571" marR="72571" marT="36286" marB="36286" anchor="ctr">
                    <a:lnL>
                      <a:noFill/>
                    </a:lnL>
                    <a:lnR>
                      <a:noFill/>
                    </a:lnR>
                    <a:lnT>
                      <a:noFill/>
                    </a:lnT>
                    <a:lnB>
                      <a:noFill/>
                    </a:lnB>
                  </a:tcPr>
                </a:tc>
                <a:tc>
                  <a:txBody>
                    <a:bodyPr/>
                    <a:lstStyle/>
                    <a:p>
                      <a:endParaRPr lang="ru-RU" sz="1400"/>
                    </a:p>
                  </a:txBody>
                  <a:tcPr marL="72571" marR="72571" marT="36286" marB="36286" anchor="ctr">
                    <a:lnL>
                      <a:noFill/>
                    </a:lnL>
                    <a:lnR>
                      <a:noFill/>
                    </a:lnR>
                    <a:lnT>
                      <a:noFill/>
                    </a:lnT>
                    <a:lnB>
                      <a:noFill/>
                    </a:lnB>
                  </a:tcPr>
                </a:tc>
                <a:tc>
                  <a:txBody>
                    <a:bodyPr/>
                    <a:lstStyle/>
                    <a:p>
                      <a:r>
                        <a:rPr lang="en-US" sz="1400" i="1" dirty="0"/>
                        <a:t> </a:t>
                      </a:r>
                      <a:endParaRPr lang="en-US" sz="1400" dirty="0"/>
                    </a:p>
                  </a:txBody>
                  <a:tcPr marL="72571" marR="72571" marT="36286" marB="36286" anchor="ctr">
                    <a:lnL>
                      <a:noFill/>
                    </a:lnL>
                    <a:lnR>
                      <a:noFill/>
                    </a:lnR>
                    <a:lnT>
                      <a:noFill/>
                    </a:lnT>
                    <a:lnB>
                      <a:noFill/>
                    </a:lnB>
                  </a:tcPr>
                </a:tc>
              </a:tr>
            </a:tbl>
          </a:graphicData>
        </a:graphic>
      </p:graphicFrame>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7" name="Таблица 6"/>
          <p:cNvGraphicFramePr>
            <a:graphicFrameLocks noGrp="1"/>
          </p:cNvGraphicFramePr>
          <p:nvPr/>
        </p:nvGraphicFramePr>
        <p:xfrm>
          <a:off x="1981200" y="2971800"/>
          <a:ext cx="5181600" cy="914400"/>
        </p:xfrm>
        <a:graphic>
          <a:graphicData uri="http://schemas.openxmlformats.org/drawingml/2006/table">
            <a:tbl>
              <a:tblPr/>
              <a:tblGrid>
                <a:gridCol w="5181600"/>
              </a:tblGrid>
              <a:tr h="0">
                <a:tc>
                  <a:txBody>
                    <a:bodyPr/>
                    <a:lstStyle/>
                    <a:p>
                      <a:r>
                        <a:rPr lang="en-US" dirty="0"/>
                        <a:t/>
                      </a:r>
                      <a:br>
                        <a:rPr lang="en-US" dirty="0"/>
                      </a:br>
                      <a:r>
                        <a:rPr lang="en-US" dirty="0"/>
                        <a:t>Statements with which other people </a:t>
                      </a:r>
                      <a:r>
                        <a:rPr lang="en-US" i="1" dirty="0"/>
                        <a:t>might</a:t>
                      </a:r>
                      <a:r>
                        <a:rPr lang="en-US" dirty="0"/>
                        <a:t> or </a:t>
                      </a:r>
                      <a:r>
                        <a:rPr lang="en-US" i="1" dirty="0"/>
                        <a:t>might not</a:t>
                      </a:r>
                      <a:r>
                        <a:rPr lang="en-US" dirty="0"/>
                        <a:t> agree </a:t>
                      </a:r>
                    </a:p>
                  </a:txBody>
                  <a:tcPr>
                    <a:lnL>
                      <a:noFill/>
                    </a:lnL>
                    <a:lnR>
                      <a:noFill/>
                    </a:lnR>
                    <a:lnT>
                      <a:noFill/>
                    </a:lnT>
                    <a:lnB>
                      <a:noFill/>
                    </a:lnB>
                  </a:tcPr>
                </a:tc>
              </a:tr>
            </a:tbl>
          </a:graphicData>
        </a:graphic>
      </p:graphicFrame>
      <p:sp>
        <p:nvSpPr>
          <p:cNvPr id="1843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9" name="Таблица 8"/>
          <p:cNvGraphicFramePr>
            <a:graphicFrameLocks noGrp="1"/>
          </p:cNvGraphicFramePr>
          <p:nvPr/>
        </p:nvGraphicFramePr>
        <p:xfrm>
          <a:off x="2071670" y="2214554"/>
          <a:ext cx="5857916" cy="3929090"/>
        </p:xfrm>
        <a:graphic>
          <a:graphicData uri="http://schemas.openxmlformats.org/drawingml/2006/table">
            <a:tbl>
              <a:tblPr/>
              <a:tblGrid>
                <a:gridCol w="5857916"/>
              </a:tblGrid>
              <a:tr h="3929090">
                <a:tc>
                  <a:txBody>
                    <a:bodyPr/>
                    <a:lstStyle/>
                    <a:p>
                      <a:r>
                        <a:rPr lang="ru-RU" i="1" dirty="0" smtClean="0"/>
                        <a:t> </a:t>
                      </a:r>
                      <a:r>
                        <a:rPr lang="en-US" i="1" dirty="0"/>
                        <a:t/>
                      </a:r>
                      <a:br>
                        <a:rPr lang="en-US" i="1" dirty="0"/>
                      </a:br>
                      <a:endParaRPr lang="en-US" i="1" dirty="0" smtClean="0"/>
                    </a:p>
                    <a:p>
                      <a:r>
                        <a:rPr lang="en-US" i="1" dirty="0" err="1" smtClean="0"/>
                        <a:t>eg</a:t>
                      </a:r>
                      <a:r>
                        <a:rPr lang="en-US" i="1" dirty="0"/>
                        <a:t>. </a:t>
                      </a:r>
                      <a:r>
                        <a:rPr lang="en-US" i="1" dirty="0" smtClean="0"/>
                        <a:t>Solar </a:t>
                      </a:r>
                      <a:r>
                        <a:rPr lang="en-US" i="1" dirty="0"/>
                        <a:t>energy is the best way of meeting Australia's energy needs in the 21st </a:t>
                      </a:r>
                      <a:r>
                        <a:rPr lang="en-US" i="1" dirty="0" smtClean="0"/>
                        <a:t>century.</a:t>
                      </a:r>
                    </a:p>
                    <a:p>
                      <a:endParaRPr lang="ru-RU" i="1" dirty="0" smtClean="0"/>
                    </a:p>
                    <a:p>
                      <a:r>
                        <a:rPr lang="en-US" sz="1800" b="0" i="0" kern="1200" dirty="0" smtClean="0">
                          <a:solidFill>
                            <a:schemeClr val="tx1"/>
                          </a:solidFill>
                          <a:latin typeface="+mn-lt"/>
                          <a:ea typeface="+mn-ea"/>
                          <a:cs typeface="+mn-cs"/>
                        </a:rPr>
                        <a:t>Statements with which </a:t>
                      </a:r>
                      <a:r>
                        <a:rPr lang="en-US" sz="1800" b="0" i="1" kern="1200" dirty="0" smtClean="0">
                          <a:solidFill>
                            <a:schemeClr val="tx1"/>
                          </a:solidFill>
                          <a:latin typeface="+mn-lt"/>
                          <a:ea typeface="+mn-ea"/>
                          <a:cs typeface="+mn-cs"/>
                        </a:rPr>
                        <a:t>no-one</a:t>
                      </a:r>
                      <a:r>
                        <a:rPr lang="en-US" sz="1800" b="0" i="0" kern="1200" dirty="0" smtClean="0">
                          <a:solidFill>
                            <a:schemeClr val="tx1"/>
                          </a:solidFill>
                          <a:latin typeface="+mn-lt"/>
                          <a:ea typeface="+mn-ea"/>
                          <a:cs typeface="+mn-cs"/>
                        </a:rPr>
                        <a:t> would normally disagree or argue. These are sometimes called "facts"</a:t>
                      </a:r>
                      <a:endParaRPr lang="en-US" dirty="0"/>
                    </a:p>
                  </a:txBody>
                  <a:tcPr anchor="ctr">
                    <a:lnL>
                      <a:noFill/>
                    </a:lnL>
                    <a:lnR>
                      <a:noFill/>
                    </a:lnR>
                    <a:lnT>
                      <a:noFill/>
                    </a:lnT>
                    <a:lnB>
                      <a:noFill/>
                    </a:lnB>
                  </a:tcPr>
                </a:tc>
              </a:tr>
            </a:tbl>
          </a:graphicData>
        </a:graphic>
      </p:graphicFrame>
      <p:sp>
        <p:nvSpPr>
          <p:cNvPr id="184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Прямоугольник 10"/>
          <p:cNvSpPr/>
          <p:nvPr/>
        </p:nvSpPr>
        <p:spPr>
          <a:xfrm>
            <a:off x="285721" y="4279660"/>
            <a:ext cx="1643073" cy="646331"/>
          </a:xfrm>
          <a:prstGeom prst="rect">
            <a:avLst/>
          </a:prstGeom>
        </p:spPr>
        <p:txBody>
          <a:bodyPr wrap="square">
            <a:spAutoFit/>
          </a:bodyPr>
          <a:lstStyle/>
          <a:p>
            <a:r>
              <a:rPr lang="en-US" b="1" dirty="0"/>
              <a:t>Non-debatable statements</a:t>
            </a:r>
            <a:endParaRPr lang="ru-RU" dirty="0"/>
          </a:p>
        </p:txBody>
      </p:sp>
      <p:graphicFrame>
        <p:nvGraphicFramePr>
          <p:cNvPr id="12" name="Таблица 11"/>
          <p:cNvGraphicFramePr>
            <a:graphicFrameLocks noGrp="1"/>
          </p:cNvGraphicFramePr>
          <p:nvPr/>
        </p:nvGraphicFramePr>
        <p:xfrm>
          <a:off x="1981200" y="5214950"/>
          <a:ext cx="5948386" cy="928694"/>
        </p:xfrm>
        <a:graphic>
          <a:graphicData uri="http://schemas.openxmlformats.org/drawingml/2006/table">
            <a:tbl>
              <a:tblPr/>
              <a:tblGrid>
                <a:gridCol w="5948386"/>
              </a:tblGrid>
              <a:tr h="928694">
                <a:tc>
                  <a:txBody>
                    <a:bodyPr/>
                    <a:lstStyle/>
                    <a:p>
                      <a:r>
                        <a:rPr lang="en-US" i="1" dirty="0" err="1" smtClean="0"/>
                        <a:t>eg</a:t>
                      </a:r>
                      <a:r>
                        <a:rPr lang="en-US" i="1" dirty="0"/>
                        <a:t>. Coal and oil are the main sources of energy in Australia in the 20th century</a:t>
                      </a:r>
                      <a:endParaRPr lang="en-US" dirty="0"/>
                    </a:p>
                  </a:txBody>
                  <a:tcPr anchor="ctr">
                    <a:lnL>
                      <a:noFill/>
                    </a:lnL>
                    <a:lnR>
                      <a:noFill/>
                    </a:lnR>
                    <a:lnT>
                      <a:noFill/>
                    </a:lnT>
                    <a:lnB>
                      <a:noFill/>
                    </a:lnB>
                  </a:tcPr>
                </a:tc>
              </a:tr>
            </a:tbl>
          </a:graphicData>
        </a:graphic>
      </p:graphicFrame>
      <p:sp>
        <p:nvSpPr>
          <p:cNvPr id="1843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948674" cy="369332"/>
          </a:xfrm>
          <a:prstGeom prst="rect">
            <a:avLst/>
          </a:prstGeom>
        </p:spPr>
        <p:txBody>
          <a:bodyPr wrap="square">
            <a:spAutoFit/>
          </a:bodyPr>
          <a:lstStyle/>
          <a:p>
            <a:r>
              <a:rPr lang="en-US" dirty="0"/>
              <a:t>Task 1</a:t>
            </a:r>
            <a:endParaRPr lang="ru-RU" dirty="0"/>
          </a:p>
        </p:txBody>
      </p:sp>
      <p:sp>
        <p:nvSpPr>
          <p:cNvPr id="3" name="Прямоугольник 2"/>
          <p:cNvSpPr/>
          <p:nvPr/>
        </p:nvSpPr>
        <p:spPr>
          <a:xfrm>
            <a:off x="0" y="357167"/>
            <a:ext cx="6858000" cy="646331"/>
          </a:xfrm>
          <a:prstGeom prst="rect">
            <a:avLst/>
          </a:prstGeom>
        </p:spPr>
        <p:txBody>
          <a:bodyPr wrap="square">
            <a:spAutoFit/>
          </a:bodyPr>
          <a:lstStyle/>
          <a:p>
            <a:r>
              <a:rPr lang="en-US" dirty="0"/>
              <a:t>Which of the following statements are debatable and which are non-debatable?</a:t>
            </a:r>
            <a:endParaRPr lang="ru-RU" dirty="0"/>
          </a:p>
        </p:txBody>
      </p:sp>
      <p:graphicFrame>
        <p:nvGraphicFramePr>
          <p:cNvPr id="4" name="Таблица 3"/>
          <p:cNvGraphicFramePr>
            <a:graphicFrameLocks noGrp="1"/>
          </p:cNvGraphicFramePr>
          <p:nvPr/>
        </p:nvGraphicFramePr>
        <p:xfrm>
          <a:off x="1714480" y="1000108"/>
          <a:ext cx="3429024" cy="1188720"/>
        </p:xfrm>
        <a:graphic>
          <a:graphicData uri="http://schemas.openxmlformats.org/drawingml/2006/table">
            <a:tbl>
              <a:tblPr/>
              <a:tblGrid>
                <a:gridCol w="1714512"/>
                <a:gridCol w="1714512"/>
              </a:tblGrid>
              <a:tr h="571504">
                <a:tc>
                  <a:txBody>
                    <a:bodyPr/>
                    <a:lstStyle/>
                    <a:p>
                      <a:endParaRPr lang="ru-RU" dirty="0"/>
                    </a:p>
                  </a:txBody>
                  <a:tcPr anchor="ctr">
                    <a:lnL>
                      <a:noFill/>
                    </a:lnL>
                    <a:lnR>
                      <a:noFill/>
                    </a:lnR>
                    <a:lnT>
                      <a:noFill/>
                    </a:lnT>
                    <a:lnB>
                      <a:noFill/>
                    </a:lnB>
                  </a:tcPr>
                </a:tc>
                <a:tc>
                  <a:txBody>
                    <a:bodyPr/>
                    <a:lstStyle/>
                    <a:p>
                      <a:r>
                        <a:rPr lang="en-US" dirty="0"/>
                        <a:t>Computers and automation increase unemployment</a:t>
                      </a:r>
                    </a:p>
                  </a:txBody>
                  <a:tcPr anchor="ctr">
                    <a:lnL>
                      <a:noFill/>
                    </a:lnL>
                    <a:lnR>
                      <a:noFill/>
                    </a:lnR>
                    <a:lnT>
                      <a:noFill/>
                    </a:lnT>
                    <a:lnB>
                      <a:noFill/>
                    </a:lnB>
                  </a:tcPr>
                </a:tc>
              </a:tr>
            </a:tbl>
          </a:graphicData>
        </a:graphic>
      </p:graphicFrame>
      <p:sp>
        <p:nvSpPr>
          <p:cNvPr id="20481"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nvGraphicFramePr>
        <p:xfrm>
          <a:off x="0" y="1071546"/>
          <a:ext cx="3143240" cy="428628"/>
        </p:xfrm>
        <a:graphic>
          <a:graphicData uri="http://schemas.openxmlformats.org/drawingml/2006/table">
            <a:tbl>
              <a:tblPr/>
              <a:tblGrid>
                <a:gridCol w="314324"/>
                <a:gridCol w="2828916"/>
              </a:tblGrid>
              <a:tr h="428628">
                <a:tc>
                  <a:txBody>
                    <a:bodyPr/>
                    <a:lstStyle/>
                    <a:p>
                      <a:r>
                        <a:rPr lang="en-US" dirty="0" smtClean="0"/>
                        <a:t>1</a:t>
                      </a:r>
                      <a:endParaRPr lang="ru-RU" dirty="0"/>
                    </a:p>
                  </a:txBody>
                  <a:tcPr anchor="ctr">
                    <a:lnL>
                      <a:noFill/>
                    </a:lnL>
                    <a:lnR>
                      <a:noFill/>
                    </a:lnR>
                    <a:lnT>
                      <a:noFill/>
                    </a:lnT>
                    <a:lnB>
                      <a:noFill/>
                    </a:lnB>
                  </a:tcPr>
                </a:tc>
                <a:tc>
                  <a:txBody>
                    <a:bodyPr/>
                    <a:lstStyle/>
                    <a:p>
                      <a:r>
                        <a:rPr lang="en-US" dirty="0" smtClean="0"/>
                        <a:t>    debatable</a:t>
                      </a:r>
                      <a:endParaRPr lang="en-US" dirty="0"/>
                    </a:p>
                  </a:txBody>
                  <a:tcPr anchor="ctr">
                    <a:lnL>
                      <a:noFill/>
                    </a:lnL>
                    <a:lnR>
                      <a:noFill/>
                    </a:lnR>
                    <a:lnT>
                      <a:noFill/>
                    </a:lnT>
                    <a:lnB>
                      <a:noFill/>
                    </a:lnB>
                  </a:tcPr>
                </a:tc>
              </a:tr>
            </a:tbl>
          </a:graphicData>
        </a:graphic>
      </p:graphicFrame>
      <p:sp>
        <p:nvSpPr>
          <p:cNvPr id="20483" name="AutoShape 3" descr="A BOX"/>
          <p:cNvSpPr>
            <a:spLocks noChangeAspect="1" noChangeArrowheads="1"/>
          </p:cNvSpPr>
          <p:nvPr/>
        </p:nvSpPr>
        <p:spPr bwMode="auto">
          <a:xfrm>
            <a:off x="0" y="-136525"/>
            <a:ext cx="209550" cy="219075"/>
          </a:xfrm>
          <a:prstGeom prst="rect">
            <a:avLst/>
          </a:prstGeom>
          <a:noFill/>
        </p:spPr>
        <p:txBody>
          <a:bodyPr vert="horz" wrap="square" lIns="91440" tIns="45720" rIns="91440" bIns="45720" numCol="1" anchor="t" anchorCtr="0" compatLnSpc="1">
            <a:prstTxWarp prst="textNoShape">
              <a:avLst/>
            </a:prstTxWarp>
          </a:bodyPr>
          <a:lstStyle/>
          <a:p>
            <a:endParaRPr lang="ru-RU"/>
          </a:p>
        </p:txBody>
      </p:sp>
      <p:graphicFrame>
        <p:nvGraphicFramePr>
          <p:cNvPr id="8" name="Таблица 7"/>
          <p:cNvGraphicFramePr>
            <a:graphicFrameLocks noGrp="1"/>
          </p:cNvGraphicFramePr>
          <p:nvPr/>
        </p:nvGraphicFramePr>
        <p:xfrm>
          <a:off x="285720" y="1571612"/>
          <a:ext cx="2214578" cy="640080"/>
        </p:xfrm>
        <a:graphic>
          <a:graphicData uri="http://schemas.openxmlformats.org/drawingml/2006/table">
            <a:tbl>
              <a:tblPr/>
              <a:tblGrid>
                <a:gridCol w="2214578"/>
              </a:tblGrid>
              <a:tr h="571504">
                <a:tc>
                  <a:txBody>
                    <a:bodyPr/>
                    <a:lstStyle/>
                    <a:p>
                      <a:r>
                        <a:rPr lang="en-US" dirty="0"/>
                        <a:t/>
                      </a:r>
                      <a:br>
                        <a:rPr lang="en-US" dirty="0"/>
                      </a:br>
                      <a:r>
                        <a:rPr lang="en-US" dirty="0" smtClean="0"/>
                        <a:t>    non-debatable</a:t>
                      </a:r>
                      <a:endParaRPr lang="en-US" dirty="0"/>
                    </a:p>
                  </a:txBody>
                  <a:tcPr anchor="ctr">
                    <a:lnL>
                      <a:noFill/>
                    </a:lnL>
                    <a:lnR>
                      <a:noFill/>
                    </a:lnR>
                    <a:lnT>
                      <a:noFill/>
                    </a:lnT>
                    <a:lnB>
                      <a:noFill/>
                    </a:lnB>
                  </a:tcPr>
                </a:tc>
              </a:tr>
            </a:tbl>
          </a:graphicData>
        </a:graphic>
      </p:graphicFrame>
      <p:sp>
        <p:nvSpPr>
          <p:cNvPr id="204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0" name="Таблица 9"/>
          <p:cNvGraphicFramePr>
            <a:graphicFrameLocks noGrp="1"/>
          </p:cNvGraphicFramePr>
          <p:nvPr/>
        </p:nvGraphicFramePr>
        <p:xfrm>
          <a:off x="3286116" y="2285992"/>
          <a:ext cx="3500462" cy="914400"/>
        </p:xfrm>
        <a:graphic>
          <a:graphicData uri="http://schemas.openxmlformats.org/drawingml/2006/table">
            <a:tbl>
              <a:tblPr/>
              <a:tblGrid>
                <a:gridCol w="3500462"/>
              </a:tblGrid>
              <a:tr h="857256">
                <a:tc>
                  <a:txBody>
                    <a:bodyPr/>
                    <a:lstStyle/>
                    <a:p>
                      <a:r>
                        <a:rPr lang="en-US" dirty="0"/>
                        <a:t/>
                      </a:r>
                      <a:br>
                        <a:rPr lang="en-US" dirty="0"/>
                      </a:br>
                      <a:r>
                        <a:rPr lang="en-US" dirty="0"/>
                        <a:t>Smoking is harmful to people's health</a:t>
                      </a:r>
                    </a:p>
                  </a:txBody>
                  <a:tcPr anchor="ctr">
                    <a:lnL>
                      <a:noFill/>
                    </a:lnL>
                    <a:lnR>
                      <a:noFill/>
                    </a:lnR>
                    <a:lnT>
                      <a:noFill/>
                    </a:lnT>
                    <a:lnB>
                      <a:noFill/>
                    </a:lnB>
                  </a:tcPr>
                </a:tc>
              </a:tr>
            </a:tbl>
          </a:graphicData>
        </a:graphic>
      </p:graphicFrame>
      <p:sp>
        <p:nvSpPr>
          <p:cNvPr id="2048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2" name="Таблица 11"/>
          <p:cNvGraphicFramePr>
            <a:graphicFrameLocks noGrp="1"/>
          </p:cNvGraphicFramePr>
          <p:nvPr/>
        </p:nvGraphicFramePr>
        <p:xfrm>
          <a:off x="214282" y="2428868"/>
          <a:ext cx="3000396" cy="640080"/>
        </p:xfrm>
        <a:graphic>
          <a:graphicData uri="http://schemas.openxmlformats.org/drawingml/2006/table">
            <a:tbl>
              <a:tblPr/>
              <a:tblGrid>
                <a:gridCol w="3000396"/>
              </a:tblGrid>
              <a:tr h="285752">
                <a:tc>
                  <a:txBody>
                    <a:bodyPr/>
                    <a:lstStyle/>
                    <a:p>
                      <a:r>
                        <a:rPr lang="en-US" dirty="0"/>
                        <a:t/>
                      </a:r>
                      <a:br>
                        <a:rPr lang="en-US" dirty="0"/>
                      </a:br>
                      <a:r>
                        <a:rPr lang="en-US" dirty="0" smtClean="0"/>
                        <a:t>2    debatable</a:t>
                      </a:r>
                      <a:endParaRPr lang="en-US" dirty="0"/>
                    </a:p>
                  </a:txBody>
                  <a:tcPr anchor="ctr">
                    <a:lnL>
                      <a:noFill/>
                    </a:lnL>
                    <a:lnR>
                      <a:noFill/>
                    </a:lnR>
                    <a:lnT>
                      <a:noFill/>
                    </a:lnT>
                    <a:lnB>
                      <a:noFill/>
                    </a:lnB>
                  </a:tcPr>
                </a:tc>
              </a:tr>
            </a:tbl>
          </a:graphicData>
        </a:graphic>
      </p:graphicFrame>
      <p:sp>
        <p:nvSpPr>
          <p:cNvPr id="204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4" name="Таблица 13"/>
          <p:cNvGraphicFramePr>
            <a:graphicFrameLocks noGrp="1"/>
          </p:cNvGraphicFramePr>
          <p:nvPr/>
        </p:nvGraphicFramePr>
        <p:xfrm>
          <a:off x="214282" y="3108960"/>
          <a:ext cx="6796118" cy="640080"/>
        </p:xfrm>
        <a:graphic>
          <a:graphicData uri="http://schemas.openxmlformats.org/drawingml/2006/table">
            <a:tbl>
              <a:tblPr/>
              <a:tblGrid>
                <a:gridCol w="6796118"/>
              </a:tblGrid>
              <a:tr h="462916">
                <a:tc>
                  <a:txBody>
                    <a:bodyPr/>
                    <a:lstStyle/>
                    <a:p>
                      <a:r>
                        <a:rPr lang="en-US" dirty="0"/>
                        <a:t/>
                      </a:r>
                      <a:br>
                        <a:rPr lang="en-US" dirty="0"/>
                      </a:br>
                      <a:r>
                        <a:rPr lang="en-US" dirty="0" smtClean="0"/>
                        <a:t>       non-debatable</a:t>
                      </a:r>
                      <a:endParaRPr lang="en-US" dirty="0"/>
                    </a:p>
                  </a:txBody>
                  <a:tcPr anchor="ctr">
                    <a:lnL>
                      <a:noFill/>
                    </a:lnL>
                    <a:lnR>
                      <a:noFill/>
                    </a:lnR>
                    <a:lnT>
                      <a:noFill/>
                    </a:lnT>
                    <a:lnB>
                      <a:noFill/>
                    </a:lnB>
                  </a:tcPr>
                </a:tc>
              </a:tr>
            </a:tbl>
          </a:graphicData>
        </a:graphic>
      </p:graphicFrame>
      <p:sp>
        <p:nvSpPr>
          <p:cNvPr id="2048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6" name="Таблица 15"/>
          <p:cNvGraphicFramePr>
            <a:graphicFrameLocks noGrp="1"/>
          </p:cNvGraphicFramePr>
          <p:nvPr/>
        </p:nvGraphicFramePr>
        <p:xfrm>
          <a:off x="3357554" y="3500438"/>
          <a:ext cx="4286280" cy="2143140"/>
        </p:xfrm>
        <a:graphic>
          <a:graphicData uri="http://schemas.openxmlformats.org/drawingml/2006/table">
            <a:tbl>
              <a:tblPr/>
              <a:tblGrid>
                <a:gridCol w="4286280"/>
              </a:tblGrid>
              <a:tr h="2143140">
                <a:tc>
                  <a:txBody>
                    <a:bodyPr/>
                    <a:lstStyle/>
                    <a:p>
                      <a:r>
                        <a:rPr lang="en-US" dirty="0"/>
                        <a:t/>
                      </a:r>
                      <a:br>
                        <a:rPr lang="en-US" dirty="0"/>
                      </a:br>
                      <a:r>
                        <a:rPr lang="en-US" dirty="0"/>
                        <a:t>Plants produce oxygen that the world needs to sustain life</a:t>
                      </a:r>
                    </a:p>
                  </a:txBody>
                  <a:tcPr anchor="ctr">
                    <a:lnL>
                      <a:noFill/>
                    </a:lnL>
                    <a:lnR>
                      <a:noFill/>
                    </a:lnR>
                    <a:lnT>
                      <a:noFill/>
                    </a:lnT>
                    <a:lnB>
                      <a:noFill/>
                    </a:lnB>
                  </a:tcPr>
                </a:tc>
              </a:tr>
            </a:tbl>
          </a:graphicData>
        </a:graphic>
      </p:graphicFrame>
      <p:sp>
        <p:nvSpPr>
          <p:cNvPr id="204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8" name="Таблица 17"/>
          <p:cNvGraphicFramePr>
            <a:graphicFrameLocks noGrp="1"/>
          </p:cNvGraphicFramePr>
          <p:nvPr/>
        </p:nvGraphicFramePr>
        <p:xfrm>
          <a:off x="285720" y="4071942"/>
          <a:ext cx="2928958" cy="1071570"/>
        </p:xfrm>
        <a:graphic>
          <a:graphicData uri="http://schemas.openxmlformats.org/drawingml/2006/table">
            <a:tbl>
              <a:tblPr/>
              <a:tblGrid>
                <a:gridCol w="2928958"/>
              </a:tblGrid>
              <a:tr h="1071570">
                <a:tc>
                  <a:txBody>
                    <a:bodyPr/>
                    <a:lstStyle/>
                    <a:p>
                      <a:r>
                        <a:rPr lang="en-US" dirty="0"/>
                        <a:t/>
                      </a:r>
                      <a:br>
                        <a:rPr lang="en-US" dirty="0"/>
                      </a:br>
                      <a:r>
                        <a:rPr lang="en-US" dirty="0" smtClean="0"/>
                        <a:t>3     debatable</a:t>
                      </a:r>
                      <a:endParaRPr lang="en-US" dirty="0"/>
                    </a:p>
                  </a:txBody>
                  <a:tcPr anchor="ctr">
                    <a:lnL>
                      <a:noFill/>
                    </a:lnL>
                    <a:lnR>
                      <a:noFill/>
                    </a:lnR>
                    <a:lnT>
                      <a:noFill/>
                    </a:lnT>
                    <a:lnB>
                      <a:noFill/>
                    </a:lnB>
                  </a:tcPr>
                </a:tc>
              </a:tr>
            </a:tbl>
          </a:graphicData>
        </a:graphic>
      </p:graphicFrame>
      <p:sp>
        <p:nvSpPr>
          <p:cNvPr id="2048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0" name="Таблица 19"/>
          <p:cNvGraphicFramePr>
            <a:graphicFrameLocks noGrp="1"/>
          </p:cNvGraphicFramePr>
          <p:nvPr/>
        </p:nvGraphicFramePr>
        <p:xfrm>
          <a:off x="571472" y="5000636"/>
          <a:ext cx="2714644" cy="785818"/>
        </p:xfrm>
        <a:graphic>
          <a:graphicData uri="http://schemas.openxmlformats.org/drawingml/2006/table">
            <a:tbl>
              <a:tblPr/>
              <a:tblGrid>
                <a:gridCol w="2714644"/>
              </a:tblGrid>
              <a:tr h="785818">
                <a:tc>
                  <a:txBody>
                    <a:bodyPr/>
                    <a:lstStyle/>
                    <a:p>
                      <a:r>
                        <a:rPr lang="en-US" dirty="0"/>
                        <a:t/>
                      </a:r>
                      <a:br>
                        <a:rPr lang="en-US" dirty="0"/>
                      </a:br>
                      <a:r>
                        <a:rPr lang="en-US" dirty="0" smtClean="0"/>
                        <a:t>  non-debatable</a:t>
                      </a:r>
                      <a:endParaRPr lang="en-US" dirty="0"/>
                    </a:p>
                  </a:txBody>
                  <a:tcPr anchor="ctr">
                    <a:lnL>
                      <a:noFill/>
                    </a:lnL>
                    <a:lnR>
                      <a:noFill/>
                    </a:lnR>
                    <a:lnT>
                      <a:noFill/>
                    </a:lnT>
                    <a:lnB>
                      <a:noFill/>
                    </a:lnB>
                  </a:tcPr>
                </a:tc>
              </a:tr>
            </a:tbl>
          </a:graphicData>
        </a:graphic>
      </p:graphicFrame>
      <p:sp>
        <p:nvSpPr>
          <p:cNvPr id="2049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
            <a:ext cx="6858000" cy="646331"/>
          </a:xfrm>
          <a:prstGeom prst="rect">
            <a:avLst/>
          </a:prstGeom>
        </p:spPr>
        <p:txBody>
          <a:bodyPr wrap="square">
            <a:spAutoFit/>
          </a:bodyPr>
          <a:lstStyle/>
          <a:p>
            <a:r>
              <a:rPr lang="en-US" dirty="0"/>
              <a:t/>
            </a:r>
            <a:br>
              <a:rPr lang="en-US" dirty="0"/>
            </a:br>
            <a:r>
              <a:rPr lang="en-US" dirty="0"/>
              <a:t>Task 2</a:t>
            </a:r>
            <a:endParaRPr lang="ru-RU" dirty="0"/>
          </a:p>
        </p:txBody>
      </p:sp>
      <p:sp>
        <p:nvSpPr>
          <p:cNvPr id="3" name="Прямоугольник 2"/>
          <p:cNvSpPr/>
          <p:nvPr/>
        </p:nvSpPr>
        <p:spPr>
          <a:xfrm>
            <a:off x="214282" y="642919"/>
            <a:ext cx="6643718" cy="646331"/>
          </a:xfrm>
          <a:prstGeom prst="rect">
            <a:avLst/>
          </a:prstGeom>
        </p:spPr>
        <p:txBody>
          <a:bodyPr wrap="square">
            <a:spAutoFit/>
          </a:bodyPr>
          <a:lstStyle/>
          <a:p>
            <a:r>
              <a:rPr lang="en-US" dirty="0"/>
              <a:t>Now write a debatable and a non-debatable statement about each of the following topics:</a:t>
            </a:r>
            <a:endParaRPr lang="ru-RU" dirty="0"/>
          </a:p>
        </p:txBody>
      </p:sp>
      <p:sp>
        <p:nvSpPr>
          <p:cNvPr id="4" name="Прямоугольник 3"/>
          <p:cNvSpPr/>
          <p:nvPr/>
        </p:nvSpPr>
        <p:spPr>
          <a:xfrm>
            <a:off x="357159" y="1357298"/>
            <a:ext cx="4683720" cy="369332"/>
          </a:xfrm>
          <a:prstGeom prst="rect">
            <a:avLst/>
          </a:prstGeom>
        </p:spPr>
        <p:txBody>
          <a:bodyPr wrap="square">
            <a:spAutoFit/>
          </a:bodyPr>
          <a:lstStyle/>
          <a:p>
            <a:r>
              <a:rPr lang="en-US" dirty="0" smtClean="0"/>
              <a:t>    1    Alcohol</a:t>
            </a:r>
            <a:r>
              <a:rPr lang="en-US" dirty="0"/>
              <a:t> </a:t>
            </a:r>
            <a:endParaRPr lang="ru-RU" dirty="0"/>
          </a:p>
        </p:txBody>
      </p:sp>
      <p:sp>
        <p:nvSpPr>
          <p:cNvPr id="5" name="Прямоугольник 4"/>
          <p:cNvSpPr/>
          <p:nvPr/>
        </p:nvSpPr>
        <p:spPr>
          <a:xfrm>
            <a:off x="571472" y="1714488"/>
            <a:ext cx="4578154" cy="369332"/>
          </a:xfrm>
          <a:prstGeom prst="rect">
            <a:avLst/>
          </a:prstGeom>
        </p:spPr>
        <p:txBody>
          <a:bodyPr wrap="square">
            <a:spAutoFit/>
          </a:bodyPr>
          <a:lstStyle/>
          <a:p>
            <a:r>
              <a:rPr lang="en-US" dirty="0" smtClean="0"/>
              <a:t>2   Television</a:t>
            </a:r>
            <a:r>
              <a:rPr lang="en-US" dirty="0"/>
              <a:t> </a:t>
            </a:r>
            <a:endParaRPr lang="ru-RU" dirty="0"/>
          </a:p>
        </p:txBody>
      </p:sp>
      <p:sp>
        <p:nvSpPr>
          <p:cNvPr id="6" name="Прямоугольник 5"/>
          <p:cNvSpPr/>
          <p:nvPr/>
        </p:nvSpPr>
        <p:spPr>
          <a:xfrm>
            <a:off x="571472" y="2143116"/>
            <a:ext cx="4866342" cy="369332"/>
          </a:xfrm>
          <a:prstGeom prst="rect">
            <a:avLst/>
          </a:prstGeom>
        </p:spPr>
        <p:txBody>
          <a:bodyPr wrap="square">
            <a:spAutoFit/>
          </a:bodyPr>
          <a:lstStyle/>
          <a:p>
            <a:r>
              <a:rPr lang="en-US" dirty="0" smtClean="0"/>
              <a:t>3  Public </a:t>
            </a:r>
            <a:r>
              <a:rPr lang="en-US" dirty="0"/>
              <a:t>transport </a:t>
            </a:r>
            <a:endParaRPr lang="ru-RU" dirty="0"/>
          </a:p>
        </p:txBody>
      </p:sp>
      <p:sp>
        <p:nvSpPr>
          <p:cNvPr id="7" name="Прямоугольник 6"/>
          <p:cNvSpPr/>
          <p:nvPr/>
        </p:nvSpPr>
        <p:spPr>
          <a:xfrm>
            <a:off x="571472" y="2500306"/>
            <a:ext cx="5638027" cy="369332"/>
          </a:xfrm>
          <a:prstGeom prst="rect">
            <a:avLst/>
          </a:prstGeom>
        </p:spPr>
        <p:txBody>
          <a:bodyPr wrap="square">
            <a:spAutoFit/>
          </a:bodyPr>
          <a:lstStyle/>
          <a:p>
            <a:r>
              <a:rPr lang="en-US" dirty="0" smtClean="0"/>
              <a:t>4  The </a:t>
            </a:r>
            <a:r>
              <a:rPr lang="en-US" dirty="0"/>
              <a:t>Australian education system </a:t>
            </a:r>
            <a:endParaRPr lang="ru-RU" dirty="0"/>
          </a:p>
        </p:txBody>
      </p:sp>
      <p:sp>
        <p:nvSpPr>
          <p:cNvPr id="8" name="Прямоугольник 7"/>
          <p:cNvSpPr/>
          <p:nvPr/>
        </p:nvSpPr>
        <p:spPr>
          <a:xfrm>
            <a:off x="571472" y="3000372"/>
            <a:ext cx="4987208" cy="369332"/>
          </a:xfrm>
          <a:prstGeom prst="rect">
            <a:avLst/>
          </a:prstGeom>
        </p:spPr>
        <p:txBody>
          <a:bodyPr wrap="square">
            <a:spAutoFit/>
          </a:bodyPr>
          <a:lstStyle/>
          <a:p>
            <a:r>
              <a:rPr lang="en-US" dirty="0" smtClean="0"/>
              <a:t>5  The </a:t>
            </a:r>
            <a:r>
              <a:rPr lang="en-US" dirty="0"/>
              <a:t>Prime Minister</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0"/>
            <a:ext cx="5715040" cy="369332"/>
          </a:xfrm>
          <a:prstGeom prst="rect">
            <a:avLst/>
          </a:prstGeom>
        </p:spPr>
        <p:txBody>
          <a:bodyPr wrap="square">
            <a:spAutoFit/>
          </a:bodyPr>
          <a:lstStyle/>
          <a:p>
            <a:r>
              <a:rPr lang="en-US" b="1" dirty="0"/>
              <a:t>Debatable statements</a:t>
            </a:r>
          </a:p>
        </p:txBody>
      </p:sp>
      <p:sp>
        <p:nvSpPr>
          <p:cNvPr id="3" name="Прямоугольник 2"/>
          <p:cNvSpPr/>
          <p:nvPr/>
        </p:nvSpPr>
        <p:spPr>
          <a:xfrm>
            <a:off x="285720" y="428605"/>
            <a:ext cx="6572280" cy="646331"/>
          </a:xfrm>
          <a:prstGeom prst="rect">
            <a:avLst/>
          </a:prstGeom>
        </p:spPr>
        <p:txBody>
          <a:bodyPr wrap="square">
            <a:spAutoFit/>
          </a:bodyPr>
          <a:lstStyle/>
          <a:p>
            <a:r>
              <a:rPr lang="en-US" dirty="0"/>
              <a:t>Read the following statements, discuss them and try to reach an agreement.</a:t>
            </a:r>
            <a:endParaRPr lang="ru-RU" dirty="0"/>
          </a:p>
        </p:txBody>
      </p:sp>
      <p:sp>
        <p:nvSpPr>
          <p:cNvPr id="4" name="Прямоугольник 3"/>
          <p:cNvSpPr/>
          <p:nvPr/>
        </p:nvSpPr>
        <p:spPr>
          <a:xfrm>
            <a:off x="214282" y="1571612"/>
            <a:ext cx="3071834" cy="923330"/>
          </a:xfrm>
          <a:prstGeom prst="rect">
            <a:avLst/>
          </a:prstGeom>
        </p:spPr>
        <p:txBody>
          <a:bodyPr wrap="square">
            <a:spAutoFit/>
          </a:bodyPr>
          <a:lstStyle/>
          <a:p>
            <a:r>
              <a:rPr lang="en-US" dirty="0" smtClean="0"/>
              <a:t>1 The </a:t>
            </a:r>
            <a:r>
              <a:rPr lang="en-US" dirty="0"/>
              <a:t>state - and not the children - should take care of the old.</a:t>
            </a:r>
            <a:endParaRPr lang="ru-RU" dirty="0"/>
          </a:p>
        </p:txBody>
      </p:sp>
      <p:sp>
        <p:nvSpPr>
          <p:cNvPr id="5" name="Прямоугольник 4"/>
          <p:cNvSpPr/>
          <p:nvPr/>
        </p:nvSpPr>
        <p:spPr>
          <a:xfrm>
            <a:off x="3357554" y="785795"/>
            <a:ext cx="5214974" cy="1200329"/>
          </a:xfrm>
          <a:prstGeom prst="rect">
            <a:avLst/>
          </a:prstGeom>
        </p:spPr>
        <p:txBody>
          <a:bodyPr wrap="square">
            <a:spAutoFit/>
          </a:bodyPr>
          <a:lstStyle/>
          <a:p>
            <a:r>
              <a:rPr lang="en-US" i="1" dirty="0"/>
              <a:t>yes</a:t>
            </a:r>
            <a:br>
              <a:rPr lang="en-US" i="1" dirty="0"/>
            </a:br>
            <a:r>
              <a:rPr lang="en-US" i="1" dirty="0"/>
              <a:t>no </a:t>
            </a:r>
            <a:br>
              <a:rPr lang="en-US" i="1" dirty="0"/>
            </a:br>
            <a:r>
              <a:rPr lang="en-US" i="1" dirty="0"/>
              <a:t>to some extent </a:t>
            </a:r>
            <a:br>
              <a:rPr lang="en-US" i="1" dirty="0"/>
            </a:br>
            <a:r>
              <a:rPr lang="en-US" i="1" dirty="0"/>
              <a:t>on the contrary </a:t>
            </a:r>
            <a:endParaRPr lang="ru-RU" dirty="0"/>
          </a:p>
        </p:txBody>
      </p:sp>
      <p:sp>
        <p:nvSpPr>
          <p:cNvPr id="6" name="Прямоугольник 5"/>
          <p:cNvSpPr/>
          <p:nvPr/>
        </p:nvSpPr>
        <p:spPr>
          <a:xfrm>
            <a:off x="5643570" y="714356"/>
            <a:ext cx="3500430" cy="1200329"/>
          </a:xfrm>
          <a:prstGeom prst="rect">
            <a:avLst/>
          </a:prstGeom>
        </p:spPr>
        <p:txBody>
          <a:bodyPr wrap="square">
            <a:spAutoFit/>
          </a:bodyPr>
          <a:lstStyle/>
          <a:p>
            <a:r>
              <a:rPr lang="en-US" i="1" dirty="0"/>
              <a:t>because ... </a:t>
            </a:r>
            <a:br>
              <a:rPr lang="en-US" i="1" dirty="0"/>
            </a:br>
            <a:r>
              <a:rPr lang="en-US" i="1" dirty="0"/>
              <a:t>above all if ... </a:t>
            </a:r>
            <a:br>
              <a:rPr lang="en-US" i="1" dirty="0"/>
            </a:br>
            <a:r>
              <a:rPr lang="en-US" i="1" dirty="0"/>
              <a:t>although ... </a:t>
            </a:r>
            <a:br>
              <a:rPr lang="en-US" i="1" dirty="0"/>
            </a:br>
            <a:r>
              <a:rPr lang="en-US" i="1" dirty="0"/>
              <a:t>however ... </a:t>
            </a:r>
            <a:endParaRPr lang="ru-RU" dirty="0"/>
          </a:p>
        </p:txBody>
      </p:sp>
      <p:sp>
        <p:nvSpPr>
          <p:cNvPr id="7" name="Прямоугольник 6"/>
          <p:cNvSpPr/>
          <p:nvPr/>
        </p:nvSpPr>
        <p:spPr>
          <a:xfrm>
            <a:off x="142844" y="2571745"/>
            <a:ext cx="3214710" cy="646331"/>
          </a:xfrm>
          <a:prstGeom prst="rect">
            <a:avLst/>
          </a:prstGeom>
        </p:spPr>
        <p:txBody>
          <a:bodyPr wrap="square">
            <a:spAutoFit/>
          </a:bodyPr>
          <a:lstStyle/>
          <a:p>
            <a:r>
              <a:rPr lang="en-US" dirty="0" smtClean="0"/>
              <a:t>  2  People </a:t>
            </a:r>
            <a:r>
              <a:rPr lang="en-US" dirty="0"/>
              <a:t>who marry for money deserve all they get.</a:t>
            </a:r>
            <a:endParaRPr lang="ru-RU" dirty="0"/>
          </a:p>
        </p:txBody>
      </p:sp>
      <p:sp>
        <p:nvSpPr>
          <p:cNvPr id="8" name="Прямоугольник 7"/>
          <p:cNvSpPr/>
          <p:nvPr/>
        </p:nvSpPr>
        <p:spPr>
          <a:xfrm>
            <a:off x="214282" y="3244334"/>
            <a:ext cx="3429024" cy="369332"/>
          </a:xfrm>
          <a:prstGeom prst="rect">
            <a:avLst/>
          </a:prstGeom>
        </p:spPr>
        <p:txBody>
          <a:bodyPr wrap="square">
            <a:spAutoFit/>
          </a:bodyPr>
          <a:lstStyle/>
          <a:p>
            <a:r>
              <a:rPr lang="en-US" dirty="0" smtClean="0"/>
              <a:t>3  Everybody </a:t>
            </a:r>
            <a:r>
              <a:rPr lang="en-US" dirty="0"/>
              <a:t>is basically selfish.</a:t>
            </a:r>
            <a:endParaRPr lang="ru-RU" dirty="0"/>
          </a:p>
        </p:txBody>
      </p:sp>
      <p:graphicFrame>
        <p:nvGraphicFramePr>
          <p:cNvPr id="9" name="Таблица 8"/>
          <p:cNvGraphicFramePr>
            <a:graphicFrameLocks noGrp="1"/>
          </p:cNvGraphicFramePr>
          <p:nvPr/>
        </p:nvGraphicFramePr>
        <p:xfrm>
          <a:off x="214282" y="2928934"/>
          <a:ext cx="3929091" cy="1928826"/>
        </p:xfrm>
        <a:graphic>
          <a:graphicData uri="http://schemas.openxmlformats.org/drawingml/2006/table">
            <a:tbl>
              <a:tblPr/>
              <a:tblGrid>
                <a:gridCol w="3929091"/>
              </a:tblGrid>
              <a:tr h="1928826">
                <a:tc>
                  <a:txBody>
                    <a:bodyPr/>
                    <a:lstStyle/>
                    <a:p>
                      <a:endParaRPr lang="en-US" dirty="0" smtClean="0"/>
                    </a:p>
                    <a:p>
                      <a:r>
                        <a:rPr lang="en-US" dirty="0" smtClean="0"/>
                        <a:t>4  Married </a:t>
                      </a:r>
                      <a:r>
                        <a:rPr lang="en-US" dirty="0"/>
                        <a:t>people lead a happier life than those who aren't.</a:t>
                      </a:r>
                    </a:p>
                  </a:txBody>
                  <a:tcPr anchor="ctr">
                    <a:lnL>
                      <a:noFill/>
                    </a:lnL>
                    <a:lnR>
                      <a:noFill/>
                    </a:lnR>
                    <a:lnT>
                      <a:noFill/>
                    </a:lnT>
                    <a:lnB>
                      <a:noFill/>
                    </a:lnB>
                  </a:tcPr>
                </a:tc>
              </a:tr>
            </a:tbl>
          </a:graphicData>
        </a:graphic>
      </p:graphicFrame>
      <p:sp>
        <p:nvSpPr>
          <p:cNvPr id="2355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Прямоугольник 10"/>
          <p:cNvSpPr/>
          <p:nvPr/>
        </p:nvSpPr>
        <p:spPr>
          <a:xfrm rot="10800000" flipV="1">
            <a:off x="285719" y="4445001"/>
            <a:ext cx="3780563" cy="646331"/>
          </a:xfrm>
          <a:prstGeom prst="rect">
            <a:avLst/>
          </a:prstGeom>
        </p:spPr>
        <p:txBody>
          <a:bodyPr wrap="square">
            <a:spAutoFit/>
          </a:bodyPr>
          <a:lstStyle/>
          <a:p>
            <a:r>
              <a:rPr lang="en-US" dirty="0" smtClean="0"/>
              <a:t>5  The </a:t>
            </a:r>
            <a:r>
              <a:rPr lang="en-US" dirty="0"/>
              <a:t>more people get paid, the harder they work.</a:t>
            </a:r>
            <a:endParaRPr lang="ru-RU" dirty="0"/>
          </a:p>
        </p:txBody>
      </p:sp>
      <p:sp>
        <p:nvSpPr>
          <p:cNvPr id="12" name="Прямоугольник 11"/>
          <p:cNvSpPr/>
          <p:nvPr/>
        </p:nvSpPr>
        <p:spPr>
          <a:xfrm rot="10800000" flipV="1">
            <a:off x="285719" y="5273788"/>
            <a:ext cx="4429155" cy="369332"/>
          </a:xfrm>
          <a:prstGeom prst="rect">
            <a:avLst/>
          </a:prstGeom>
        </p:spPr>
        <p:txBody>
          <a:bodyPr wrap="square">
            <a:spAutoFit/>
          </a:bodyPr>
          <a:lstStyle/>
          <a:p>
            <a:r>
              <a:rPr lang="en-US" dirty="0" smtClean="0"/>
              <a:t>6  Beer </a:t>
            </a:r>
            <a:r>
              <a:rPr lang="en-US" dirty="0"/>
              <a:t>is healthier than wine.</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507</TotalTime>
  <Words>1760</Words>
  <Application>Microsoft Office PowerPoint</Application>
  <PresentationFormat>Экран (4:3)</PresentationFormat>
  <Paragraphs>205</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Decide where are introductions or conclusions</vt:lpstr>
      <vt:lpstr>Слайд 22</vt:lpstr>
      <vt:lpstr>Слайд 23</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acer</dc:creator>
  <cp:lastModifiedBy>acer</cp:lastModifiedBy>
  <cp:revision>47</cp:revision>
  <dcterms:created xsi:type="dcterms:W3CDTF">2011-03-26T12:06:37Z</dcterms:created>
  <dcterms:modified xsi:type="dcterms:W3CDTF">2011-04-21T13:47:18Z</dcterms:modified>
</cp:coreProperties>
</file>