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7" r:id="rId4"/>
    <p:sldId id="257" r:id="rId5"/>
    <p:sldId id="258" r:id="rId6"/>
    <p:sldId id="259" r:id="rId7"/>
    <p:sldId id="260" r:id="rId8"/>
    <p:sldId id="261" r:id="rId9"/>
    <p:sldId id="263"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29.04.2012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29.04.2012</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29.04.2012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29.04.2012</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0" y="0"/>
            <a:ext cx="7620000" cy="5715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Заголовок 1"/>
          <p:cNvSpPr>
            <a:spLocks noGrp="1"/>
          </p:cNvSpPr>
          <p:nvPr>
            <p:ph type="ctrTitle"/>
          </p:nvPr>
        </p:nvSpPr>
        <p:spPr>
          <a:xfrm>
            <a:off x="-642974" y="4556760"/>
            <a:ext cx="6480048" cy="2301240"/>
          </a:xfrm>
        </p:spPr>
        <p:txBody>
          <a:bodyPr>
            <a:normAutofit/>
          </a:bodyPr>
          <a:lstStyle/>
          <a:p>
            <a:r>
              <a:rPr sz="6000" smtClean="0"/>
              <a:t>Linkin Park</a:t>
            </a:r>
            <a:endParaRPr lang="ru-RU" sz="6000" dirty="0"/>
          </a:p>
        </p:txBody>
      </p:sp>
      <p:sp>
        <p:nvSpPr>
          <p:cNvPr id="3" name="Подзаголовок 2"/>
          <p:cNvSpPr>
            <a:spLocks noGrp="1"/>
          </p:cNvSpPr>
          <p:nvPr>
            <p:ph type="subTitle" idx="1"/>
          </p:nvPr>
        </p:nvSpPr>
        <p:spPr>
          <a:xfrm>
            <a:off x="2663952" y="5105400"/>
            <a:ext cx="6480048" cy="1752600"/>
          </a:xfrm>
        </p:spPr>
        <p:txBody>
          <a:bodyPr/>
          <a:lstStyle/>
          <a:p>
            <a:r>
              <a:rPr lang="en-US" dirty="0" smtClean="0"/>
              <a:t>Made </a:t>
            </a:r>
            <a:r>
              <a:rPr lang="en-US" smtClean="0"/>
              <a:t>by Maria Kinibaeva </a:t>
            </a:r>
            <a:r>
              <a:rPr lang="en-US" dirty="0" smtClean="0"/>
              <a:t>11 class 2012</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4929198"/>
            <a:ext cx="7467600" cy="1143000"/>
          </a:xfrm>
        </p:spPr>
        <p:txBody>
          <a:bodyPr/>
          <a:lstStyle/>
          <a:p>
            <a:r>
              <a:rPr lang="en-US" dirty="0" smtClean="0"/>
              <a:t>Thank you for attention</a:t>
            </a:r>
            <a:endParaRPr lang="ru-RU" dirty="0"/>
          </a:p>
        </p:txBody>
      </p:sp>
      <p:pic>
        <p:nvPicPr>
          <p:cNvPr id="4" name="Picture 2"/>
          <p:cNvPicPr>
            <a:picLocks noGrp="1" noChangeAspect="1" noChangeArrowheads="1"/>
          </p:cNvPicPr>
          <p:nvPr>
            <p:ph idx="1"/>
          </p:nvPr>
        </p:nvPicPr>
        <p:blipFill>
          <a:blip r:embed="rId3"/>
          <a:srcRect/>
          <a:stretch>
            <a:fillRect/>
          </a:stretch>
        </p:blipFill>
        <p:spPr bwMode="auto">
          <a:xfrm>
            <a:off x="785786" y="214290"/>
            <a:ext cx="603461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descr="C:\Program Files\Microsoft Office\MEDIA\CAGCAT10\j0281904.wmf"/>
          <p:cNvPicPr>
            <a:picLocks noChangeAspect="1" noChangeArrowheads="1"/>
          </p:cNvPicPr>
          <p:nvPr/>
        </p:nvPicPr>
        <p:blipFill>
          <a:blip r:embed="rId4"/>
          <a:srcRect/>
          <a:stretch>
            <a:fillRect/>
          </a:stretch>
        </p:blipFill>
        <p:spPr bwMode="auto">
          <a:xfrm>
            <a:off x="285720" y="4929198"/>
            <a:ext cx="1447320" cy="1368283"/>
          </a:xfrm>
          <a:prstGeom prst="rect">
            <a:avLst/>
          </a:prstGeom>
          <a:ln>
            <a:noFill/>
          </a:ln>
          <a:effectLst>
            <a:softEdge rad="112500"/>
          </a:effectLst>
        </p:spPr>
      </p:pic>
    </p:spTree>
  </p:cSld>
  <p:clrMapOvr>
    <a:masterClrMapping/>
  </p:clrMapOvr>
  <p:transition>
    <p:sndAc>
      <p:stSnd>
        <p:snd r:embed="rId2" name="applause.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srcRect/>
          <a:stretch>
            <a:fillRect/>
          </a:stretch>
        </p:blipFill>
        <p:spPr bwMode="auto">
          <a:xfrm>
            <a:off x="5143504" y="3643314"/>
            <a:ext cx="1657620" cy="2152656"/>
          </a:xfrm>
          <a:prstGeom prst="rect">
            <a:avLst/>
          </a:prstGeom>
          <a:noFill/>
          <a:ln w="9525">
            <a:noFill/>
            <a:miter lim="800000"/>
            <a:headEnd/>
            <a:tailEnd/>
          </a:ln>
          <a:effectLst/>
        </p:spPr>
      </p:pic>
      <p:sp>
        <p:nvSpPr>
          <p:cNvPr id="3" name="Содержимое 2"/>
          <p:cNvSpPr>
            <a:spLocks noGrp="1"/>
          </p:cNvSpPr>
          <p:nvPr>
            <p:ph idx="1"/>
          </p:nvPr>
        </p:nvSpPr>
        <p:spPr>
          <a:xfrm>
            <a:off x="4786314" y="5643555"/>
            <a:ext cx="2500330" cy="1214445"/>
          </a:xfrm>
        </p:spPr>
        <p:txBody>
          <a:bodyPr>
            <a:normAutofit fontScale="55000" lnSpcReduction="20000"/>
          </a:bodyPr>
          <a:lstStyle/>
          <a:p>
            <a:pPr indent="0">
              <a:buNone/>
            </a:pPr>
            <a:r>
              <a:rPr lang="en-GB" dirty="0" smtClean="0"/>
              <a:t>Dave "Phoenix" Farrell – bass, backing vocals (1996–1998, 2000–present)</a:t>
            </a:r>
            <a:endParaRPr lang="ru-RU" dirty="0"/>
          </a:p>
        </p:txBody>
      </p:sp>
      <p:pic>
        <p:nvPicPr>
          <p:cNvPr id="1026" name="Picture 2"/>
          <p:cNvPicPr>
            <a:picLocks noChangeAspect="1" noChangeArrowheads="1"/>
          </p:cNvPicPr>
          <p:nvPr/>
        </p:nvPicPr>
        <p:blipFill>
          <a:blip r:embed="rId3"/>
          <a:srcRect/>
          <a:stretch>
            <a:fillRect/>
          </a:stretch>
        </p:blipFill>
        <p:spPr bwMode="auto">
          <a:xfrm>
            <a:off x="7215206" y="0"/>
            <a:ext cx="1828798" cy="3698785"/>
          </a:xfrm>
          <a:prstGeom prst="rect">
            <a:avLst/>
          </a:prstGeom>
          <a:noFill/>
          <a:ln w="9525">
            <a:noFill/>
            <a:miter lim="800000"/>
            <a:headEnd/>
            <a:tailEnd/>
          </a:ln>
          <a:effectLst/>
        </p:spPr>
      </p:pic>
      <p:sp>
        <p:nvSpPr>
          <p:cNvPr id="5" name="TextBox 4"/>
          <p:cNvSpPr txBox="1"/>
          <p:nvPr/>
        </p:nvSpPr>
        <p:spPr>
          <a:xfrm>
            <a:off x="7143768" y="3714752"/>
            <a:ext cx="1857388" cy="1477328"/>
          </a:xfrm>
          <a:prstGeom prst="rect">
            <a:avLst/>
          </a:prstGeom>
          <a:noFill/>
        </p:spPr>
        <p:txBody>
          <a:bodyPr wrap="square" rtlCol="0">
            <a:spAutoFit/>
          </a:bodyPr>
          <a:lstStyle/>
          <a:p>
            <a:pPr indent="0">
              <a:buNone/>
            </a:pPr>
            <a:r>
              <a:rPr lang="en-GB" dirty="0" smtClean="0"/>
              <a:t>Mike </a:t>
            </a:r>
            <a:r>
              <a:rPr lang="en-GB" dirty="0" err="1" smtClean="0"/>
              <a:t>Shinoda</a:t>
            </a:r>
            <a:r>
              <a:rPr lang="en-GB" dirty="0" smtClean="0"/>
              <a:t> – vocals, rhythm guitar, keyboards (1996–present)</a:t>
            </a:r>
          </a:p>
        </p:txBody>
      </p:sp>
      <p:pic>
        <p:nvPicPr>
          <p:cNvPr id="1027" name="Picture 3"/>
          <p:cNvPicPr>
            <a:picLocks noChangeAspect="1" noChangeArrowheads="1"/>
          </p:cNvPicPr>
          <p:nvPr/>
        </p:nvPicPr>
        <p:blipFill>
          <a:blip r:embed="rId4"/>
          <a:srcRect/>
          <a:stretch>
            <a:fillRect/>
          </a:stretch>
        </p:blipFill>
        <p:spPr bwMode="auto">
          <a:xfrm>
            <a:off x="0" y="0"/>
            <a:ext cx="2705699" cy="2405066"/>
          </a:xfrm>
          <a:prstGeom prst="rect">
            <a:avLst/>
          </a:prstGeom>
          <a:noFill/>
          <a:ln w="9525">
            <a:noFill/>
            <a:miter lim="800000"/>
            <a:headEnd/>
            <a:tailEnd/>
          </a:ln>
          <a:effectLst/>
        </p:spPr>
      </p:pic>
      <p:sp>
        <p:nvSpPr>
          <p:cNvPr id="7" name="TextBox 6"/>
          <p:cNvSpPr txBox="1"/>
          <p:nvPr/>
        </p:nvSpPr>
        <p:spPr>
          <a:xfrm>
            <a:off x="2643174" y="0"/>
            <a:ext cx="2000264" cy="923330"/>
          </a:xfrm>
          <a:prstGeom prst="rect">
            <a:avLst/>
          </a:prstGeom>
          <a:noFill/>
        </p:spPr>
        <p:txBody>
          <a:bodyPr wrap="square" rtlCol="0">
            <a:spAutoFit/>
          </a:bodyPr>
          <a:lstStyle/>
          <a:p>
            <a:pPr indent="0">
              <a:buNone/>
            </a:pPr>
            <a:r>
              <a:rPr lang="en-GB" dirty="0" smtClean="0"/>
              <a:t>Rob Bourdon – drums (1996–present)</a:t>
            </a:r>
          </a:p>
        </p:txBody>
      </p:sp>
      <p:pic>
        <p:nvPicPr>
          <p:cNvPr id="1028" name="Picture 4"/>
          <p:cNvPicPr>
            <a:picLocks noChangeAspect="1" noChangeArrowheads="1"/>
          </p:cNvPicPr>
          <p:nvPr/>
        </p:nvPicPr>
        <p:blipFill>
          <a:blip r:embed="rId5"/>
          <a:srcRect/>
          <a:stretch>
            <a:fillRect/>
          </a:stretch>
        </p:blipFill>
        <p:spPr bwMode="auto">
          <a:xfrm>
            <a:off x="0" y="2357430"/>
            <a:ext cx="2071690" cy="2762253"/>
          </a:xfrm>
          <a:prstGeom prst="rect">
            <a:avLst/>
          </a:prstGeom>
          <a:noFill/>
          <a:ln w="9525">
            <a:noFill/>
            <a:miter lim="800000"/>
            <a:headEnd/>
            <a:tailEnd/>
          </a:ln>
          <a:effectLst/>
        </p:spPr>
      </p:pic>
      <p:sp>
        <p:nvSpPr>
          <p:cNvPr id="10" name="TextBox 9"/>
          <p:cNvSpPr txBox="1"/>
          <p:nvPr/>
        </p:nvSpPr>
        <p:spPr>
          <a:xfrm>
            <a:off x="0" y="5143512"/>
            <a:ext cx="2786082" cy="923330"/>
          </a:xfrm>
          <a:prstGeom prst="rect">
            <a:avLst/>
          </a:prstGeom>
          <a:noFill/>
        </p:spPr>
        <p:txBody>
          <a:bodyPr wrap="square" rtlCol="0">
            <a:spAutoFit/>
          </a:bodyPr>
          <a:lstStyle/>
          <a:p>
            <a:pPr indent="0">
              <a:buNone/>
            </a:pPr>
            <a:r>
              <a:rPr lang="en-GB" dirty="0" smtClean="0"/>
              <a:t>Brad </a:t>
            </a:r>
            <a:r>
              <a:rPr lang="en-GB" dirty="0" err="1" smtClean="0"/>
              <a:t>Delson</a:t>
            </a:r>
            <a:r>
              <a:rPr lang="en-GB" dirty="0" smtClean="0"/>
              <a:t> – lead guitar, backing vocals (1996–present)</a:t>
            </a:r>
          </a:p>
        </p:txBody>
      </p:sp>
      <p:pic>
        <p:nvPicPr>
          <p:cNvPr id="1030" name="Picture 6"/>
          <p:cNvPicPr>
            <a:picLocks noChangeAspect="1" noChangeArrowheads="1"/>
          </p:cNvPicPr>
          <p:nvPr/>
        </p:nvPicPr>
        <p:blipFill>
          <a:blip r:embed="rId6"/>
          <a:srcRect/>
          <a:stretch>
            <a:fillRect/>
          </a:stretch>
        </p:blipFill>
        <p:spPr bwMode="auto">
          <a:xfrm>
            <a:off x="2714612" y="2428868"/>
            <a:ext cx="1604961" cy="2405255"/>
          </a:xfrm>
          <a:prstGeom prst="rect">
            <a:avLst/>
          </a:prstGeom>
          <a:noFill/>
          <a:ln w="9525">
            <a:noFill/>
            <a:miter lim="800000"/>
            <a:headEnd/>
            <a:tailEnd/>
          </a:ln>
          <a:effectLst/>
        </p:spPr>
      </p:pic>
      <p:sp>
        <p:nvSpPr>
          <p:cNvPr id="13" name="TextBox 12"/>
          <p:cNvSpPr txBox="1"/>
          <p:nvPr/>
        </p:nvSpPr>
        <p:spPr>
          <a:xfrm>
            <a:off x="2357422" y="4643446"/>
            <a:ext cx="2714644" cy="1200329"/>
          </a:xfrm>
          <a:prstGeom prst="rect">
            <a:avLst/>
          </a:prstGeom>
          <a:noFill/>
        </p:spPr>
        <p:txBody>
          <a:bodyPr wrap="square" rtlCol="0">
            <a:spAutoFit/>
          </a:bodyPr>
          <a:lstStyle/>
          <a:p>
            <a:pPr indent="0">
              <a:buNone/>
            </a:pPr>
            <a:r>
              <a:rPr lang="en-GB" dirty="0" smtClean="0"/>
              <a:t>Joe Hahn – turntables, keyboard, samples, backing vocals (1996–present)</a:t>
            </a:r>
          </a:p>
        </p:txBody>
      </p:sp>
      <p:pic>
        <p:nvPicPr>
          <p:cNvPr id="1032" name="Picture 8"/>
          <p:cNvPicPr>
            <a:picLocks noChangeAspect="1" noChangeArrowheads="1"/>
          </p:cNvPicPr>
          <p:nvPr/>
        </p:nvPicPr>
        <p:blipFill>
          <a:blip r:embed="rId7"/>
          <a:srcRect/>
          <a:stretch>
            <a:fillRect/>
          </a:stretch>
        </p:blipFill>
        <p:spPr bwMode="auto">
          <a:xfrm>
            <a:off x="4857752" y="0"/>
            <a:ext cx="1785918" cy="2269211"/>
          </a:xfrm>
          <a:prstGeom prst="rect">
            <a:avLst/>
          </a:prstGeom>
          <a:noFill/>
          <a:ln w="9525">
            <a:noFill/>
            <a:miter lim="800000"/>
            <a:headEnd/>
            <a:tailEnd/>
          </a:ln>
          <a:effectLst/>
        </p:spPr>
      </p:pic>
      <p:sp>
        <p:nvSpPr>
          <p:cNvPr id="16" name="TextBox 15"/>
          <p:cNvSpPr txBox="1"/>
          <p:nvPr/>
        </p:nvSpPr>
        <p:spPr>
          <a:xfrm>
            <a:off x="4857752" y="1928802"/>
            <a:ext cx="1928826" cy="1200329"/>
          </a:xfrm>
          <a:prstGeom prst="rect">
            <a:avLst/>
          </a:prstGeom>
          <a:noFill/>
        </p:spPr>
        <p:txBody>
          <a:bodyPr wrap="square" rtlCol="0">
            <a:spAutoFit/>
          </a:bodyPr>
          <a:lstStyle/>
          <a:p>
            <a:pPr indent="0">
              <a:buNone/>
            </a:pPr>
            <a:r>
              <a:rPr lang="en-GB" dirty="0" smtClean="0"/>
              <a:t>Chester Bennington – lead vocals (1998–present)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48" y="-214338"/>
            <a:ext cx="7467600" cy="1143000"/>
          </a:xfrm>
        </p:spPr>
        <p:txBody>
          <a:bodyPr/>
          <a:lstStyle/>
          <a:p>
            <a:r>
              <a:rPr lang="en-US" dirty="0" smtClean="0"/>
              <a:t>Foundation history</a:t>
            </a:r>
            <a:endParaRPr lang="ru-RU" dirty="0"/>
          </a:p>
        </p:txBody>
      </p:sp>
      <p:sp>
        <p:nvSpPr>
          <p:cNvPr id="3" name="Содержимое 2"/>
          <p:cNvSpPr>
            <a:spLocks noGrp="1"/>
          </p:cNvSpPr>
          <p:nvPr>
            <p:ph idx="1"/>
          </p:nvPr>
        </p:nvSpPr>
        <p:spPr>
          <a:xfrm>
            <a:off x="-285784" y="0"/>
            <a:ext cx="4714908" cy="6858000"/>
          </a:xfrm>
        </p:spPr>
        <p:txBody>
          <a:bodyPr>
            <a:normAutofit fontScale="92500"/>
          </a:bodyPr>
          <a:lstStyle/>
          <a:p>
            <a:pPr>
              <a:buNone/>
            </a:pPr>
            <a:endParaRPr lang="en-US" sz="900" dirty="0" smtClean="0"/>
          </a:p>
          <a:p>
            <a:pPr indent="0">
              <a:buNone/>
            </a:pPr>
            <a:r>
              <a:rPr lang="en-US" sz="1400" dirty="0" smtClean="0"/>
              <a:t>The founding of </a:t>
            </a:r>
            <a:r>
              <a:rPr lang="en-US" sz="1400" dirty="0" err="1" smtClean="0"/>
              <a:t>Linkin</a:t>
            </a:r>
            <a:r>
              <a:rPr lang="en-US" sz="1400" dirty="0" smtClean="0"/>
              <a:t> Park began with three high school friends; Mike </a:t>
            </a:r>
            <a:r>
              <a:rPr lang="en-US" sz="1400" dirty="0" err="1" smtClean="0"/>
              <a:t>Shinoda</a:t>
            </a:r>
            <a:r>
              <a:rPr lang="en-US" sz="1400" dirty="0" smtClean="0"/>
              <a:t>, Rob Bourdon, and Brad </a:t>
            </a:r>
            <a:r>
              <a:rPr lang="en-US" sz="1400" dirty="0" err="1" smtClean="0"/>
              <a:t>Delson.After</a:t>
            </a:r>
            <a:r>
              <a:rPr lang="en-US" sz="1400" dirty="0" smtClean="0"/>
              <a:t> </a:t>
            </a:r>
            <a:r>
              <a:rPr lang="en-US" sz="1400" dirty="0" smtClean="0"/>
              <a:t>graduating from high school, the three began to take their musical interests more seriously, recruiting Joe Hahn, Dave "Phoenix" Farrell, and Mark Wakefield to perform in their band, </a:t>
            </a:r>
            <a:r>
              <a:rPr lang="en-US" sz="1400" dirty="0" err="1" smtClean="0"/>
              <a:t>Xero</a:t>
            </a:r>
            <a:r>
              <a:rPr lang="en-US" sz="1400" dirty="0" smtClean="0"/>
              <a:t>. Though limited in resources, the band began recording and producing songs within </a:t>
            </a:r>
            <a:r>
              <a:rPr lang="en-US" sz="1400" dirty="0" err="1" smtClean="0"/>
              <a:t>Shinoda’s</a:t>
            </a:r>
            <a:r>
              <a:rPr lang="en-US" sz="1400" dirty="0" smtClean="0"/>
              <a:t> makeshift bedroom studio in </a:t>
            </a:r>
            <a:r>
              <a:rPr lang="en-US" sz="1400" dirty="0" smtClean="0"/>
              <a:t>1996.The </a:t>
            </a:r>
            <a:r>
              <a:rPr lang="en-US" sz="1400" dirty="0" smtClean="0"/>
              <a:t>lack of success and stalemate in progress prompted </a:t>
            </a:r>
            <a:r>
              <a:rPr lang="en-US" sz="1400" dirty="0" smtClean="0"/>
              <a:t>the </a:t>
            </a:r>
            <a:r>
              <a:rPr lang="en-US" sz="1400" dirty="0" smtClean="0"/>
              <a:t>band's </a:t>
            </a:r>
            <a:r>
              <a:rPr lang="en-US" sz="1400" dirty="0" smtClean="0"/>
              <a:t>vocalist  to </a:t>
            </a:r>
            <a:r>
              <a:rPr lang="en-US" sz="1400" dirty="0" smtClean="0"/>
              <a:t>leave the band in search of other </a:t>
            </a:r>
            <a:r>
              <a:rPr lang="en-US" sz="1400" dirty="0" err="1" smtClean="0"/>
              <a:t>projects.Farrell</a:t>
            </a:r>
            <a:r>
              <a:rPr lang="en-US" sz="1400" dirty="0" smtClean="0"/>
              <a:t> </a:t>
            </a:r>
            <a:r>
              <a:rPr lang="en-US" sz="1400" dirty="0" smtClean="0"/>
              <a:t>also left to tour with Tasty </a:t>
            </a:r>
            <a:r>
              <a:rPr lang="en-US" sz="1400" dirty="0" err="1" smtClean="0"/>
              <a:t>Snax</a:t>
            </a:r>
            <a:r>
              <a:rPr lang="en-US" sz="1400" dirty="0" smtClean="0"/>
              <a:t> and other bands</a:t>
            </a:r>
            <a:r>
              <a:rPr lang="en-US" sz="1400" dirty="0" smtClean="0"/>
              <a:t>.</a:t>
            </a:r>
            <a:endParaRPr lang="en-US" sz="1400" dirty="0" smtClean="0"/>
          </a:p>
          <a:p>
            <a:pPr indent="0">
              <a:buNone/>
            </a:pPr>
            <a:r>
              <a:rPr lang="en-US" sz="1400" dirty="0" smtClean="0"/>
              <a:t>After spending a considerable time searching for </a:t>
            </a:r>
            <a:r>
              <a:rPr lang="en-US" sz="1400" dirty="0" smtClean="0"/>
              <a:t>vocalist’s replacement</a:t>
            </a:r>
            <a:r>
              <a:rPr lang="en-US" sz="1400" dirty="0" smtClean="0"/>
              <a:t>, </a:t>
            </a:r>
            <a:r>
              <a:rPr lang="en-US" sz="1400" dirty="0" err="1" smtClean="0"/>
              <a:t>Xero</a:t>
            </a:r>
            <a:r>
              <a:rPr lang="en-US" sz="1400" dirty="0" smtClean="0"/>
              <a:t> recruited Arizona vocalist, Chester </a:t>
            </a:r>
            <a:r>
              <a:rPr lang="en-US" sz="1400" dirty="0" smtClean="0"/>
              <a:t>Bennington. Bennington became </a:t>
            </a:r>
            <a:r>
              <a:rPr lang="en-US" sz="1400" dirty="0" smtClean="0"/>
              <a:t>a standout among applicants because of the dynamic in his singing style</a:t>
            </a:r>
            <a:r>
              <a:rPr lang="en-US" sz="1400" dirty="0" smtClean="0"/>
              <a:t>.[The </a:t>
            </a:r>
            <a:r>
              <a:rPr lang="en-US" sz="1400" dirty="0" smtClean="0"/>
              <a:t>band then agreed on changing its name from </a:t>
            </a:r>
            <a:r>
              <a:rPr lang="en-US" sz="1400" dirty="0" err="1" smtClean="0"/>
              <a:t>Xero</a:t>
            </a:r>
            <a:r>
              <a:rPr lang="en-US" sz="1400" dirty="0" smtClean="0"/>
              <a:t> to Hybrid </a:t>
            </a:r>
            <a:r>
              <a:rPr lang="en-US" sz="1400" dirty="0" smtClean="0"/>
              <a:t>Theory. </a:t>
            </a:r>
            <a:r>
              <a:rPr lang="en-US" sz="1400" dirty="0" smtClean="0"/>
              <a:t>The newborn vocal chemistry between </a:t>
            </a:r>
            <a:r>
              <a:rPr lang="en-US" sz="1400" dirty="0" err="1" smtClean="0"/>
              <a:t>Shinoda</a:t>
            </a:r>
            <a:r>
              <a:rPr lang="en-US" sz="1400" dirty="0" smtClean="0"/>
              <a:t> and Bennington helped revive the band, inciting them to work on new </a:t>
            </a:r>
            <a:r>
              <a:rPr lang="en-US" sz="1400" dirty="0" err="1" smtClean="0"/>
              <a:t>material.The</a:t>
            </a:r>
            <a:r>
              <a:rPr lang="en-US" sz="1400" dirty="0" smtClean="0"/>
              <a:t> </a:t>
            </a:r>
            <a:r>
              <a:rPr lang="en-US" sz="1400" dirty="0" smtClean="0"/>
              <a:t>band’s renaissance culminated with a change in name; from Hybrid Theory, the band once again changed its name, this time to </a:t>
            </a:r>
            <a:r>
              <a:rPr lang="en-US" sz="1400" dirty="0" err="1" smtClean="0"/>
              <a:t>Linkin</a:t>
            </a:r>
            <a:r>
              <a:rPr lang="en-US" sz="1400" dirty="0" smtClean="0"/>
              <a:t> Park, a play on and homage to Santa Monica’s Lincoln Park</a:t>
            </a:r>
            <a:r>
              <a:rPr lang="en-US" sz="1400" dirty="0" smtClean="0"/>
              <a:t>.[However</a:t>
            </a:r>
            <a:r>
              <a:rPr lang="en-US" sz="1400" dirty="0" smtClean="0"/>
              <a:t>, despite these changes, the band still struggled to sign a record deal. After facing numerous rejections from several major record labels, </a:t>
            </a:r>
            <a:r>
              <a:rPr lang="en-US" sz="1400" dirty="0" err="1" smtClean="0"/>
              <a:t>Linkin</a:t>
            </a:r>
            <a:r>
              <a:rPr lang="en-US" sz="1400" dirty="0" smtClean="0"/>
              <a:t> Park turned to Jeff Blue for additional help. After failing to catch Warner Bros. Records on three previous reviews, Jeff Blue, now the vice president of Warner Bros. Records, helped the band sign a deal with the company in 1999. The band released its breakthrough album, Hybrid Theory, the following year</a:t>
            </a:r>
            <a:r>
              <a:rPr lang="en-US" sz="1400" dirty="0" smtClean="0"/>
              <a:t>.</a:t>
            </a:r>
            <a:endParaRPr lang="ru-RU" sz="1400" dirty="0"/>
          </a:p>
        </p:txBody>
      </p:sp>
      <p:pic>
        <p:nvPicPr>
          <p:cNvPr id="1026" name="Picture 2"/>
          <p:cNvPicPr>
            <a:picLocks noChangeAspect="1" noChangeArrowheads="1"/>
          </p:cNvPicPr>
          <p:nvPr/>
        </p:nvPicPr>
        <p:blipFill>
          <a:blip r:embed="rId2"/>
          <a:srcRect/>
          <a:stretch>
            <a:fillRect/>
          </a:stretch>
        </p:blipFill>
        <p:spPr bwMode="auto">
          <a:xfrm>
            <a:off x="4429124" y="642918"/>
            <a:ext cx="2107775" cy="1428760"/>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a:srcRect/>
          <a:stretch>
            <a:fillRect/>
          </a:stretch>
        </p:blipFill>
        <p:spPr bwMode="auto">
          <a:xfrm>
            <a:off x="6929454" y="642918"/>
            <a:ext cx="2000264" cy="1415281"/>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6072198" y="571480"/>
            <a:ext cx="1136993" cy="15144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4429124" y="1928802"/>
            <a:ext cx="4429156" cy="3321866"/>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a:srcRect/>
          <a:stretch>
            <a:fillRect/>
          </a:stretch>
        </p:blipFill>
        <p:spPr bwMode="auto">
          <a:xfrm>
            <a:off x="4429124" y="5072074"/>
            <a:ext cx="2613550" cy="1785926"/>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srcRect/>
          <a:stretch>
            <a:fillRect/>
          </a:stretch>
        </p:blipFill>
        <p:spPr bwMode="auto">
          <a:xfrm>
            <a:off x="5929322" y="5072074"/>
            <a:ext cx="3086048" cy="17485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4357686" cy="6715148"/>
          </a:xfrm>
        </p:spPr>
        <p:txBody>
          <a:bodyPr>
            <a:noAutofit/>
          </a:bodyPr>
          <a:lstStyle/>
          <a:p>
            <a:pPr>
              <a:buNone/>
            </a:pPr>
            <a:r>
              <a:rPr lang="en-US" sz="2800" dirty="0" smtClean="0"/>
              <a:t>     </a:t>
            </a:r>
            <a:r>
              <a:rPr lang="en-US" sz="2800" dirty="0" err="1" smtClean="0"/>
              <a:t>Linkin</a:t>
            </a:r>
            <a:r>
              <a:rPr lang="en-US" sz="2800" dirty="0" smtClean="0"/>
              <a:t> Park </a:t>
            </a:r>
            <a:r>
              <a:rPr lang="en-US" sz="2800" dirty="0" smtClean="0">
                <a:latin typeface="Bradley Hand ITC" pitchFamily="66" charset="0"/>
              </a:rPr>
              <a:t>is an American rock band from Agoura Hills, California. Formed in 1996, the band rose to international fame with their debut album, Hybrid Theory, which was certified Diamond by the RIAA(Recording Industry Association of America) in 2005 and multi-platinum in several other countries.</a:t>
            </a:r>
            <a:endParaRPr lang="ru-RU" sz="2800" dirty="0"/>
          </a:p>
        </p:txBody>
      </p:sp>
      <p:pic>
        <p:nvPicPr>
          <p:cNvPr id="2050" name="Picture 2"/>
          <p:cNvPicPr>
            <a:picLocks noChangeAspect="1" noChangeArrowheads="1"/>
          </p:cNvPicPr>
          <p:nvPr/>
        </p:nvPicPr>
        <p:blipFill>
          <a:blip r:embed="rId2"/>
          <a:srcRect/>
          <a:stretch>
            <a:fillRect/>
          </a:stretch>
        </p:blipFill>
        <p:spPr bwMode="auto">
          <a:xfrm>
            <a:off x="4214810" y="3071786"/>
            <a:ext cx="3786214" cy="378621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rot="780029">
            <a:off x="6626007" y="947120"/>
            <a:ext cx="2310037" cy="2112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p:cNvPicPr>
            <a:picLocks noChangeAspect="1" noChangeArrowheads="1"/>
          </p:cNvPicPr>
          <p:nvPr/>
        </p:nvPicPr>
        <p:blipFill>
          <a:blip r:embed="rId4" cstate="print"/>
          <a:srcRect/>
          <a:stretch>
            <a:fillRect/>
          </a:stretch>
        </p:blipFill>
        <p:spPr bwMode="auto">
          <a:xfrm rot="20880129">
            <a:off x="4482932" y="982479"/>
            <a:ext cx="1346514" cy="1346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4143372" y="0"/>
            <a:ext cx="4643470" cy="769441"/>
          </a:xfrm>
          <a:prstGeom prst="rect">
            <a:avLst/>
          </a:prstGeom>
          <a:noFill/>
        </p:spPr>
        <p:txBody>
          <a:bodyPr wrap="square" rtlCol="0">
            <a:spAutoFit/>
          </a:bodyPr>
          <a:lstStyle/>
          <a:p>
            <a:r>
              <a:rPr lang="en-US" sz="4400" dirty="0" smtClean="0">
                <a:latin typeface="Harlow Solid Italic" pitchFamily="82" charset="0"/>
              </a:rPr>
              <a:t>Hybrid Theory</a:t>
            </a:r>
            <a:endParaRPr lang="ru-RU"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467600" cy="1143000"/>
          </a:xfrm>
        </p:spPr>
        <p:txBody>
          <a:bodyPr>
            <a:normAutofit/>
          </a:bodyPr>
          <a:lstStyle/>
          <a:p>
            <a:r>
              <a:rPr lang="en-US" sz="6600" i="1" dirty="0" smtClean="0">
                <a:latin typeface="Baskerville Old Face" pitchFamily="18" charset="0"/>
              </a:rPr>
              <a:t>           </a:t>
            </a:r>
            <a:r>
              <a:rPr lang="en-US" sz="6600" i="1" dirty="0" err="1" smtClean="0">
                <a:latin typeface="Baskerville Old Face" pitchFamily="18" charset="0"/>
              </a:rPr>
              <a:t>Meteora</a:t>
            </a:r>
            <a:endParaRPr lang="ru-RU" sz="6600" i="1" dirty="0"/>
          </a:p>
        </p:txBody>
      </p:sp>
      <p:sp>
        <p:nvSpPr>
          <p:cNvPr id="3" name="Содержимое 2"/>
          <p:cNvSpPr>
            <a:spLocks noGrp="1"/>
          </p:cNvSpPr>
          <p:nvPr>
            <p:ph idx="1"/>
          </p:nvPr>
        </p:nvSpPr>
        <p:spPr>
          <a:xfrm>
            <a:off x="5219696" y="214290"/>
            <a:ext cx="3924304" cy="6357982"/>
          </a:xfrm>
        </p:spPr>
        <p:txBody>
          <a:bodyPr>
            <a:normAutofit lnSpcReduction="10000"/>
          </a:bodyPr>
          <a:lstStyle/>
          <a:p>
            <a:pPr indent="0">
              <a:buNone/>
            </a:pPr>
            <a:r>
              <a:rPr lang="en-US" dirty="0" err="1" smtClean="0">
                <a:latin typeface="French Script MT" pitchFamily="66" charset="0"/>
              </a:rPr>
              <a:t>Linkin</a:t>
            </a:r>
            <a:r>
              <a:rPr lang="en-US" dirty="0" smtClean="0">
                <a:latin typeface="French Script MT" pitchFamily="66" charset="0"/>
              </a:rPr>
              <a:t> Park's second album debuted on March 25, 2003 and instantly earned worldwide recognition. </a:t>
            </a:r>
            <a:r>
              <a:rPr lang="en-US" dirty="0" err="1" smtClean="0">
                <a:latin typeface="French Script MT" pitchFamily="66" charset="0"/>
              </a:rPr>
              <a:t>Meteora</a:t>
            </a:r>
            <a:r>
              <a:rPr lang="en-US" dirty="0" smtClean="0">
                <a:latin typeface="French Script MT" pitchFamily="66" charset="0"/>
              </a:rPr>
              <a:t> sold more than 800,000 copies during its first week, and it ranked as the best selling album on the Billboard charts at the </a:t>
            </a:r>
            <a:r>
              <a:rPr lang="en-US" dirty="0" err="1" smtClean="0">
                <a:latin typeface="French Script MT" pitchFamily="66" charset="0"/>
              </a:rPr>
              <a:t>time.The</a:t>
            </a:r>
            <a:r>
              <a:rPr lang="en-US" dirty="0" smtClean="0">
                <a:latin typeface="French Script MT" pitchFamily="66" charset="0"/>
              </a:rPr>
              <a:t> album's singles, including "Somewhere I Belong", "Breaking the Habit", "Faint", and "Numb", received significant radio attention.</a:t>
            </a:r>
            <a:endParaRPr lang="ru-RU" dirty="0"/>
          </a:p>
        </p:txBody>
      </p:sp>
      <p:pic>
        <p:nvPicPr>
          <p:cNvPr id="3074" name="Picture 2"/>
          <p:cNvPicPr>
            <a:picLocks noChangeAspect="1" noChangeArrowheads="1"/>
          </p:cNvPicPr>
          <p:nvPr/>
        </p:nvPicPr>
        <p:blipFill>
          <a:blip r:embed="rId2"/>
          <a:srcRect/>
          <a:stretch>
            <a:fillRect/>
          </a:stretch>
        </p:blipFill>
        <p:spPr bwMode="auto">
          <a:xfrm>
            <a:off x="1643042" y="2714620"/>
            <a:ext cx="3810000" cy="3810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rot="20807794">
            <a:off x="184031" y="184508"/>
            <a:ext cx="2639517" cy="2633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4942" y="428604"/>
            <a:ext cx="4357686" cy="1143000"/>
          </a:xfrm>
        </p:spPr>
        <p:txBody>
          <a:bodyPr>
            <a:noAutofit/>
          </a:bodyPr>
          <a:lstStyle/>
          <a:p>
            <a:r>
              <a:rPr lang="en-US" sz="4800" dirty="0" smtClean="0"/>
              <a:t>Minutes to midnight</a:t>
            </a:r>
            <a:endParaRPr lang="ru-RU" sz="4800" dirty="0"/>
          </a:p>
        </p:txBody>
      </p:sp>
      <p:sp>
        <p:nvSpPr>
          <p:cNvPr id="5" name="Содержимое 4"/>
          <p:cNvSpPr>
            <a:spLocks noGrp="1"/>
          </p:cNvSpPr>
          <p:nvPr>
            <p:ph idx="1"/>
          </p:nvPr>
        </p:nvSpPr>
        <p:spPr>
          <a:xfrm>
            <a:off x="0" y="4643446"/>
            <a:ext cx="8572528" cy="2411411"/>
          </a:xfrm>
        </p:spPr>
        <p:txBody>
          <a:bodyPr>
            <a:normAutofit fontScale="92500"/>
          </a:bodyPr>
          <a:lstStyle/>
          <a:p>
            <a:pPr indent="0">
              <a:buNone/>
            </a:pPr>
            <a:r>
              <a:rPr lang="en-US" dirty="0" smtClean="0">
                <a:latin typeface="Blackadder ITC" pitchFamily="82" charset="0"/>
              </a:rPr>
              <a:t>Minutes to Midnight is the third studio album released on May 14, 2007, through Warner Bros. Records. This album includes  What I’ve Done»</a:t>
            </a:r>
            <a:r>
              <a:rPr lang="ru-RU" dirty="0" smtClean="0"/>
              <a:t> </a:t>
            </a:r>
            <a:r>
              <a:rPr lang="en-US" dirty="0" smtClean="0">
                <a:latin typeface="Blackadder ITC" pitchFamily="82" charset="0"/>
              </a:rPr>
              <a:t>April</a:t>
            </a:r>
            <a:r>
              <a:rPr lang="ru-RU" dirty="0" smtClean="0"/>
              <a:t> </a:t>
            </a:r>
            <a:r>
              <a:rPr lang="en-US" dirty="0" smtClean="0"/>
              <a:t>2 </a:t>
            </a:r>
            <a:r>
              <a:rPr lang="ru-RU" dirty="0" smtClean="0"/>
              <a:t>2007</a:t>
            </a:r>
            <a:r>
              <a:rPr lang="en-US" dirty="0" smtClean="0">
                <a:latin typeface="Blackadder ITC" pitchFamily="82" charset="0"/>
              </a:rPr>
              <a:t>,</a:t>
            </a:r>
            <a:r>
              <a:rPr lang="ru-RU" dirty="0" smtClean="0"/>
              <a:t>«</a:t>
            </a:r>
            <a:r>
              <a:rPr lang="en-US" dirty="0" smtClean="0">
                <a:latin typeface="Blackadder ITC" pitchFamily="82" charset="0"/>
              </a:rPr>
              <a:t>Bleed It Out»</a:t>
            </a:r>
            <a:r>
              <a:rPr lang="ru-RU" dirty="0" smtClean="0"/>
              <a:t> </a:t>
            </a:r>
            <a:r>
              <a:rPr lang="en-US" dirty="0" smtClean="0">
                <a:latin typeface="Blackadder ITC" pitchFamily="82" charset="0"/>
              </a:rPr>
              <a:t>August  </a:t>
            </a:r>
            <a:r>
              <a:rPr lang="ru-RU" dirty="0" smtClean="0"/>
              <a:t>2</a:t>
            </a:r>
            <a:r>
              <a:rPr lang="en-US" dirty="0" smtClean="0"/>
              <a:t>0 2</a:t>
            </a:r>
            <a:r>
              <a:rPr lang="ru-RU" dirty="0" smtClean="0"/>
              <a:t>007</a:t>
            </a:r>
            <a:r>
              <a:rPr lang="en-US" dirty="0" smtClean="0">
                <a:latin typeface="Blackadder ITC" pitchFamily="82" charset="0"/>
              </a:rPr>
              <a:t>.</a:t>
            </a:r>
            <a:r>
              <a:rPr lang="ru-RU" dirty="0" smtClean="0"/>
              <a:t>«</a:t>
            </a:r>
            <a:r>
              <a:rPr lang="en-US" dirty="0" smtClean="0">
                <a:latin typeface="Blackadder ITC" pitchFamily="82" charset="0"/>
              </a:rPr>
              <a:t>Shadow of the Day»</a:t>
            </a:r>
            <a:r>
              <a:rPr lang="ru-RU" dirty="0" smtClean="0"/>
              <a:t> </a:t>
            </a:r>
            <a:r>
              <a:rPr lang="en-US" dirty="0" smtClean="0">
                <a:latin typeface="Blackadder ITC" pitchFamily="82" charset="0"/>
              </a:rPr>
              <a:t>October </a:t>
            </a:r>
            <a:r>
              <a:rPr lang="en-US" dirty="0" smtClean="0"/>
              <a:t>16 2</a:t>
            </a:r>
            <a:r>
              <a:rPr lang="ru-RU" dirty="0" smtClean="0"/>
              <a:t>007</a:t>
            </a:r>
            <a:r>
              <a:rPr lang="en-US" dirty="0" smtClean="0">
                <a:latin typeface="Blackadder ITC" pitchFamily="82" charset="0"/>
              </a:rPr>
              <a:t>.</a:t>
            </a:r>
            <a:r>
              <a:rPr lang="ru-RU" dirty="0" smtClean="0"/>
              <a:t>«</a:t>
            </a:r>
            <a:r>
              <a:rPr lang="en-US" dirty="0" smtClean="0">
                <a:latin typeface="Blackadder ITC" pitchFamily="82" charset="0"/>
              </a:rPr>
              <a:t>Given Up» March</a:t>
            </a:r>
            <a:r>
              <a:rPr lang="en-US" dirty="0" smtClean="0"/>
              <a:t>13  2</a:t>
            </a:r>
            <a:r>
              <a:rPr lang="ru-RU" dirty="0" smtClean="0"/>
              <a:t>008</a:t>
            </a:r>
            <a:r>
              <a:rPr lang="en-US" dirty="0" smtClean="0">
                <a:latin typeface="Blackadder ITC" pitchFamily="82" charset="0"/>
              </a:rPr>
              <a:t>,</a:t>
            </a:r>
            <a:r>
              <a:rPr lang="ru-RU" dirty="0" smtClean="0"/>
              <a:t>«</a:t>
            </a:r>
            <a:r>
              <a:rPr lang="en-US" dirty="0" smtClean="0">
                <a:latin typeface="Blackadder ITC" pitchFamily="82" charset="0"/>
              </a:rPr>
              <a:t>Leave Out All the Rest»</a:t>
            </a:r>
            <a:r>
              <a:rPr lang="ru-RU" dirty="0" smtClean="0"/>
              <a:t> </a:t>
            </a:r>
            <a:r>
              <a:rPr lang="en-US" dirty="0" smtClean="0">
                <a:latin typeface="Blackadder ITC" pitchFamily="82" charset="0"/>
              </a:rPr>
              <a:t>June</a:t>
            </a:r>
            <a:r>
              <a:rPr lang="ru-RU" dirty="0" smtClean="0"/>
              <a:t> </a:t>
            </a:r>
            <a:r>
              <a:rPr lang="en-US" dirty="0" smtClean="0"/>
              <a:t>1 </a:t>
            </a:r>
            <a:r>
              <a:rPr lang="ru-RU" dirty="0" smtClean="0"/>
              <a:t>2008</a:t>
            </a:r>
            <a:endParaRPr lang="ru-RU" dirty="0"/>
          </a:p>
        </p:txBody>
      </p:sp>
      <p:pic>
        <p:nvPicPr>
          <p:cNvPr id="5122" name="Picture 2"/>
          <p:cNvPicPr>
            <a:picLocks noChangeAspect="1" noChangeArrowheads="1"/>
          </p:cNvPicPr>
          <p:nvPr/>
        </p:nvPicPr>
        <p:blipFill>
          <a:blip r:embed="rId2"/>
          <a:srcRect/>
          <a:stretch>
            <a:fillRect/>
          </a:stretch>
        </p:blipFill>
        <p:spPr bwMode="auto">
          <a:xfrm>
            <a:off x="214282" y="0"/>
            <a:ext cx="4762500" cy="47625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357818" y="1785926"/>
            <a:ext cx="3442211" cy="2781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7467600" cy="1143000"/>
          </a:xfrm>
        </p:spPr>
        <p:txBody>
          <a:bodyPr/>
          <a:lstStyle/>
          <a:p>
            <a:r>
              <a:rPr lang="en-US" dirty="0" smtClean="0">
                <a:latin typeface="Bernard MT Condensed" pitchFamily="18" charset="0"/>
              </a:rPr>
              <a:t>A Thousand Suns</a:t>
            </a:r>
            <a:endParaRPr lang="ru-RU" dirty="0"/>
          </a:p>
        </p:txBody>
      </p:sp>
      <p:sp>
        <p:nvSpPr>
          <p:cNvPr id="5" name="Содержимое 4"/>
          <p:cNvSpPr>
            <a:spLocks noGrp="1"/>
          </p:cNvSpPr>
          <p:nvPr>
            <p:ph idx="1"/>
          </p:nvPr>
        </p:nvSpPr>
        <p:spPr>
          <a:xfrm>
            <a:off x="4143372" y="0"/>
            <a:ext cx="5000628" cy="6143644"/>
          </a:xfrm>
        </p:spPr>
        <p:txBody>
          <a:bodyPr>
            <a:noAutofit/>
          </a:bodyPr>
          <a:lstStyle/>
          <a:p>
            <a:pPr indent="0">
              <a:buNone/>
            </a:pPr>
            <a:r>
              <a:rPr lang="en-US" sz="2800" dirty="0" smtClean="0"/>
              <a:t>A Thousand Suns is the fourth studio album. It was released on September 14, 2010. A Thousand Suns is a multi-concept album dealing with human fears such as nuclear warfare. "On this record, the concepts blend human ideas with technology [...] Human fears, your fear of what's going to happen in the world, the music kind of references that", said Mike </a:t>
            </a:r>
            <a:r>
              <a:rPr lang="en-US" sz="2800" dirty="0" err="1" smtClean="0"/>
              <a:t>Shinoda</a:t>
            </a:r>
            <a:r>
              <a:rPr lang="en-US" sz="2800" dirty="0" smtClean="0"/>
              <a:t> on an interview with MTV.</a:t>
            </a:r>
            <a:endParaRPr lang="ru-RU" sz="2800" dirty="0"/>
          </a:p>
        </p:txBody>
      </p:sp>
      <p:pic>
        <p:nvPicPr>
          <p:cNvPr id="4099" name="Picture 3"/>
          <p:cNvPicPr>
            <a:picLocks noChangeAspect="1" noChangeArrowheads="1"/>
          </p:cNvPicPr>
          <p:nvPr/>
        </p:nvPicPr>
        <p:blipFill>
          <a:blip r:embed="rId2"/>
          <a:srcRect/>
          <a:stretch>
            <a:fillRect/>
          </a:stretch>
        </p:blipFill>
        <p:spPr bwMode="auto">
          <a:xfrm>
            <a:off x="357158" y="857232"/>
            <a:ext cx="3762358" cy="3762358"/>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cstate="print"/>
          <a:srcRect/>
          <a:stretch>
            <a:fillRect/>
          </a:stretch>
        </p:blipFill>
        <p:spPr bwMode="auto">
          <a:xfrm rot="981448">
            <a:off x="2761220" y="5025418"/>
            <a:ext cx="1571660" cy="1571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2" name="Picture 6"/>
          <p:cNvPicPr>
            <a:picLocks noChangeAspect="1" noChangeArrowheads="1"/>
          </p:cNvPicPr>
          <p:nvPr/>
        </p:nvPicPr>
        <p:blipFill>
          <a:blip r:embed="rId4" cstate="print"/>
          <a:srcRect/>
          <a:stretch>
            <a:fillRect/>
          </a:stretch>
        </p:blipFill>
        <p:spPr bwMode="auto">
          <a:xfrm rot="20815293">
            <a:off x="364376" y="4890705"/>
            <a:ext cx="1728751" cy="1524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srcRect/>
          <a:stretch>
            <a:fillRect/>
          </a:stretch>
        </p:blipFill>
        <p:spPr bwMode="auto">
          <a:xfrm>
            <a:off x="2285984" y="0"/>
            <a:ext cx="3571723" cy="1914526"/>
          </a:xfrm>
          <a:prstGeom prst="rect">
            <a:avLst/>
          </a:prstGeom>
          <a:noFill/>
          <a:ln w="9525">
            <a:noFill/>
            <a:miter lim="800000"/>
            <a:headEnd/>
            <a:tailEnd/>
          </a:ln>
          <a:effectLst/>
        </p:spPr>
      </p:pic>
      <p:sp>
        <p:nvSpPr>
          <p:cNvPr id="2" name="Заголовок 1"/>
          <p:cNvSpPr>
            <a:spLocks noGrp="1"/>
          </p:cNvSpPr>
          <p:nvPr>
            <p:ph type="title"/>
          </p:nvPr>
        </p:nvSpPr>
        <p:spPr>
          <a:xfrm>
            <a:off x="2500298" y="2714620"/>
            <a:ext cx="3571900" cy="1143000"/>
          </a:xfrm>
        </p:spPr>
        <p:txBody>
          <a:bodyPr>
            <a:noAutofit/>
          </a:bodyPr>
          <a:lstStyle/>
          <a:p>
            <a:r>
              <a:rPr lang="en-US" sz="2000" dirty="0" smtClean="0"/>
              <a:t>In June the 6</a:t>
            </a:r>
            <a:r>
              <a:rPr lang="en-US" sz="2000" baseline="30000" dirty="0" smtClean="0"/>
              <a:t>th</a:t>
            </a:r>
            <a:r>
              <a:rPr lang="en-US" sz="2000" dirty="0" smtClean="0"/>
              <a:t>  2011 </a:t>
            </a:r>
            <a:r>
              <a:rPr lang="en-US" sz="2000" dirty="0" err="1" smtClean="0"/>
              <a:t>Linkin</a:t>
            </a:r>
            <a:r>
              <a:rPr lang="en-US" sz="2000" dirty="0" smtClean="0"/>
              <a:t> park performed in Mos</a:t>
            </a:r>
            <a:r>
              <a:rPr lang="en-US" sz="2000" dirty="0" smtClean="0"/>
              <a:t>cow</a:t>
            </a:r>
            <a:endParaRPr lang="ru-RU" sz="2000" dirty="0"/>
          </a:p>
        </p:txBody>
      </p:sp>
      <p:pic>
        <p:nvPicPr>
          <p:cNvPr id="2052" name="Picture 4"/>
          <p:cNvPicPr>
            <a:picLocks noChangeAspect="1" noChangeArrowheads="1"/>
          </p:cNvPicPr>
          <p:nvPr/>
        </p:nvPicPr>
        <p:blipFill>
          <a:blip r:embed="rId3"/>
          <a:srcRect/>
          <a:stretch>
            <a:fillRect/>
          </a:stretch>
        </p:blipFill>
        <p:spPr bwMode="auto">
          <a:xfrm>
            <a:off x="0" y="0"/>
            <a:ext cx="2512290" cy="3786190"/>
          </a:xfrm>
          <a:prstGeom prst="rect">
            <a:avLst/>
          </a:prstGeom>
          <a:noFill/>
          <a:ln w="9525">
            <a:noFill/>
            <a:miter lim="800000"/>
            <a:headEnd/>
            <a:tailEnd/>
          </a:ln>
          <a:effectLst/>
        </p:spPr>
      </p:pic>
      <p:pic>
        <p:nvPicPr>
          <p:cNvPr id="2055" name="Picture 7"/>
          <p:cNvPicPr>
            <a:picLocks noChangeAspect="1" noChangeArrowheads="1"/>
          </p:cNvPicPr>
          <p:nvPr/>
        </p:nvPicPr>
        <p:blipFill>
          <a:blip r:embed="rId4" cstate="print"/>
          <a:srcRect/>
          <a:stretch>
            <a:fillRect/>
          </a:stretch>
        </p:blipFill>
        <p:spPr bwMode="auto">
          <a:xfrm>
            <a:off x="5542565" y="2214554"/>
            <a:ext cx="3601435" cy="2269951"/>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5286380" y="4286253"/>
            <a:ext cx="3857620" cy="2571747"/>
          </a:xfrm>
          <a:prstGeom prst="rect">
            <a:avLst/>
          </a:prstGeom>
          <a:noFill/>
          <a:ln w="9525">
            <a:noFill/>
            <a:miter lim="800000"/>
            <a:headEnd/>
            <a:tailEnd/>
          </a:ln>
          <a:effectLst/>
        </p:spPr>
      </p:pic>
      <p:pic>
        <p:nvPicPr>
          <p:cNvPr id="2050" name="Picture 2"/>
          <p:cNvPicPr>
            <a:picLocks noGrp="1" noChangeAspect="1" noChangeArrowheads="1"/>
          </p:cNvPicPr>
          <p:nvPr>
            <p:ph idx="1"/>
          </p:nvPr>
        </p:nvPicPr>
        <p:blipFill>
          <a:blip r:embed="rId6"/>
          <a:srcRect/>
          <a:stretch>
            <a:fillRect/>
          </a:stretch>
        </p:blipFill>
        <p:spPr bwMode="auto">
          <a:xfrm>
            <a:off x="5357786" y="0"/>
            <a:ext cx="3786214" cy="2529191"/>
          </a:xfrm>
          <a:prstGeom prst="rect">
            <a:avLst/>
          </a:prstGeom>
          <a:noFill/>
          <a:ln w="9525">
            <a:noFill/>
            <a:miter lim="800000"/>
            <a:headEnd/>
            <a:tailEnd/>
          </a:ln>
          <a:effectLst/>
        </p:spPr>
      </p:pic>
      <p:pic>
        <p:nvPicPr>
          <p:cNvPr id="2057" name="Picture 9"/>
          <p:cNvPicPr>
            <a:picLocks noChangeAspect="1" noChangeArrowheads="1"/>
          </p:cNvPicPr>
          <p:nvPr/>
        </p:nvPicPr>
        <p:blipFill>
          <a:blip r:embed="rId7"/>
          <a:srcRect/>
          <a:stretch>
            <a:fillRect/>
          </a:stretch>
        </p:blipFill>
        <p:spPr bwMode="auto">
          <a:xfrm>
            <a:off x="2571736" y="1928802"/>
            <a:ext cx="95250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9" name="Picture 11"/>
          <p:cNvPicPr>
            <a:picLocks noChangeAspect="1" noChangeArrowheads="1"/>
          </p:cNvPicPr>
          <p:nvPr/>
        </p:nvPicPr>
        <p:blipFill>
          <a:blip r:embed="rId8"/>
          <a:srcRect/>
          <a:stretch>
            <a:fillRect/>
          </a:stretch>
        </p:blipFill>
        <p:spPr bwMode="auto">
          <a:xfrm>
            <a:off x="0" y="3714752"/>
            <a:ext cx="3714752" cy="2971802"/>
          </a:xfrm>
          <a:prstGeom prst="rect">
            <a:avLst/>
          </a:prstGeom>
          <a:noFill/>
          <a:ln w="9525">
            <a:noFill/>
            <a:miter lim="800000"/>
            <a:headEnd/>
            <a:tailEnd/>
          </a:ln>
          <a:effectLst/>
        </p:spPr>
      </p:pic>
      <p:pic>
        <p:nvPicPr>
          <p:cNvPr id="2060" name="Picture 12"/>
          <p:cNvPicPr>
            <a:picLocks noChangeAspect="1" noChangeArrowheads="1"/>
          </p:cNvPicPr>
          <p:nvPr/>
        </p:nvPicPr>
        <p:blipFill>
          <a:blip r:embed="rId9" cstate="print"/>
          <a:srcRect/>
          <a:stretch>
            <a:fillRect/>
          </a:stretch>
        </p:blipFill>
        <p:spPr bwMode="auto">
          <a:xfrm>
            <a:off x="3714744" y="3786190"/>
            <a:ext cx="1500182" cy="1500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63" name="Picture 15"/>
          <p:cNvPicPr>
            <a:picLocks noChangeAspect="1" noChangeArrowheads="1"/>
          </p:cNvPicPr>
          <p:nvPr/>
        </p:nvPicPr>
        <p:blipFill>
          <a:blip r:embed="rId10" cstate="print"/>
          <a:srcRect/>
          <a:stretch>
            <a:fillRect/>
          </a:stretch>
        </p:blipFill>
        <p:spPr bwMode="auto">
          <a:xfrm>
            <a:off x="3500430" y="1928802"/>
            <a:ext cx="1071570" cy="843861"/>
          </a:xfrm>
          <a:prstGeom prst="rect">
            <a:avLst/>
          </a:prstGeom>
          <a:noFill/>
          <a:ln w="9525">
            <a:noFill/>
            <a:miter lim="800000"/>
            <a:headEnd/>
            <a:tailEnd/>
          </a:ln>
          <a:effectLst/>
        </p:spPr>
      </p:pic>
      <p:pic>
        <p:nvPicPr>
          <p:cNvPr id="2064" name="Picture 16"/>
          <p:cNvPicPr>
            <a:picLocks noChangeAspect="1" noChangeArrowheads="1"/>
          </p:cNvPicPr>
          <p:nvPr/>
        </p:nvPicPr>
        <p:blipFill>
          <a:blip r:embed="rId11" cstate="print"/>
          <a:srcRect/>
          <a:stretch>
            <a:fillRect/>
          </a:stretch>
        </p:blipFill>
        <p:spPr bwMode="auto">
          <a:xfrm>
            <a:off x="3714744" y="5290293"/>
            <a:ext cx="1571636" cy="1567707"/>
          </a:xfrm>
          <a:prstGeom prst="rect">
            <a:avLst/>
          </a:prstGeom>
          <a:noFill/>
          <a:ln w="9525">
            <a:noFill/>
            <a:miter lim="800000"/>
            <a:headEnd/>
            <a:tailEnd/>
          </a:ln>
          <a:effectLst/>
        </p:spPr>
      </p:pic>
      <p:pic>
        <p:nvPicPr>
          <p:cNvPr id="2062" name="Picture 14"/>
          <p:cNvPicPr>
            <a:picLocks noChangeAspect="1" noChangeArrowheads="1"/>
          </p:cNvPicPr>
          <p:nvPr/>
        </p:nvPicPr>
        <p:blipFill>
          <a:blip r:embed="rId12"/>
          <a:srcRect/>
          <a:stretch>
            <a:fillRect/>
          </a:stretch>
        </p:blipFill>
        <p:spPr bwMode="auto">
          <a:xfrm>
            <a:off x="4500562" y="1928802"/>
            <a:ext cx="1000132" cy="806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338"/>
            <a:ext cx="7467600" cy="1143000"/>
          </a:xfrm>
        </p:spPr>
        <p:txBody>
          <a:bodyPr>
            <a:normAutofit/>
          </a:bodyPr>
          <a:lstStyle/>
          <a:p>
            <a:r>
              <a:rPr lang="en-US" dirty="0" smtClean="0"/>
              <a:t>Several </a:t>
            </a:r>
            <a:r>
              <a:rPr lang="en-US" dirty="0" err="1" smtClean="0"/>
              <a:t>Linkin</a:t>
            </a:r>
            <a:r>
              <a:rPr lang="en-US" dirty="0" smtClean="0"/>
              <a:t>  Park Awards</a:t>
            </a:r>
            <a:endParaRPr lang="ru-RU" dirty="0"/>
          </a:p>
        </p:txBody>
      </p:sp>
      <p:sp>
        <p:nvSpPr>
          <p:cNvPr id="3" name="Содержимое 2"/>
          <p:cNvSpPr>
            <a:spLocks noGrp="1"/>
          </p:cNvSpPr>
          <p:nvPr>
            <p:ph idx="1"/>
          </p:nvPr>
        </p:nvSpPr>
        <p:spPr>
          <a:xfrm>
            <a:off x="1857356" y="642918"/>
            <a:ext cx="7467600" cy="4525963"/>
          </a:xfrm>
        </p:spPr>
        <p:txBody>
          <a:bodyPr numCol="2">
            <a:noAutofit/>
          </a:bodyPr>
          <a:lstStyle/>
          <a:p>
            <a:pPr>
              <a:buNone/>
            </a:pPr>
            <a:r>
              <a:rPr lang="ru-RU" sz="1600" b="1" dirty="0" smtClean="0"/>
              <a:t>«</a:t>
            </a:r>
            <a:r>
              <a:rPr lang="en-US" sz="1600" b="1" dirty="0" smtClean="0"/>
              <a:t>Grammy Awards</a:t>
            </a:r>
            <a:r>
              <a:rPr lang="ru-RU" sz="1600" b="1" dirty="0" smtClean="0"/>
              <a:t>» (2</a:t>
            </a:r>
            <a:r>
              <a:rPr lang="en-US" sz="1600" b="1" dirty="0" smtClean="0"/>
              <a:t> times</a:t>
            </a:r>
            <a:r>
              <a:rPr lang="ru-RU" sz="1600" b="1" dirty="0" smtClean="0"/>
              <a:t>) </a:t>
            </a:r>
          </a:p>
          <a:p>
            <a:pPr>
              <a:buNone/>
            </a:pPr>
            <a:r>
              <a:rPr lang="en-US" sz="1400" dirty="0" smtClean="0"/>
              <a:t>            </a:t>
            </a:r>
            <a:r>
              <a:rPr lang="ru-RU" sz="1400" dirty="0" smtClean="0"/>
              <a:t>«</a:t>
            </a:r>
            <a:r>
              <a:rPr lang="en-GB" sz="1400" dirty="0" smtClean="0"/>
              <a:t>Crawling» (2002)</a:t>
            </a:r>
          </a:p>
          <a:p>
            <a:pPr>
              <a:buNone/>
            </a:pPr>
            <a:r>
              <a:rPr lang="en-GB" sz="1400" dirty="0" smtClean="0"/>
              <a:t>            «Numb/Encore» (2006)</a:t>
            </a:r>
          </a:p>
          <a:p>
            <a:pPr>
              <a:buNone/>
            </a:pPr>
            <a:r>
              <a:rPr lang="en-GB" sz="1600" b="1" dirty="0" smtClean="0"/>
              <a:t>MTV Video Music Awards (4times</a:t>
            </a:r>
            <a:r>
              <a:rPr lang="ru-RU" sz="1600" b="1" dirty="0" smtClean="0"/>
              <a:t>) </a:t>
            </a:r>
          </a:p>
          <a:p>
            <a:pPr>
              <a:buNone/>
            </a:pPr>
            <a:r>
              <a:rPr lang="en-US" sz="1400" dirty="0" smtClean="0"/>
              <a:t>             </a:t>
            </a:r>
            <a:r>
              <a:rPr lang="ru-RU" sz="1400" dirty="0" smtClean="0"/>
              <a:t>«</a:t>
            </a:r>
            <a:r>
              <a:rPr lang="en-US" sz="1400" dirty="0" smtClean="0"/>
              <a:t> </a:t>
            </a:r>
            <a:r>
              <a:rPr lang="en-GB" sz="1400" dirty="0" smtClean="0"/>
              <a:t>Shadow of the Day» (2008)</a:t>
            </a:r>
          </a:p>
          <a:p>
            <a:pPr>
              <a:buNone/>
            </a:pPr>
            <a:r>
              <a:rPr lang="en-GB" sz="1400" dirty="0" smtClean="0"/>
              <a:t>            «Somewhere I Belong» (2003)</a:t>
            </a:r>
          </a:p>
          <a:p>
            <a:pPr>
              <a:buNone/>
            </a:pPr>
            <a:r>
              <a:rPr lang="en-GB" sz="1400" dirty="0" smtClean="0"/>
              <a:t>           «Breaking the Habit» (2004)</a:t>
            </a:r>
          </a:p>
          <a:p>
            <a:pPr>
              <a:buNone/>
            </a:pPr>
            <a:r>
              <a:rPr lang="en-GB" sz="1400" dirty="0" smtClean="0"/>
              <a:t>            «In the End» (2002)</a:t>
            </a:r>
          </a:p>
          <a:p>
            <a:pPr>
              <a:buNone/>
            </a:pPr>
            <a:r>
              <a:rPr lang="en-GB" sz="1400" dirty="0" smtClean="0"/>
              <a:t>             American Music Awards (3 </a:t>
            </a:r>
            <a:r>
              <a:rPr lang="ru-RU" sz="1400" dirty="0" smtClean="0"/>
              <a:t>раза) — (2003, 2004, 2007)</a:t>
            </a:r>
            <a:endParaRPr lang="en-US" sz="1400" dirty="0" smtClean="0"/>
          </a:p>
          <a:p>
            <a:pPr>
              <a:buNone/>
            </a:pPr>
            <a:r>
              <a:rPr lang="en-US" sz="1600" b="1" dirty="0" smtClean="0"/>
              <a:t>People's Choice Awards, USA</a:t>
            </a:r>
          </a:p>
          <a:p>
            <a:pPr>
              <a:buNone/>
            </a:pPr>
            <a:r>
              <a:rPr lang="en-US" sz="1400" dirty="0" smtClean="0"/>
              <a:t>2012-   Got nomination for People's Choice Award</a:t>
            </a:r>
          </a:p>
          <a:p>
            <a:pPr>
              <a:buNone/>
            </a:pPr>
            <a:r>
              <a:rPr lang="en-US" sz="1400" dirty="0" smtClean="0"/>
              <a:t> category Favorite Band </a:t>
            </a:r>
          </a:p>
          <a:p>
            <a:pPr>
              <a:buNone/>
            </a:pPr>
            <a:r>
              <a:rPr lang="en-US" sz="1400" dirty="0" smtClean="0"/>
              <a:t>2011-    Got nomination for People's Choice Award</a:t>
            </a:r>
          </a:p>
          <a:p>
            <a:pPr>
              <a:buNone/>
            </a:pPr>
            <a:r>
              <a:rPr lang="en-US" sz="1400" dirty="0" smtClean="0"/>
              <a:t> category Favorite Rock Band </a:t>
            </a:r>
          </a:p>
          <a:p>
            <a:pPr>
              <a:buNone/>
            </a:pPr>
            <a:r>
              <a:rPr lang="en-US" sz="1400" dirty="0" smtClean="0"/>
              <a:t>2008-  Got nomination for People's Choice Award</a:t>
            </a:r>
          </a:p>
          <a:p>
            <a:pPr>
              <a:buNone/>
            </a:pPr>
            <a:r>
              <a:rPr lang="en-US" sz="1400" dirty="0" smtClean="0"/>
              <a:t> category Favorite Song from a Soundtrack (from Transformers (2007)) for "What I've Done“</a:t>
            </a:r>
          </a:p>
          <a:p>
            <a:pPr>
              <a:buNone/>
            </a:pPr>
            <a:r>
              <a:rPr lang="en-US" sz="1600" b="1" dirty="0" smtClean="0"/>
              <a:t>World Music Awards</a:t>
            </a:r>
          </a:p>
          <a:p>
            <a:pPr>
              <a:buNone/>
            </a:pPr>
            <a:r>
              <a:rPr lang="en-US" sz="1400" dirty="0" smtClean="0"/>
              <a:t>2007-  Won World Music Award</a:t>
            </a:r>
          </a:p>
          <a:p>
            <a:pPr>
              <a:buNone/>
            </a:pPr>
            <a:r>
              <a:rPr lang="en-US" sz="1400" dirty="0" smtClean="0"/>
              <a:t> category World's Best Selling Rock Group </a:t>
            </a:r>
          </a:p>
          <a:p>
            <a:pPr>
              <a:buNone/>
            </a:pPr>
            <a:endParaRPr lang="en-US" sz="1400" dirty="0" smtClean="0"/>
          </a:p>
          <a:p>
            <a:pPr>
              <a:buNone/>
            </a:pPr>
            <a:r>
              <a:rPr lang="en-US" sz="1400" dirty="0" smtClean="0"/>
              <a:t>2003-   Won World Music Award</a:t>
            </a:r>
          </a:p>
          <a:p>
            <a:pPr>
              <a:buNone/>
            </a:pPr>
            <a:r>
              <a:rPr lang="en-US" sz="1400" dirty="0" smtClean="0"/>
              <a:t> category Best Rock Group </a:t>
            </a:r>
          </a:p>
          <a:p>
            <a:pPr>
              <a:buNone/>
            </a:pPr>
            <a:endParaRPr lang="en-US" sz="1400" dirty="0" smtClean="0"/>
          </a:p>
          <a:p>
            <a:pPr>
              <a:buNone/>
            </a:pPr>
            <a:r>
              <a:rPr lang="en-US" sz="1400" dirty="0" smtClean="0"/>
              <a:t>2002-   Won World Music Award</a:t>
            </a:r>
          </a:p>
          <a:p>
            <a:pPr>
              <a:buNone/>
            </a:pPr>
            <a:r>
              <a:rPr lang="en-US" sz="1400" dirty="0" smtClean="0"/>
              <a:t> category World's Best-Selling Rock Group</a:t>
            </a:r>
            <a:endParaRPr lang="ru-RU" sz="1400" dirty="0"/>
          </a:p>
        </p:txBody>
      </p:sp>
      <p:pic>
        <p:nvPicPr>
          <p:cNvPr id="3075" name="Picture 3"/>
          <p:cNvPicPr>
            <a:picLocks noChangeAspect="1" noChangeArrowheads="1"/>
          </p:cNvPicPr>
          <p:nvPr/>
        </p:nvPicPr>
        <p:blipFill>
          <a:blip r:embed="rId2" cstate="print"/>
          <a:srcRect/>
          <a:stretch>
            <a:fillRect/>
          </a:stretch>
        </p:blipFill>
        <p:spPr bwMode="auto">
          <a:xfrm>
            <a:off x="642910" y="1000108"/>
            <a:ext cx="1071570" cy="1091933"/>
          </a:xfrm>
          <a:prstGeom prst="rect">
            <a:avLst/>
          </a:prstGeom>
          <a:ln>
            <a:noFill/>
          </a:ln>
          <a:effectLst>
            <a:outerShdw blurRad="292100" dist="139700" dir="2700000" algn="tl" rotWithShape="0">
              <a:srgbClr val="333333">
                <a:alpha val="65000"/>
              </a:srgbClr>
            </a:outerShdw>
          </a:effectLst>
        </p:spPr>
      </p:pic>
      <p:pic>
        <p:nvPicPr>
          <p:cNvPr id="3076" name="Picture 4"/>
          <p:cNvPicPr>
            <a:picLocks noChangeAspect="1" noChangeArrowheads="1"/>
          </p:cNvPicPr>
          <p:nvPr/>
        </p:nvPicPr>
        <p:blipFill>
          <a:blip r:embed="rId3"/>
          <a:srcRect/>
          <a:stretch>
            <a:fillRect/>
          </a:stretch>
        </p:blipFill>
        <p:spPr bwMode="auto">
          <a:xfrm>
            <a:off x="142844" y="2285992"/>
            <a:ext cx="1829330" cy="2624142"/>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214282" y="5000636"/>
            <a:ext cx="2738440" cy="1643064"/>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3428992" y="5357826"/>
            <a:ext cx="1643272" cy="1285860"/>
          </a:xfrm>
          <a:prstGeom prst="rect">
            <a:avLst/>
          </a:prstGeom>
          <a:noFill/>
          <a:ln w="9525">
            <a:noFill/>
            <a:miter lim="800000"/>
            <a:headEnd/>
            <a:tailEnd/>
          </a:ln>
          <a:effectLst/>
        </p:spPr>
      </p:pic>
      <p:pic>
        <p:nvPicPr>
          <p:cNvPr id="3079" name="Picture 7"/>
          <p:cNvPicPr>
            <a:picLocks noChangeAspect="1" noChangeArrowheads="1"/>
          </p:cNvPicPr>
          <p:nvPr/>
        </p:nvPicPr>
        <p:blipFill>
          <a:blip r:embed="rId6"/>
          <a:srcRect/>
          <a:stretch>
            <a:fillRect/>
          </a:stretch>
        </p:blipFill>
        <p:spPr bwMode="auto">
          <a:xfrm>
            <a:off x="6000760" y="4284878"/>
            <a:ext cx="2714644" cy="25731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231</TotalTime>
  <Words>849</Words>
  <PresentationFormat>Экран (4:3)</PresentationFormat>
  <Paragraphs>48</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Техническая</vt:lpstr>
      <vt:lpstr>Linkin Park</vt:lpstr>
      <vt:lpstr>Слайд 2</vt:lpstr>
      <vt:lpstr>Foundation history</vt:lpstr>
      <vt:lpstr>Слайд 4</vt:lpstr>
      <vt:lpstr>           Meteora</vt:lpstr>
      <vt:lpstr>Minutes to midnight</vt:lpstr>
      <vt:lpstr>A Thousand Suns</vt:lpstr>
      <vt:lpstr>In June the 6th  2011 Linkin park performed in Moscow</vt:lpstr>
      <vt:lpstr>Several Linkin  Park Awards</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1</cp:lastModifiedBy>
  <cp:revision>27</cp:revision>
  <dcterms:modified xsi:type="dcterms:W3CDTF">2012-04-29T07:29:44Z</dcterms:modified>
</cp:coreProperties>
</file>