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750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90746B4-EA29-48FB-BCAB-2BBC839281DB}" type="datetimeFigureOut">
              <a:rPr lang="ru-RU" smtClean="0"/>
              <a:pPr/>
              <a:t>27.10.2010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9295AB-D3B9-430E-894C-250656527F16}"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E79295AB-D3B9-430E-894C-250656527F16}" type="slidenum">
              <a:rPr lang="ru-RU" smtClean="0"/>
              <a:pPr/>
              <a:t>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ru-RU" smtClean="0"/>
              <a:t>Образец заголовка</a:t>
            </a:r>
            <a:endParaRPr kumimoji="0" lang="en-US"/>
          </a:p>
        </p:txBody>
      </p:sp>
      <p:sp>
        <p:nvSpPr>
          <p:cNvPr id="3" name="Подзаголовок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ru-RU" smtClean="0"/>
              <a:t>Образец подзаголовка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10" name="Прямоугольник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9" name="Прямоугольник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Прямоугольник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Вертикальный заголовок 1"/>
          <p:cNvSpPr>
            <a:spLocks noGrp="1"/>
          </p:cNvSpPr>
          <p:nvPr>
            <p:ph type="title" orient="vert"/>
          </p:nvPr>
        </p:nvSpPr>
        <p:spPr>
          <a:xfrm>
            <a:off x="6781800" y="274640"/>
            <a:ext cx="19050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304800"/>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11"/>
          </p:nvPr>
        </p:nvSpPr>
        <p:spPr>
          <a:xfrm>
            <a:off x="2640597" y="6377459"/>
            <a:ext cx="3836404" cy="365125"/>
          </a:xfrm>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448"/>
            <a:ext cx="8229600" cy="1252728"/>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9" name="Прямоугольник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Прямоугольник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4" name="Содержимое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Текст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ru-RU" smtClean="0"/>
              <a:t>Образец текста</a:t>
            </a:r>
          </a:p>
        </p:txBody>
      </p:sp>
      <p:sp>
        <p:nvSpPr>
          <p:cNvPr id="6" name="Содержимое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ru-RU" smtClean="0"/>
              <a:t>Образец заголовка</a:t>
            </a:r>
            <a:endParaRPr kumimoji="0" lang="en-US"/>
          </a:p>
        </p:txBody>
      </p:sp>
      <p:sp>
        <p:nvSpPr>
          <p:cNvPr id="3" name="Содержимое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Текст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27.10.2010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12" name="Прямоугольник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ru-RU" smtClean="0"/>
              <a:t>Вставка рисунка</a:t>
            </a:r>
            <a:endParaRPr kumimoji="0" lang="en-US" dirty="0"/>
          </a:p>
        </p:txBody>
      </p:sp>
      <p:sp>
        <p:nvSpPr>
          <p:cNvPr id="4" name="Текст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164592" y="1170432"/>
            <a:ext cx="2523744" cy="201168"/>
          </a:xfrm>
        </p:spPr>
        <p:txBody>
          <a:bodyPr/>
          <a:lstStyle/>
          <a:p>
            <a:fld id="{5B106E36-FD25-4E2D-B0AA-010F637433A0}" type="datetimeFigureOut">
              <a:rPr lang="ru-RU" smtClean="0"/>
              <a:pPr/>
              <a:t>27.10.2010</a:t>
            </a:fld>
            <a:endParaRPr lang="ru-RU"/>
          </a:p>
        </p:txBody>
      </p:sp>
      <p:sp>
        <p:nvSpPr>
          <p:cNvPr id="11" name="Прямоугольник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Нижний колонтитул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ru-RU"/>
          </a:p>
        </p:txBody>
      </p:sp>
      <p:sp>
        <p:nvSpPr>
          <p:cNvPr id="7" name="Номер слайда 6"/>
          <p:cNvSpPr>
            <a:spLocks noGrp="1"/>
          </p:cNvSpPr>
          <p:nvPr>
            <p:ph type="sldNum" sz="quarter" idx="12"/>
          </p:nvPr>
        </p:nvSpPr>
        <p:spPr>
          <a:xfrm>
            <a:off x="8339328" y="1170432"/>
            <a:ext cx="733864" cy="201168"/>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Прямоугольник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Прямоугольник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4" name="Дата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5B106E36-FD25-4E2D-B0AA-010F637433A0}" type="datetimeFigureOut">
              <a:rPr lang="ru-RU" smtClean="0"/>
              <a:pPr/>
              <a:t>27.10.2010</a:t>
            </a:fld>
            <a:endParaRPr lang="ru-RU"/>
          </a:p>
        </p:txBody>
      </p:sp>
      <p:sp>
        <p:nvSpPr>
          <p:cNvPr id="5" name="Нижний колонтитул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ru-RU"/>
          </a:p>
        </p:txBody>
      </p:sp>
      <p:sp>
        <p:nvSpPr>
          <p:cNvPr id="6" name="Номер слайда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857232"/>
            <a:ext cx="8077200" cy="4171968"/>
          </a:xfrm>
        </p:spPr>
        <p:txBody>
          <a:bodyPr>
            <a:normAutofit/>
          </a:bodyPr>
          <a:lstStyle/>
          <a:p>
            <a:pPr algn="ctr"/>
            <a:r>
              <a:rPr lang="en-US" sz="8800" dirty="0" smtClean="0"/>
              <a:t>Halloween!</a:t>
            </a:r>
            <a:br>
              <a:rPr lang="en-US" sz="8800" dirty="0" smtClean="0"/>
            </a:br>
            <a:endParaRPr lang="ru-RU" sz="8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7170" name="Picture 2"/>
          <p:cNvPicPr>
            <a:picLocks noGrp="1" noChangeAspect="1" noChangeArrowheads="1"/>
          </p:cNvPicPr>
          <p:nvPr>
            <p:ph idx="1"/>
          </p:nvPr>
        </p:nvPicPr>
        <p:blipFill>
          <a:blip r:embed="rId2"/>
          <a:srcRect/>
          <a:stretch>
            <a:fillRect/>
          </a:stretch>
        </p:blipFill>
        <p:spPr bwMode="auto">
          <a:xfrm>
            <a:off x="0" y="1"/>
            <a:ext cx="9144000" cy="6857999"/>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en-US" dirty="0" smtClean="0"/>
              <a:t/>
            </a:r>
            <a:br>
              <a:rPr lang="en-US" dirty="0" smtClean="0"/>
            </a:br>
            <a:endParaRPr lang="ru-RU" dirty="0"/>
          </a:p>
        </p:txBody>
      </p:sp>
      <p:sp>
        <p:nvSpPr>
          <p:cNvPr id="4" name="Подзаголовок 3"/>
          <p:cNvSpPr>
            <a:spLocks noGrp="1"/>
          </p:cNvSpPr>
          <p:nvPr>
            <p:ph type="subTitle" idx="1"/>
          </p:nvPr>
        </p:nvSpPr>
        <p:spPr>
          <a:xfrm>
            <a:off x="500034" y="142852"/>
            <a:ext cx="6215106" cy="6286544"/>
          </a:xfrm>
          <a:noFill/>
          <a:ln>
            <a:noFill/>
          </a:ln>
        </p:spPr>
        <p:txBody>
          <a:bodyPr>
            <a:normAutofit/>
          </a:bodyPr>
          <a:lstStyle/>
          <a:p>
            <a:r>
              <a:rPr lang="en-US" sz="3200" dirty="0" smtClean="0">
                <a:solidFill>
                  <a:srgbClr val="FFC000"/>
                </a:solidFill>
              </a:rPr>
              <a:t>On October 31, we are going to have a special holiday for the dead– does that seem strange? Perhaps not. There are so many holidays for the living, why not set aside a day to remember those who have died?</a:t>
            </a:r>
          </a:p>
          <a:p>
            <a:r>
              <a:rPr lang="en-US" sz="3200" dirty="0" smtClean="0">
                <a:solidFill>
                  <a:srgbClr val="FFC000"/>
                </a:solidFill>
              </a:rPr>
              <a:t> In Europe the night of the</a:t>
            </a:r>
          </a:p>
          <a:p>
            <a:r>
              <a:rPr lang="en-US" sz="3200" dirty="0" smtClean="0">
                <a:solidFill>
                  <a:srgbClr val="FFC000"/>
                </a:solidFill>
              </a:rPr>
              <a:t> ghosts and witches was </a:t>
            </a:r>
          </a:p>
          <a:p>
            <a:r>
              <a:rPr lang="en-US" sz="3200" dirty="0" smtClean="0">
                <a:solidFill>
                  <a:srgbClr val="FFC000"/>
                </a:solidFill>
              </a:rPr>
              <a:t>combined with the Christian holiday. As that night fell on October 31, people called it Halloween.</a:t>
            </a:r>
            <a:endParaRPr lang="ru-RU" sz="3200" dirty="0" smtClean="0">
              <a:solidFill>
                <a:srgbClr val="FFC000"/>
              </a:solidFill>
            </a:endParaRPr>
          </a:p>
          <a:p>
            <a:endParaRPr lang="ru-RU" dirty="0"/>
          </a:p>
        </p:txBody>
      </p:sp>
      <p:pic>
        <p:nvPicPr>
          <p:cNvPr id="1029" name="Picture 5"/>
          <p:cNvPicPr>
            <a:picLocks noChangeAspect="1" noChangeArrowheads="1"/>
          </p:cNvPicPr>
          <p:nvPr/>
        </p:nvPicPr>
        <p:blipFill>
          <a:blip r:embed="rId3" cstate="print"/>
          <a:srcRect/>
          <a:stretch>
            <a:fillRect/>
          </a:stretch>
        </p:blipFill>
        <p:spPr bwMode="auto">
          <a:xfrm>
            <a:off x="5572132" y="3214686"/>
            <a:ext cx="3405506" cy="3643314"/>
          </a:xfrm>
          <a:prstGeom prst="rect">
            <a:avLst/>
          </a:prstGeom>
          <a:noFill/>
          <a:ln w="9525">
            <a:noFill/>
            <a:miter lim="800000"/>
            <a:headEnd/>
            <a:tailEnd/>
          </a:ln>
          <a:effectLst/>
        </p:spPr>
      </p:pic>
      <p:pic>
        <p:nvPicPr>
          <p:cNvPr id="1030" name="Picture 6"/>
          <p:cNvPicPr>
            <a:picLocks noChangeAspect="1" noChangeArrowheads="1"/>
          </p:cNvPicPr>
          <p:nvPr/>
        </p:nvPicPr>
        <p:blipFill>
          <a:blip r:embed="rId4"/>
          <a:srcRect/>
          <a:stretch>
            <a:fillRect/>
          </a:stretch>
        </p:blipFill>
        <p:spPr bwMode="auto">
          <a:xfrm>
            <a:off x="7077075" y="357166"/>
            <a:ext cx="2066925" cy="18478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srcRect/>
          <a:stretch>
            <a:fillRect/>
          </a:stretch>
        </p:blipFill>
        <p:spPr bwMode="auto">
          <a:xfrm>
            <a:off x="0" y="17860"/>
            <a:ext cx="9144000" cy="6840140"/>
          </a:xfrm>
          <a:prstGeom prst="rect">
            <a:avLst/>
          </a:prstGeom>
          <a:noFill/>
          <a:ln w="9525">
            <a:noFill/>
            <a:miter lim="800000"/>
            <a:headEnd/>
            <a:tailEnd/>
          </a:ln>
          <a:effectLst/>
        </p:spPr>
      </p:pic>
      <p:sp>
        <p:nvSpPr>
          <p:cNvPr id="2" name="Заголовок 1"/>
          <p:cNvSpPr>
            <a:spLocks noGrp="1"/>
          </p:cNvSpPr>
          <p:nvPr>
            <p:ph type="title"/>
          </p:nvPr>
        </p:nvSpPr>
        <p:spPr>
          <a:xfrm>
            <a:off x="214282" y="428604"/>
            <a:ext cx="4857752" cy="6429396"/>
          </a:xfrm>
        </p:spPr>
        <p:txBody>
          <a:bodyPr>
            <a:normAutofit fontScale="90000"/>
          </a:bodyPr>
          <a:lstStyle/>
          <a:p>
            <a:r>
              <a:rPr lang="en-US" dirty="0" smtClean="0"/>
              <a:t> </a:t>
            </a:r>
            <a:r>
              <a:rPr lang="en-US" sz="3100" dirty="0" smtClean="0">
                <a:solidFill>
                  <a:srgbClr val="E17509"/>
                </a:solidFill>
              </a:rPr>
              <a:t>On Halloween, people often go to the parties at which fortunes are </a:t>
            </a:r>
            <a:br>
              <a:rPr lang="en-US" sz="3100" dirty="0" smtClean="0">
                <a:solidFill>
                  <a:srgbClr val="E17509"/>
                </a:solidFill>
              </a:rPr>
            </a:br>
            <a:r>
              <a:rPr lang="en-US" sz="3100" dirty="0" smtClean="0">
                <a:solidFill>
                  <a:srgbClr val="E17509"/>
                </a:solidFill>
              </a:rPr>
              <a:t>read and ghosts stories</a:t>
            </a:r>
            <a:br>
              <a:rPr lang="en-US" sz="3100" dirty="0" smtClean="0">
                <a:solidFill>
                  <a:srgbClr val="E17509"/>
                </a:solidFill>
              </a:rPr>
            </a:br>
            <a:r>
              <a:rPr lang="en-US" sz="3100" dirty="0" smtClean="0">
                <a:solidFill>
                  <a:srgbClr val="E17509"/>
                </a:solidFill>
              </a:rPr>
              <a:t> are told. Children may </a:t>
            </a:r>
            <a:br>
              <a:rPr lang="en-US" sz="3100" dirty="0" smtClean="0">
                <a:solidFill>
                  <a:srgbClr val="E17509"/>
                </a:solidFill>
              </a:rPr>
            </a:br>
            <a:r>
              <a:rPr lang="en-US" sz="3100" dirty="0" smtClean="0">
                <a:solidFill>
                  <a:srgbClr val="E17509"/>
                </a:solidFill>
              </a:rPr>
              <a:t>dress up in the costumes </a:t>
            </a:r>
            <a:br>
              <a:rPr lang="en-US" sz="3100" dirty="0" smtClean="0">
                <a:solidFill>
                  <a:srgbClr val="E17509"/>
                </a:solidFill>
              </a:rPr>
            </a:br>
            <a:r>
              <a:rPr lang="en-US" sz="3100" dirty="0" smtClean="0">
                <a:solidFill>
                  <a:srgbClr val="E17509"/>
                </a:solidFill>
              </a:rPr>
              <a:t>and masks of witches, </a:t>
            </a:r>
            <a:br>
              <a:rPr lang="en-US" sz="3100" dirty="0" smtClean="0">
                <a:solidFill>
                  <a:srgbClr val="E17509"/>
                </a:solidFill>
              </a:rPr>
            </a:br>
            <a:r>
              <a:rPr lang="en-US" sz="3100" dirty="0" smtClean="0">
                <a:solidFill>
                  <a:srgbClr val="E17509"/>
                </a:solidFill>
              </a:rPr>
              <a:t>goblins or skeletons and </a:t>
            </a:r>
            <a:br>
              <a:rPr lang="en-US" sz="3100" dirty="0" smtClean="0">
                <a:solidFill>
                  <a:srgbClr val="E17509"/>
                </a:solidFill>
              </a:rPr>
            </a:br>
            <a:r>
              <a:rPr lang="en-US" sz="3100" dirty="0" smtClean="0">
                <a:solidFill>
                  <a:srgbClr val="E17509"/>
                </a:solidFill>
              </a:rPr>
              <a:t>go trick –or- treating. They ring doorbells and ask for candy, apples, or coins.</a:t>
            </a:r>
            <a:br>
              <a:rPr lang="en-US" sz="3100" dirty="0" smtClean="0">
                <a:solidFill>
                  <a:srgbClr val="E17509"/>
                </a:solidFill>
              </a:rPr>
            </a:br>
            <a:r>
              <a:rPr lang="en-US" sz="3100" dirty="0" smtClean="0">
                <a:solidFill>
                  <a:srgbClr val="E17509"/>
                </a:solidFill>
              </a:rPr>
              <a:t> If they don’t receive a treat, they may play a trick.</a:t>
            </a:r>
            <a:endParaRPr lang="ru-RU" sz="3100" dirty="0">
              <a:solidFill>
                <a:srgbClr val="E17509"/>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3076" name="Picture 4"/>
          <p:cNvPicPr>
            <a:picLocks noChangeAspect="1" noChangeArrowheads="1"/>
          </p:cNvPicPr>
          <p:nvPr/>
        </p:nvPicPr>
        <p:blipFill>
          <a:blip r:embed="rId3"/>
          <a:srcRect/>
          <a:stretch>
            <a:fillRect/>
          </a:stretch>
        </p:blipFill>
        <p:spPr bwMode="auto">
          <a:xfrm>
            <a:off x="0" y="571480"/>
            <a:ext cx="4071934" cy="4508500"/>
          </a:xfrm>
          <a:prstGeom prst="rect">
            <a:avLst/>
          </a:prstGeom>
          <a:noFill/>
          <a:ln w="9525">
            <a:noFill/>
            <a:miter lim="800000"/>
            <a:headEnd/>
            <a:tailEnd/>
          </a:ln>
          <a:effectLst/>
        </p:spPr>
      </p:pic>
      <p:sp>
        <p:nvSpPr>
          <p:cNvPr id="2" name="Заголовок 1"/>
          <p:cNvSpPr>
            <a:spLocks noGrp="1"/>
          </p:cNvSpPr>
          <p:nvPr>
            <p:ph type="title"/>
          </p:nvPr>
        </p:nvSpPr>
        <p:spPr>
          <a:xfrm>
            <a:off x="4214810" y="155448"/>
            <a:ext cx="4471990" cy="6702552"/>
          </a:xfrm>
        </p:spPr>
        <p:txBody>
          <a:bodyPr>
            <a:normAutofit fontScale="90000"/>
          </a:bodyPr>
          <a:lstStyle/>
          <a:p>
            <a:r>
              <a:rPr lang="en-US" sz="4000" dirty="0" smtClean="0"/>
              <a:t>At night on October 31 witches fly on their broomsticks, skeletons rattle their bones, ghosts frighten people, Jack – O’ – Lanterns walk around houses, black Halloween cats play tricks with us.</a:t>
            </a:r>
            <a:r>
              <a:rPr lang="ru-RU" dirty="0" smtClean="0"/>
              <a:t/>
            </a:r>
            <a:br>
              <a:rPr lang="ru-RU" dirty="0" smtClean="0"/>
            </a:br>
            <a:endParaRPr lang="ru-RU" dirty="0"/>
          </a:p>
        </p:txBody>
      </p:sp>
      <p:pic>
        <p:nvPicPr>
          <p:cNvPr id="3075" name="Picture 3"/>
          <p:cNvPicPr>
            <a:picLocks noGrp="1" noChangeAspect="1" noChangeArrowheads="1"/>
          </p:cNvPicPr>
          <p:nvPr>
            <p:ph idx="1"/>
          </p:nvPr>
        </p:nvPicPr>
        <p:blipFill>
          <a:blip r:embed="rId4"/>
          <a:srcRect/>
          <a:stretch>
            <a:fillRect/>
          </a:stretch>
        </p:blipFill>
        <p:spPr bwMode="auto">
          <a:xfrm>
            <a:off x="214282" y="571480"/>
            <a:ext cx="3214678" cy="4123880"/>
          </a:xfrm>
          <a:prstGeom prst="rect">
            <a:avLst/>
          </a:prstGeom>
          <a:noFill/>
          <a:ln w="9525">
            <a:noFill/>
            <a:miter lim="800000"/>
            <a:headEnd/>
            <a:tailEnd/>
          </a:ln>
          <a:effectLst/>
        </p:spPr>
      </p:pic>
      <p:pic>
        <p:nvPicPr>
          <p:cNvPr id="3077" name="Picture 5"/>
          <p:cNvPicPr>
            <a:picLocks noChangeAspect="1" noChangeArrowheads="1"/>
          </p:cNvPicPr>
          <p:nvPr/>
        </p:nvPicPr>
        <p:blipFill>
          <a:blip r:embed="rId5"/>
          <a:srcRect/>
          <a:stretch>
            <a:fillRect/>
          </a:stretch>
        </p:blipFill>
        <p:spPr bwMode="auto">
          <a:xfrm>
            <a:off x="214282" y="1785926"/>
            <a:ext cx="3043226" cy="329889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0" presetClass="path" presetSubtype="0" accel="50000" decel="50000" fill="hold" nodeType="clickEffect">
                                  <p:stCondLst>
                                    <p:cond delay="0"/>
                                  </p:stCondLst>
                                  <p:childTnLst>
                                    <p:animMotion origin="layout" path="M -2.77778E-6 -6.2963E-6 C 0.03195 -0.12362 0.06407 -0.24723 0.13872 -0.22362 C 0.21337 -0.20001 0.38386 0.14143 0.44827 0.14189 C 0.51303 0.14236 0.48212 -0.26065 0.52587 -0.22153 C 0.56962 -0.18241 0.78976 0.23263 0.71129 0.37638 C 0.63282 0.52013 0.16441 0.66134 0.05487 0.64097 C -0.05468 0.6206 0.05139 0.34444 0.0533 0.2537 C 0.05521 0.16296 0.0606 0.12986 0.06615 0.09675 " pathEditMode="relative" ptsTypes="aaaaaaaA">
                                      <p:cBhvr>
                                        <p:cTn id="12" dur="3000" fill="hold"/>
                                        <p:tgtEl>
                                          <p:spTgt spid="3075"/>
                                        </p:tgtEl>
                                        <p:attrNameLst>
                                          <p:attrName>ppt_x</p:attrName>
                                          <p:attrName>ppt_y</p:attrName>
                                        </p:attrNameLst>
                                      </p:cBhvr>
                                    </p:animMotion>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3075"/>
                                        </p:tgtEl>
                                        <p:attrNameLst>
                                          <p:attrName>ppt_x</p:attrName>
                                        </p:attrNameLst>
                                      </p:cBhvr>
                                      <p:tavLst>
                                        <p:tav tm="0">
                                          <p:val>
                                            <p:strVal val="ppt_x"/>
                                          </p:val>
                                        </p:tav>
                                        <p:tav tm="100000">
                                          <p:val>
                                            <p:strVal val="ppt_x"/>
                                          </p:val>
                                        </p:tav>
                                      </p:tavLst>
                                    </p:anim>
                                    <p:anim calcmode="lin" valueType="num">
                                      <p:cBhvr additive="base">
                                        <p:cTn id="17" dur="500"/>
                                        <p:tgtEl>
                                          <p:spTgt spid="3075"/>
                                        </p:tgtEl>
                                        <p:attrNameLst>
                                          <p:attrName>ppt_y</p:attrName>
                                        </p:attrNameLst>
                                      </p:cBhvr>
                                      <p:tavLst>
                                        <p:tav tm="0">
                                          <p:val>
                                            <p:strVal val="ppt_y"/>
                                          </p:val>
                                        </p:tav>
                                        <p:tav tm="100000">
                                          <p:val>
                                            <p:strVal val="1+ppt_h/2"/>
                                          </p:val>
                                        </p:tav>
                                      </p:tavLst>
                                    </p:anim>
                                    <p:set>
                                      <p:cBhvr>
                                        <p:cTn id="18" dur="1" fill="hold">
                                          <p:stCondLst>
                                            <p:cond delay="499"/>
                                          </p:stCondLst>
                                        </p:cTn>
                                        <p:tgtEl>
                                          <p:spTgt spid="3075"/>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iterate type="lt">
                                    <p:tmPct val="5000"/>
                                  </p:iterate>
                                  <p:childTnLst>
                                    <p:set>
                                      <p:cBhvr>
                                        <p:cTn id="22" dur="1" fill="hold">
                                          <p:stCondLst>
                                            <p:cond delay="0"/>
                                          </p:stCondLst>
                                        </p:cTn>
                                        <p:tgtEl>
                                          <p:spTgt spid="3077"/>
                                        </p:tgtEl>
                                        <p:attrNameLst>
                                          <p:attrName>style.visibility</p:attrName>
                                        </p:attrNameLst>
                                      </p:cBhvr>
                                      <p:to>
                                        <p:strVal val="visible"/>
                                      </p:to>
                                    </p:set>
                                    <p:anim calcmode="lin" valueType="num">
                                      <p:cBhvr>
                                        <p:cTn id="23" dur="1000" fill="hold"/>
                                        <p:tgtEl>
                                          <p:spTgt spid="3077"/>
                                        </p:tgtEl>
                                        <p:attrNameLst>
                                          <p:attrName>ppt_w</p:attrName>
                                        </p:attrNameLst>
                                      </p:cBhvr>
                                      <p:tavLst>
                                        <p:tav tm="0">
                                          <p:val>
                                            <p:fltVal val="0"/>
                                          </p:val>
                                        </p:tav>
                                        <p:tav tm="100000">
                                          <p:val>
                                            <p:strVal val="#ppt_w"/>
                                          </p:val>
                                        </p:tav>
                                      </p:tavLst>
                                    </p:anim>
                                    <p:anim calcmode="lin" valueType="num">
                                      <p:cBhvr>
                                        <p:cTn id="24" dur="1000" fill="hold"/>
                                        <p:tgtEl>
                                          <p:spTgt spid="3077"/>
                                        </p:tgtEl>
                                        <p:attrNameLst>
                                          <p:attrName>ppt_h</p:attrName>
                                        </p:attrNameLst>
                                      </p:cBhvr>
                                      <p:tavLst>
                                        <p:tav tm="0">
                                          <p:val>
                                            <p:fltVal val="0"/>
                                          </p:val>
                                        </p:tav>
                                        <p:tav tm="100000">
                                          <p:val>
                                            <p:strVal val="#ppt_h"/>
                                          </p:val>
                                        </p:tav>
                                      </p:tavLst>
                                    </p:anim>
                                    <p:anim calcmode="lin" valueType="num">
                                      <p:cBhvr>
                                        <p:cTn id="25" dur="1000" fill="hold"/>
                                        <p:tgtEl>
                                          <p:spTgt spid="3077"/>
                                        </p:tgtEl>
                                        <p:attrNameLst>
                                          <p:attrName>style.rotation</p:attrName>
                                        </p:attrNameLst>
                                      </p:cBhvr>
                                      <p:tavLst>
                                        <p:tav tm="0">
                                          <p:val>
                                            <p:fltVal val="90"/>
                                          </p:val>
                                        </p:tav>
                                        <p:tav tm="100000">
                                          <p:val>
                                            <p:fltVal val="0"/>
                                          </p:val>
                                        </p:tav>
                                      </p:tavLst>
                                    </p:anim>
                                    <p:animEffect transition="in" filter="fade">
                                      <p:cBhvr>
                                        <p:cTn id="26" dur="1000"/>
                                        <p:tgtEl>
                                          <p:spTgt spid="307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mph" presetSubtype="0" fill="hold" nodeType="clickEffect">
                                  <p:stCondLst>
                                    <p:cond delay="0"/>
                                  </p:stCondLst>
                                  <p:iterate type="lt">
                                    <p:tmPct val="0"/>
                                  </p:iterate>
                                  <p:childTnLst>
                                    <p:animScale>
                                      <p:cBhvr>
                                        <p:cTn id="30" dur="2000" fill="hold"/>
                                        <p:tgtEl>
                                          <p:spTgt spid="3077"/>
                                        </p:tgtEl>
                                      </p:cBhvr>
                                      <p:by x="150000" y="150000"/>
                                    </p:animScale>
                                  </p:childTnLst>
                                </p:cTn>
                              </p:par>
                            </p:childTnLst>
                          </p:cTn>
                        </p:par>
                      </p:childTnLst>
                    </p:cTn>
                  </p:par>
                  <p:par>
                    <p:cTn id="31" fill="hold">
                      <p:stCondLst>
                        <p:cond delay="indefinite"/>
                      </p:stCondLst>
                      <p:childTnLst>
                        <p:par>
                          <p:cTn id="32" fill="hold">
                            <p:stCondLst>
                              <p:cond delay="0"/>
                            </p:stCondLst>
                            <p:childTnLst>
                              <p:par>
                                <p:cTn id="33" presetID="48" presetClass="exit" presetSubtype="0" decel="50000" fill="hold" nodeType="clickEffect">
                                  <p:stCondLst>
                                    <p:cond delay="0"/>
                                  </p:stCondLst>
                                  <p:iterate type="lt">
                                    <p:tmPct val="0"/>
                                  </p:iterate>
                                  <p:childTnLst>
                                    <p:anim calcmode="lin" valueType="num">
                                      <p:cBhvr>
                                        <p:cTn id="34" dur="1000"/>
                                        <p:tgtEl>
                                          <p:spTgt spid="3077"/>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35" dur="1000"/>
                                        <p:tgtEl>
                                          <p:spTgt spid="3077"/>
                                        </p:tgtEl>
                                        <p:attrNameLst>
                                          <p:attrName>ppt_x</p:attrName>
                                        </p:attrNameLst>
                                      </p:cBhvr>
                                      <p:tavLst>
                                        <p:tav tm="0">
                                          <p:val>
                                            <p:strVal val="ppt_x"/>
                                          </p:val>
                                        </p:tav>
                                        <p:tav tm="50000">
                                          <p:val>
                                            <p:fltVal val="0.95"/>
                                          </p:val>
                                        </p:tav>
                                        <p:tav tm="100000">
                                          <p:val>
                                            <p:fltVal val="-1"/>
                                          </p:val>
                                        </p:tav>
                                      </p:tavLst>
                                    </p:anim>
                                    <p:anim calcmode="lin" valueType="num">
                                      <p:cBhvr>
                                        <p:cTn id="36" dur="1000"/>
                                        <p:tgtEl>
                                          <p:spTgt spid="3077"/>
                                        </p:tgtEl>
                                        <p:attrNameLst>
                                          <p:attrName>ppt_y</p:attrName>
                                        </p:attrNameLst>
                                      </p:cBhvr>
                                      <p:tavLst>
                                        <p:tav tm="0">
                                          <p:val>
                                            <p:strVal val="ppt_y"/>
                                          </p:val>
                                        </p:tav>
                                        <p:tav tm="100000">
                                          <p:val>
                                            <p:strVal val="ppt_y"/>
                                          </p:val>
                                        </p:tav>
                                      </p:tavLst>
                                    </p:anim>
                                    <p:animEffect transition="out" filter="fade">
                                      <p:cBhvr>
                                        <p:cTn id="37" dur="1000"/>
                                        <p:tgtEl>
                                          <p:spTgt spid="3077"/>
                                        </p:tgtEl>
                                      </p:cBhvr>
                                    </p:animEffect>
                                    <p:set>
                                      <p:cBhvr>
                                        <p:cTn id="38" dur="1" fill="hold">
                                          <p:stCondLst>
                                            <p:cond delay="999"/>
                                          </p:stCondLst>
                                        </p:cTn>
                                        <p:tgtEl>
                                          <p:spTgt spid="3077"/>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28" presetClass="entr" presetSubtype="0" fill="hold" nodeType="clickEffect">
                                  <p:stCondLst>
                                    <p:cond delay="0"/>
                                  </p:stCondLst>
                                  <p:childTnLst>
                                    <p:set>
                                      <p:cBhvr>
                                        <p:cTn id="42" dur="1" fill="hold">
                                          <p:stCondLst>
                                            <p:cond delay="0"/>
                                          </p:stCondLst>
                                        </p:cTn>
                                        <p:tgtEl>
                                          <p:spTgt spid="3076"/>
                                        </p:tgtEl>
                                        <p:attrNameLst>
                                          <p:attrName>style.visibility</p:attrName>
                                        </p:attrNameLst>
                                      </p:cBhvr>
                                      <p:to>
                                        <p:strVal val="visible"/>
                                      </p:to>
                                    </p:set>
                                    <p:anim calcmode="lin" valueType="num">
                                      <p:cBhvr>
                                        <p:cTn id="43" dur="15000" fill="hold"/>
                                        <p:tgtEl>
                                          <p:spTgt spid="3076"/>
                                        </p:tgtEl>
                                        <p:attrNameLst>
                                          <p:attrName>ppt_x</p:attrName>
                                        </p:attrNameLst>
                                      </p:cBhvr>
                                      <p:tavLst>
                                        <p:tav tm="0">
                                          <p:val>
                                            <p:strVal val="#ppt_x"/>
                                          </p:val>
                                        </p:tav>
                                        <p:tav tm="100000">
                                          <p:val>
                                            <p:strVal val="#ppt_x"/>
                                          </p:val>
                                        </p:tav>
                                      </p:tavLst>
                                    </p:anim>
                                    <p:anim calcmode="lin" valueType="num">
                                      <p:cBhvr>
                                        <p:cTn id="44" dur="15000" fill="hold"/>
                                        <p:tgtEl>
                                          <p:spTgt spid="3076"/>
                                        </p:tgtEl>
                                        <p:attrNameLst>
                                          <p:attrName>ppt_y</p:attrName>
                                        </p:attrNameLst>
                                      </p:cBhvr>
                                      <p:tavLst>
                                        <p:tav tm="0">
                                          <p:val>
                                            <p:strVal val="#ppt_y+1"/>
                                          </p:val>
                                        </p:tav>
                                        <p:tav tm="100000">
                                          <p:val>
                                            <p:strVal val="#ppt_y-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1" y="1714488"/>
            <a:ext cx="3286116" cy="4786346"/>
          </a:xfrm>
          <a:prstGeom prst="rect">
            <a:avLst/>
          </a:prstGeom>
          <a:noFill/>
          <a:ln w="9525">
            <a:noFill/>
            <a:miter lim="800000"/>
            <a:headEnd/>
            <a:tailEnd/>
          </a:ln>
          <a:effectLst/>
        </p:spPr>
      </p:pic>
      <p:sp>
        <p:nvSpPr>
          <p:cNvPr id="2" name="Заголовок 1"/>
          <p:cNvSpPr>
            <a:spLocks noGrp="1"/>
          </p:cNvSpPr>
          <p:nvPr>
            <p:ph type="title"/>
          </p:nvPr>
        </p:nvSpPr>
        <p:spPr/>
        <p:txBody>
          <a:bodyPr/>
          <a:lstStyle/>
          <a:p>
            <a:r>
              <a:rPr lang="en-US" dirty="0" smtClean="0"/>
              <a:t>Ghosts.</a:t>
            </a:r>
            <a:endParaRPr lang="ru-RU" dirty="0"/>
          </a:p>
        </p:txBody>
      </p:sp>
      <p:sp>
        <p:nvSpPr>
          <p:cNvPr id="3" name="Содержимое 2"/>
          <p:cNvSpPr>
            <a:spLocks noGrp="1"/>
          </p:cNvSpPr>
          <p:nvPr>
            <p:ph idx="1"/>
          </p:nvPr>
        </p:nvSpPr>
        <p:spPr>
          <a:xfrm>
            <a:off x="3214678" y="1500174"/>
            <a:ext cx="5614998" cy="5357826"/>
          </a:xfrm>
        </p:spPr>
        <p:txBody>
          <a:bodyPr/>
          <a:lstStyle/>
          <a:p>
            <a:pPr>
              <a:buNone/>
            </a:pPr>
            <a:r>
              <a:rPr lang="en-US" dirty="0" smtClean="0"/>
              <a:t>	Ghosts and witches and Jack – O’ – Lanterns are all part of a holiday thousands of years old.</a:t>
            </a:r>
            <a:endParaRPr lang="ru-RU" dirty="0" smtClean="0"/>
          </a:p>
          <a:p>
            <a:pPr>
              <a:buNone/>
            </a:pPr>
            <a:r>
              <a:rPr lang="en-US" dirty="0" smtClean="0"/>
              <a:t>	Long ago people really believed in ghosts. They thought the dead came back to their homes once a year and walked around all night.</a:t>
            </a: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Some words about witches. </a:t>
            </a:r>
            <a:endParaRPr lang="ru-RU" dirty="0"/>
          </a:p>
        </p:txBody>
      </p:sp>
      <p:sp>
        <p:nvSpPr>
          <p:cNvPr id="3" name="Содержимое 2"/>
          <p:cNvSpPr>
            <a:spLocks noGrp="1"/>
          </p:cNvSpPr>
          <p:nvPr>
            <p:ph idx="1"/>
          </p:nvPr>
        </p:nvSpPr>
        <p:spPr/>
        <p:txBody>
          <a:bodyPr>
            <a:normAutofit/>
          </a:bodyPr>
          <a:lstStyle/>
          <a:p>
            <a:pPr>
              <a:buNone/>
            </a:pPr>
            <a:r>
              <a:rPr lang="en-US" dirty="0" smtClean="0"/>
              <a:t>	They are magic women. Some witches are young but most of them are old and ugly. It was believed they held big meetings every season. One meeting came on October 31. Halloween became the witches night. They had a wonderful time there. They danced in a ring and wished people bad luck, storm and sickness. They flew to their meetings on broomsticks. </a:t>
            </a:r>
            <a:endParaRPr lang="ru-RU" dirty="0" smtClean="0"/>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0" y="0"/>
            <a:ext cx="9144000" cy="6903798"/>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1" y="0"/>
            <a:ext cx="9144001" cy="6858000"/>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additive="base">
                                        <p:cTn id="7" dur="500" fill="hold"/>
                                        <p:tgtEl>
                                          <p:spTgt spid="5123"/>
                                        </p:tgtEl>
                                        <p:attrNameLst>
                                          <p:attrName>ppt_x</p:attrName>
                                        </p:attrNameLst>
                                      </p:cBhvr>
                                      <p:tavLst>
                                        <p:tav tm="0">
                                          <p:val>
                                            <p:strVal val="#ppt_x"/>
                                          </p:val>
                                        </p:tav>
                                        <p:tav tm="100000">
                                          <p:val>
                                            <p:strVal val="#ppt_x"/>
                                          </p:val>
                                        </p:tav>
                                      </p:tavLst>
                                    </p:anim>
                                    <p:anim calcmode="lin" valueType="num">
                                      <p:cBhvr additive="base">
                                        <p:cTn id="8" dur="500" fill="hold"/>
                                        <p:tgtEl>
                                          <p:spTgt spid="51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xit" presetSubtype="16" fill="hold" nodeType="clickEffect">
                                  <p:stCondLst>
                                    <p:cond delay="0"/>
                                  </p:stCondLst>
                                  <p:childTnLst>
                                    <p:animEffect transition="out" filter="box(in)">
                                      <p:cBhvr>
                                        <p:cTn id="12" dur="500"/>
                                        <p:tgtEl>
                                          <p:spTgt spid="5123"/>
                                        </p:tgtEl>
                                      </p:cBhvr>
                                    </p:animEffect>
                                    <p:set>
                                      <p:cBhvr>
                                        <p:cTn id="13" dur="1" fill="hold">
                                          <p:stCondLst>
                                            <p:cond delay="499"/>
                                          </p:stCondLst>
                                        </p:cTn>
                                        <p:tgtEl>
                                          <p:spTgt spid="5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smtClean="0"/>
              <a:t>And what about Jack – O’ – Lantern? </a:t>
            </a:r>
            <a:endParaRPr lang="ru-RU" dirty="0"/>
          </a:p>
        </p:txBody>
      </p:sp>
      <p:sp>
        <p:nvSpPr>
          <p:cNvPr id="3" name="Содержимое 2"/>
          <p:cNvSpPr>
            <a:spLocks noGrp="1"/>
          </p:cNvSpPr>
          <p:nvPr>
            <p:ph idx="1"/>
          </p:nvPr>
        </p:nvSpPr>
        <p:spPr/>
        <p:txBody>
          <a:bodyPr/>
          <a:lstStyle/>
          <a:p>
            <a:pPr lvl="1">
              <a:buNone/>
            </a:pPr>
            <a:r>
              <a:rPr lang="en-US" sz="3200" dirty="0" smtClean="0"/>
              <a:t>	Jack – O’ – Lantern got its name from </a:t>
            </a:r>
            <a:r>
              <a:rPr lang="en-US" sz="3200" smtClean="0"/>
              <a:t>a </a:t>
            </a:r>
            <a:r>
              <a:rPr lang="en-US" sz="3200" smtClean="0"/>
              <a:t>man</a:t>
            </a:r>
            <a:r>
              <a:rPr lang="en-US" sz="3200" smtClean="0"/>
              <a:t> </a:t>
            </a:r>
            <a:r>
              <a:rPr lang="en-US" sz="3200" dirty="0" smtClean="0"/>
              <a:t>named Jack, who, according to an old Irish legend was so mean, that he was not allowed into heaven. But poor Jack played tricks on the devil, so he was not allowed into the hall either. Instead, he is destined to wander around forever with his lantern, waiting for Judgment Day.</a:t>
            </a:r>
            <a:endParaRPr lang="ru-RU" sz="3200" dirty="0" smtClean="0"/>
          </a:p>
          <a:p>
            <a:pPr lvl="1">
              <a:buNone/>
            </a:pP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a:srcRect/>
          <a:stretch>
            <a:fillRect/>
          </a:stretch>
        </p:blipFill>
        <p:spPr bwMode="auto">
          <a:xfrm>
            <a:off x="0" y="0"/>
            <a:ext cx="9144000" cy="6934051"/>
          </a:xfrm>
          <a:prstGeom prst="rect">
            <a:avLst/>
          </a:prstGeom>
          <a:noFill/>
          <a:ln w="9525">
            <a:noFill/>
            <a:miter lim="800000"/>
            <a:headEnd/>
            <a:tailEnd/>
          </a:ln>
          <a:effectLst/>
        </p:spPr>
      </p:pic>
      <p:pic>
        <p:nvPicPr>
          <p:cNvPr id="6149" name="Picture 5"/>
          <p:cNvPicPr>
            <a:picLocks noChangeAspect="1" noChangeArrowheads="1"/>
          </p:cNvPicPr>
          <p:nvPr/>
        </p:nvPicPr>
        <p:blipFill>
          <a:blip r:embed="rId3"/>
          <a:srcRect/>
          <a:stretch>
            <a:fillRect/>
          </a:stretch>
        </p:blipFill>
        <p:spPr bwMode="auto">
          <a:xfrm>
            <a:off x="0" y="0"/>
            <a:ext cx="2500298" cy="24671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одульная">
  <a:themeElements>
    <a:clrScheme name="Модульная">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Модульная">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одуль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344</TotalTime>
  <Words>149</Words>
  <PresentationFormat>Экран (4:3)</PresentationFormat>
  <Paragraphs>16</Paragraphs>
  <Slides>10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Модульная</vt:lpstr>
      <vt:lpstr>Halloween! </vt:lpstr>
      <vt:lpstr> </vt:lpstr>
      <vt:lpstr> On Halloween, people often go to the parties at which fortunes are  read and ghosts stories  are told. Children may  dress up in the costumes  and masks of witches,  goblins or skeletons and  go trick –or- treating. They ring doorbells and ask for candy, apples, or coins.  If they don’t receive a treat, they may play a trick.</vt:lpstr>
      <vt:lpstr>At night on October 31 witches fly on their broomsticks, skeletons rattle their bones, ghosts frighten people, Jack – O’ – Lanterns walk around houses, black Halloween cats play tricks with us. </vt:lpstr>
      <vt:lpstr>Ghosts.</vt:lpstr>
      <vt:lpstr>Some words about witches. </vt:lpstr>
      <vt:lpstr>Слайд 7</vt:lpstr>
      <vt:lpstr>And what about Jack – O’ – Lantern? </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Halloween! </dc:title>
  <cp:lastModifiedBy>Иришка</cp:lastModifiedBy>
  <cp:revision>38</cp:revision>
  <dcterms:modified xsi:type="dcterms:W3CDTF">2010-10-26T19:30:52Z</dcterms:modified>
</cp:coreProperties>
</file>