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1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2000263"/>
          </a:xfrm>
        </p:spPr>
        <p:txBody>
          <a:bodyPr/>
          <a:lstStyle/>
          <a:p>
            <a:r>
              <a:rPr lang="en-US" dirty="0" smtClean="0"/>
              <a:t>Verb+ -</a:t>
            </a:r>
            <a:r>
              <a:rPr lang="en-US" dirty="0" err="1" smtClean="0"/>
              <a:t>ing</a:t>
            </a:r>
            <a:r>
              <a:rPr lang="en-US" dirty="0" smtClean="0"/>
              <a:t>   and  </a:t>
            </a:r>
            <a:r>
              <a:rPr lang="en-US" dirty="0" err="1" smtClean="0"/>
              <a:t>Verb+Infinitive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714752"/>
            <a:ext cx="7058052" cy="1924048"/>
          </a:xfrm>
        </p:spPr>
        <p:txBody>
          <a:bodyPr/>
          <a:lstStyle/>
          <a:p>
            <a:pPr algn="r"/>
            <a:r>
              <a:rPr lang="en-US" dirty="0" smtClean="0">
                <a:solidFill>
                  <a:schemeClr val="tx1"/>
                </a:solidFill>
              </a:rPr>
              <a:t>Author: teacher of English</a:t>
            </a:r>
          </a:p>
          <a:p>
            <a:pPr algn="r"/>
            <a:r>
              <a:rPr lang="en-US" dirty="0" err="1" smtClean="0">
                <a:solidFill>
                  <a:schemeClr val="tx1"/>
                </a:solidFill>
              </a:rPr>
              <a:t>Gatovskaya</a:t>
            </a:r>
            <a:r>
              <a:rPr lang="en-US" dirty="0" smtClean="0">
                <a:solidFill>
                  <a:schemeClr val="tx1"/>
                </a:solidFill>
              </a:rPr>
              <a:t> Diana </a:t>
            </a:r>
            <a:r>
              <a:rPr lang="en-US" dirty="0" err="1" smtClean="0">
                <a:solidFill>
                  <a:schemeClr val="tx1"/>
                </a:solidFill>
              </a:rPr>
              <a:t>Alekseevna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VERB + 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  </a:t>
            </a:r>
            <a:r>
              <a:rPr lang="ru-RU" sz="4000" dirty="0" smtClean="0"/>
              <a:t> </a:t>
            </a:r>
            <a:r>
              <a:rPr lang="en-US" sz="4000" dirty="0" smtClean="0"/>
              <a:t>If </a:t>
            </a:r>
            <a:r>
              <a:rPr lang="en-US" sz="4000" dirty="0" smtClean="0"/>
              <a:t>these verbs are followed by another verb, the structure is usually </a:t>
            </a:r>
          </a:p>
          <a:p>
            <a:pPr algn="just">
              <a:buNone/>
            </a:pPr>
            <a:r>
              <a:rPr lang="en-US" sz="4000" dirty="0" smtClean="0"/>
              <a:t>          </a:t>
            </a:r>
            <a:r>
              <a:rPr lang="en-US" sz="4000" b="1" dirty="0" smtClean="0"/>
              <a:t>verb + </a:t>
            </a:r>
            <a:r>
              <a:rPr lang="en-US" sz="4000" b="1" dirty="0" err="1" smtClean="0"/>
              <a:t>ing</a:t>
            </a:r>
            <a:endParaRPr lang="ru-RU" sz="40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numCol="2">
            <a:normAutofit/>
          </a:bodyPr>
          <a:lstStyle/>
          <a:p>
            <a:r>
              <a:rPr lang="en-US" dirty="0" smtClean="0"/>
              <a:t>Stop </a:t>
            </a:r>
          </a:p>
          <a:p>
            <a:r>
              <a:rPr lang="en-US" dirty="0" smtClean="0"/>
              <a:t>Finish</a:t>
            </a:r>
          </a:p>
          <a:p>
            <a:r>
              <a:rPr lang="en-US" dirty="0" smtClean="0"/>
              <a:t>Delay</a:t>
            </a:r>
          </a:p>
          <a:p>
            <a:r>
              <a:rPr lang="en-US" dirty="0" smtClean="0"/>
              <a:t>Mind</a:t>
            </a:r>
          </a:p>
          <a:p>
            <a:r>
              <a:rPr lang="en-US" dirty="0" smtClean="0"/>
              <a:t>Enjoy</a:t>
            </a:r>
          </a:p>
          <a:p>
            <a:r>
              <a:rPr lang="en-US" dirty="0" smtClean="0"/>
              <a:t>Mind</a:t>
            </a:r>
          </a:p>
          <a:p>
            <a:r>
              <a:rPr lang="en-US" dirty="0" smtClean="0"/>
              <a:t>Suggest</a:t>
            </a:r>
          </a:p>
          <a:p>
            <a:r>
              <a:rPr lang="en-US" dirty="0" smtClean="0"/>
              <a:t>Miss</a:t>
            </a:r>
          </a:p>
          <a:p>
            <a:r>
              <a:rPr lang="en-US" dirty="0" smtClean="0"/>
              <a:t>Regret</a:t>
            </a:r>
          </a:p>
          <a:p>
            <a:r>
              <a:rPr lang="en-US" dirty="0" smtClean="0"/>
              <a:t>Imagine</a:t>
            </a:r>
          </a:p>
          <a:p>
            <a:r>
              <a:rPr lang="en-US" dirty="0" smtClean="0"/>
              <a:t>Consider</a:t>
            </a:r>
          </a:p>
          <a:p>
            <a:r>
              <a:rPr lang="en-US" dirty="0" smtClean="0"/>
              <a:t>Practise</a:t>
            </a:r>
          </a:p>
          <a:p>
            <a:r>
              <a:rPr lang="en-US" dirty="0" smtClean="0"/>
              <a:t>Give up</a:t>
            </a:r>
          </a:p>
          <a:p>
            <a:r>
              <a:rPr lang="en-US" dirty="0" smtClean="0"/>
              <a:t>Go on</a:t>
            </a:r>
          </a:p>
          <a:p>
            <a:r>
              <a:rPr lang="en-US" dirty="0" smtClean="0"/>
              <a:t>Carry on</a:t>
            </a:r>
          </a:p>
          <a:p>
            <a:r>
              <a:rPr lang="en-US" dirty="0" smtClean="0"/>
              <a:t>Keep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Verb + </a:t>
            </a:r>
            <a:r>
              <a:rPr lang="en-US" dirty="0" err="1" smtClean="0"/>
              <a:t>ing</a:t>
            </a:r>
            <a:r>
              <a:rPr lang="en-US" dirty="0" smtClean="0"/>
              <a:t> - Examples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u="sng" dirty="0" smtClean="0"/>
              <a:t>Stop</a:t>
            </a:r>
            <a:r>
              <a:rPr lang="en-US" sz="4000" dirty="0" smtClean="0"/>
              <a:t> </a:t>
            </a:r>
            <a:r>
              <a:rPr lang="en-US" sz="4000" b="1" dirty="0" smtClean="0"/>
              <a:t>talking</a:t>
            </a:r>
            <a:r>
              <a:rPr lang="en-US" sz="4000" dirty="0" smtClean="0"/>
              <a:t>!</a:t>
            </a:r>
          </a:p>
          <a:p>
            <a:pPr>
              <a:buNone/>
            </a:pPr>
            <a:r>
              <a:rPr lang="en-US" sz="4000" dirty="0" smtClean="0"/>
              <a:t>I’ve </a:t>
            </a:r>
            <a:r>
              <a:rPr lang="en-US" sz="4000" u="sng" dirty="0" smtClean="0"/>
              <a:t>finished</a:t>
            </a:r>
            <a:r>
              <a:rPr lang="en-US" sz="4000" dirty="0" smtClean="0"/>
              <a:t> </a:t>
            </a:r>
            <a:r>
              <a:rPr lang="en-US" sz="4000" b="1" dirty="0" smtClean="0"/>
              <a:t>cleaning</a:t>
            </a:r>
            <a:r>
              <a:rPr lang="en-US" sz="4000" dirty="0" smtClean="0"/>
              <a:t> the flat.</a:t>
            </a:r>
          </a:p>
          <a:p>
            <a:pPr>
              <a:buNone/>
            </a:pPr>
            <a:r>
              <a:rPr lang="en-US" sz="4000" dirty="0" smtClean="0"/>
              <a:t>I </a:t>
            </a:r>
            <a:r>
              <a:rPr lang="en-US" sz="4000" u="sng" dirty="0" smtClean="0"/>
              <a:t>enjoy</a:t>
            </a:r>
            <a:r>
              <a:rPr lang="en-US" sz="4000" dirty="0" smtClean="0"/>
              <a:t> </a:t>
            </a:r>
            <a:r>
              <a:rPr lang="en-US" sz="4000" b="1" dirty="0" smtClean="0"/>
              <a:t>getting</a:t>
            </a:r>
            <a:r>
              <a:rPr lang="en-US" sz="4000" dirty="0" smtClean="0"/>
              <a:t> up late in the morning.</a:t>
            </a:r>
          </a:p>
          <a:p>
            <a:pPr>
              <a:buNone/>
            </a:pPr>
            <a:r>
              <a:rPr lang="en-US" sz="4000" dirty="0" smtClean="0"/>
              <a:t>Are you going to </a:t>
            </a:r>
            <a:r>
              <a:rPr lang="en-US" sz="4000" u="sng" dirty="0" smtClean="0"/>
              <a:t>give up </a:t>
            </a:r>
            <a:r>
              <a:rPr lang="en-US" sz="4000" b="1" dirty="0" smtClean="0"/>
              <a:t>smoking</a:t>
            </a:r>
            <a:r>
              <a:rPr lang="en-US" sz="4000" dirty="0" smtClean="0"/>
              <a:t>?</a:t>
            </a:r>
          </a:p>
          <a:p>
            <a:pPr>
              <a:buNone/>
            </a:pPr>
            <a:r>
              <a:rPr lang="en-US" sz="4000" dirty="0" smtClean="0"/>
              <a:t>I </a:t>
            </a:r>
            <a:r>
              <a:rPr lang="en-US" sz="4000" u="sng" dirty="0" smtClean="0"/>
              <a:t>enjoy</a:t>
            </a:r>
            <a:r>
              <a:rPr lang="en-US" sz="4000" dirty="0" smtClean="0"/>
              <a:t> </a:t>
            </a:r>
            <a:r>
              <a:rPr lang="en-US" sz="4000" b="1" dirty="0" smtClean="0"/>
              <a:t>dancing</a:t>
            </a:r>
            <a:r>
              <a:rPr lang="en-US" sz="4000" dirty="0" smtClean="0"/>
              <a:t>!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VERB + Infinitive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1643050"/>
            <a:ext cx="446719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 </a:t>
            </a:r>
            <a:r>
              <a:rPr lang="ru-RU" sz="4000" dirty="0" smtClean="0"/>
              <a:t>  </a:t>
            </a:r>
            <a:r>
              <a:rPr lang="en-US" sz="4000" dirty="0" smtClean="0"/>
              <a:t>If </a:t>
            </a:r>
            <a:r>
              <a:rPr lang="en-US" sz="4000" dirty="0" smtClean="0"/>
              <a:t>these verbs </a:t>
            </a:r>
            <a:r>
              <a:rPr lang="en-US" sz="4000" dirty="0" smtClean="0"/>
              <a:t>are</a:t>
            </a:r>
            <a:r>
              <a:rPr lang="ru-RU" sz="4000" dirty="0" smtClean="0"/>
              <a:t> </a:t>
            </a:r>
            <a:r>
              <a:rPr lang="en-US" sz="4000" dirty="0" smtClean="0"/>
              <a:t>followed </a:t>
            </a:r>
            <a:r>
              <a:rPr lang="en-US" sz="4000" dirty="0" smtClean="0"/>
              <a:t>by another verb, the structure is usually </a:t>
            </a:r>
          </a:p>
          <a:p>
            <a:pPr>
              <a:buNone/>
            </a:pPr>
            <a:r>
              <a:rPr lang="ru-RU" sz="4000" b="1" dirty="0" smtClean="0"/>
              <a:t>   </a:t>
            </a:r>
            <a:r>
              <a:rPr lang="en-US" sz="4000" b="1" dirty="0" smtClean="0"/>
              <a:t>verb</a:t>
            </a:r>
            <a:r>
              <a:rPr lang="en-US" sz="4000" b="1" dirty="0" smtClean="0"/>
              <a:t>+ </a:t>
            </a:r>
            <a:r>
              <a:rPr lang="en-US" sz="4000" b="1" dirty="0" err="1" smtClean="0"/>
              <a:t>to+infinitive</a:t>
            </a:r>
            <a:endParaRPr lang="ru-RU" sz="40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86314" y="1571612"/>
            <a:ext cx="4038600" cy="4525963"/>
          </a:xfrm>
        </p:spPr>
        <p:txBody>
          <a:bodyPr numCol="2"/>
          <a:lstStyle/>
          <a:p>
            <a:r>
              <a:rPr lang="en-US" dirty="0" smtClean="0"/>
              <a:t>Agree</a:t>
            </a:r>
          </a:p>
          <a:p>
            <a:r>
              <a:rPr lang="en-US" dirty="0" smtClean="0"/>
              <a:t>Refuse</a:t>
            </a:r>
          </a:p>
          <a:p>
            <a:r>
              <a:rPr lang="en-US" dirty="0" smtClean="0"/>
              <a:t>Promise</a:t>
            </a:r>
          </a:p>
          <a:p>
            <a:r>
              <a:rPr lang="en-US" dirty="0" smtClean="0"/>
              <a:t>Offer</a:t>
            </a:r>
          </a:p>
          <a:p>
            <a:r>
              <a:rPr lang="en-US" dirty="0" smtClean="0"/>
              <a:t>Attempt</a:t>
            </a:r>
          </a:p>
          <a:p>
            <a:r>
              <a:rPr lang="en-US" dirty="0" smtClean="0"/>
              <a:t>Manage</a:t>
            </a:r>
          </a:p>
          <a:p>
            <a:r>
              <a:rPr lang="en-US" dirty="0" smtClean="0"/>
              <a:t>Decide</a:t>
            </a:r>
          </a:p>
          <a:p>
            <a:r>
              <a:rPr lang="en-US" dirty="0" smtClean="0"/>
              <a:t>Plan</a:t>
            </a:r>
          </a:p>
          <a:p>
            <a:r>
              <a:rPr lang="en-US" dirty="0" smtClean="0"/>
              <a:t>Arrange</a:t>
            </a:r>
          </a:p>
          <a:p>
            <a:r>
              <a:rPr lang="en-US" dirty="0" smtClean="0"/>
              <a:t>Hope</a:t>
            </a:r>
          </a:p>
          <a:p>
            <a:r>
              <a:rPr lang="en-US" dirty="0" smtClean="0"/>
              <a:t>Appear</a:t>
            </a:r>
          </a:p>
          <a:p>
            <a:r>
              <a:rPr lang="en-US" dirty="0" smtClean="0"/>
              <a:t>Seem</a:t>
            </a:r>
          </a:p>
          <a:p>
            <a:r>
              <a:rPr lang="en-US" dirty="0" smtClean="0"/>
              <a:t>Afford</a:t>
            </a:r>
          </a:p>
          <a:p>
            <a:r>
              <a:rPr lang="en-US" dirty="0" smtClean="0"/>
              <a:t>Forget</a:t>
            </a:r>
          </a:p>
          <a:p>
            <a:r>
              <a:rPr lang="en-US" dirty="0" smtClean="0"/>
              <a:t>Learn (how)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Verb + infinitive - Examples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000" dirty="0" smtClean="0"/>
              <a:t>As it was late, we </a:t>
            </a:r>
            <a:r>
              <a:rPr lang="en-US" sz="4000" u="sng" dirty="0" smtClean="0"/>
              <a:t>decided</a:t>
            </a:r>
            <a:r>
              <a:rPr lang="en-US" sz="4000" dirty="0" smtClean="0"/>
              <a:t> </a:t>
            </a:r>
            <a:r>
              <a:rPr lang="en-US" sz="4000" b="1" dirty="0" smtClean="0"/>
              <a:t>to take </a:t>
            </a:r>
            <a:r>
              <a:rPr lang="en-US" sz="4000" dirty="0" smtClean="0"/>
              <a:t>a</a:t>
            </a:r>
            <a:r>
              <a:rPr lang="ru-RU" sz="4000" dirty="0" smtClean="0"/>
              <a:t> </a:t>
            </a:r>
            <a:r>
              <a:rPr lang="en-US" sz="4000" dirty="0" smtClean="0"/>
              <a:t>taxi</a:t>
            </a:r>
            <a:r>
              <a:rPr lang="en-US" sz="4000" dirty="0" smtClean="0"/>
              <a:t>.</a:t>
            </a:r>
          </a:p>
          <a:p>
            <a:pPr>
              <a:buNone/>
            </a:pPr>
            <a:r>
              <a:rPr lang="en-US" sz="4000" dirty="0" smtClean="0"/>
              <a:t>They </a:t>
            </a:r>
            <a:r>
              <a:rPr lang="en-US" sz="4000" u="sng" dirty="0" smtClean="0"/>
              <a:t>agreed</a:t>
            </a:r>
            <a:r>
              <a:rPr lang="en-US" sz="4000" dirty="0" smtClean="0"/>
              <a:t> </a:t>
            </a:r>
            <a:r>
              <a:rPr lang="en-US" sz="4000" b="1" dirty="0" smtClean="0"/>
              <a:t>to lend </a:t>
            </a:r>
            <a:r>
              <a:rPr lang="en-US" sz="4000" dirty="0" smtClean="0"/>
              <a:t>me some money.</a:t>
            </a:r>
          </a:p>
          <a:p>
            <a:pPr>
              <a:buNone/>
            </a:pPr>
            <a:r>
              <a:rPr lang="en-US" sz="4000" dirty="0" smtClean="0"/>
              <a:t>He always </a:t>
            </a:r>
            <a:r>
              <a:rPr lang="en-US" sz="4000" u="sng" dirty="0" smtClean="0"/>
              <a:t>forgets</a:t>
            </a:r>
            <a:r>
              <a:rPr lang="en-US" sz="4000" dirty="0" smtClean="0"/>
              <a:t> </a:t>
            </a:r>
            <a:r>
              <a:rPr lang="en-US" sz="4000" b="1" dirty="0" smtClean="0"/>
              <a:t>to call </a:t>
            </a:r>
            <a:r>
              <a:rPr lang="en-US" sz="4000" dirty="0" smtClean="0"/>
              <a:t>me .</a:t>
            </a:r>
          </a:p>
          <a:p>
            <a:pPr>
              <a:buNone/>
            </a:pPr>
            <a:r>
              <a:rPr lang="en-US" sz="4000" dirty="0" smtClean="0"/>
              <a:t>He </a:t>
            </a:r>
            <a:r>
              <a:rPr lang="en-US" sz="4000" u="sng" dirty="0" smtClean="0"/>
              <a:t>promises</a:t>
            </a:r>
            <a:r>
              <a:rPr lang="en-US" sz="4000" dirty="0" smtClean="0"/>
              <a:t> not </a:t>
            </a:r>
            <a:r>
              <a:rPr lang="en-US" sz="4000" b="1" dirty="0" smtClean="0"/>
              <a:t>to smoke </a:t>
            </a:r>
            <a:r>
              <a:rPr lang="en-US" sz="4000" dirty="0" smtClean="0"/>
              <a:t>at all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/>
              <a:t>Use after verbs infinitive or </a:t>
            </a:r>
            <a:r>
              <a:rPr lang="en-US" b="1" dirty="0" err="1" smtClean="0"/>
              <a:t>ing</a:t>
            </a: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Tome </a:t>
            </a:r>
            <a:r>
              <a:rPr lang="en-US" u="sng" dirty="0" smtClean="0"/>
              <a:t>refused</a:t>
            </a:r>
            <a:r>
              <a:rPr lang="en-US" dirty="0" smtClean="0"/>
              <a:t> </a:t>
            </a:r>
            <a:r>
              <a:rPr lang="ru-RU" dirty="0" smtClean="0"/>
              <a:t>        </a:t>
            </a:r>
            <a:r>
              <a:rPr lang="en-US" dirty="0" smtClean="0"/>
              <a:t>       me any money. (lend)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Ann </a:t>
            </a:r>
            <a:r>
              <a:rPr lang="en-US" u="sng" dirty="0" smtClean="0"/>
              <a:t>offered</a:t>
            </a:r>
            <a:r>
              <a:rPr lang="en-US" dirty="0" smtClean="0"/>
              <a:t>                  after our child while we were out. (look)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 don’t </a:t>
            </a:r>
            <a:r>
              <a:rPr lang="en-US" u="sng" dirty="0" smtClean="0"/>
              <a:t>enjoy</a:t>
            </a:r>
            <a:r>
              <a:rPr lang="en-US" dirty="0" smtClean="0"/>
              <a:t>                     letters. (write)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Jack </a:t>
            </a:r>
            <a:r>
              <a:rPr lang="en-US" u="sng" dirty="0" smtClean="0"/>
              <a:t>gave</a:t>
            </a:r>
            <a:r>
              <a:rPr lang="en-US" dirty="0" smtClean="0"/>
              <a:t> </a:t>
            </a:r>
            <a:r>
              <a:rPr lang="en-US" u="sng" dirty="0" smtClean="0"/>
              <a:t>up</a:t>
            </a:r>
            <a:r>
              <a:rPr lang="en-US" dirty="0" smtClean="0"/>
              <a:t>                     . (drink)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Alice </a:t>
            </a:r>
            <a:r>
              <a:rPr lang="en-US" u="sng" dirty="0" smtClean="0"/>
              <a:t>decided</a:t>
            </a:r>
            <a:r>
              <a:rPr lang="en-US" dirty="0" smtClean="0"/>
              <a:t> not                       a new car. (buy)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Why do you </a:t>
            </a:r>
            <a:r>
              <a:rPr lang="en-US" u="sng" dirty="0" smtClean="0"/>
              <a:t>keep</a:t>
            </a:r>
            <a:r>
              <a:rPr lang="en-US" dirty="0" smtClean="0"/>
              <a:t> on                     at me like that? (look)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286116" y="1857364"/>
            <a:ext cx="1358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to lend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3240" y="2428868"/>
            <a:ext cx="1341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to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look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7554" y="3429000"/>
            <a:ext cx="1358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writing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00430" y="4000504"/>
            <a:ext cx="1545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drinking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9058" y="4500570"/>
            <a:ext cx="1246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to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buy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00562" y="5072074"/>
            <a:ext cx="1402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looking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1 English Grammar In Use – Raymond Murphy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255</Words>
  <PresentationFormat>Экран (4:3)</PresentationFormat>
  <Paragraphs>67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Verb+ -ing   and  Verb+Infinitive</vt:lpstr>
      <vt:lpstr>VERB + ING</vt:lpstr>
      <vt:lpstr>Verb + ing - Examples</vt:lpstr>
      <vt:lpstr>VERB + Infinitive</vt:lpstr>
      <vt:lpstr>Verb + infinitive - Examples</vt:lpstr>
      <vt:lpstr>Exercise </vt:lpstr>
      <vt:lpstr>Materials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Comparison of adjectives</dc:title>
  <dc:creator>Диана</dc:creator>
  <cp:lastModifiedBy>Диана</cp:lastModifiedBy>
  <cp:revision>11</cp:revision>
  <dcterms:created xsi:type="dcterms:W3CDTF">2013-05-09T09:01:03Z</dcterms:created>
  <dcterms:modified xsi:type="dcterms:W3CDTF">2013-05-10T12:14:19Z</dcterms:modified>
</cp:coreProperties>
</file>