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87" r:id="rId3"/>
    <p:sldId id="257" r:id="rId4"/>
    <p:sldId id="288" r:id="rId5"/>
    <p:sldId id="273" r:id="rId6"/>
    <p:sldId id="286" r:id="rId7"/>
    <p:sldId id="290" r:id="rId8"/>
    <p:sldId id="279" r:id="rId9"/>
    <p:sldId id="280" r:id="rId10"/>
    <p:sldId id="259" r:id="rId11"/>
    <p:sldId id="258" r:id="rId12"/>
    <p:sldId id="291" r:id="rId13"/>
    <p:sldId id="260" r:id="rId14"/>
    <p:sldId id="292" r:id="rId15"/>
    <p:sldId id="262" r:id="rId16"/>
    <p:sldId id="263" r:id="rId17"/>
    <p:sldId id="293" r:id="rId18"/>
    <p:sldId id="294" r:id="rId19"/>
    <p:sldId id="289" r:id="rId20"/>
    <p:sldId id="265" r:id="rId21"/>
    <p:sldId id="295" r:id="rId22"/>
    <p:sldId id="266" r:id="rId23"/>
    <p:sldId id="283" r:id="rId24"/>
    <p:sldId id="284" r:id="rId25"/>
    <p:sldId id="285" r:id="rId26"/>
    <p:sldId id="275" r:id="rId27"/>
    <p:sldId id="296" r:id="rId28"/>
    <p:sldId id="297" r:id="rId29"/>
    <p:sldId id="299" r:id="rId30"/>
    <p:sldId id="278" r:id="rId31"/>
    <p:sldId id="301" r:id="rId32"/>
    <p:sldId id="300" r:id="rId33"/>
    <p:sldId id="281" r:id="rId34"/>
    <p:sldId id="302" r:id="rId35"/>
    <p:sldId id="282" r:id="rId36"/>
    <p:sldId id="269" r:id="rId37"/>
    <p:sldId id="270" r:id="rId38"/>
    <p:sldId id="303" r:id="rId39"/>
    <p:sldId id="304"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60093"/>
    <a:srgbClr val="000099"/>
    <a:srgbClr val="0066CC"/>
    <a:srgbClr val="5B5185"/>
    <a:srgbClr val="D3F5FD"/>
    <a:srgbClr val="6600CC"/>
    <a:srgbClr val="1407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33" autoAdjust="0"/>
    <p:restoredTop sz="94630" autoAdjust="0"/>
  </p:normalViewPr>
  <p:slideViewPr>
    <p:cSldViewPr>
      <p:cViewPr>
        <p:scale>
          <a:sx n="65" d="100"/>
          <a:sy n="65" d="100"/>
        </p:scale>
        <p:origin x="-606" y="-156"/>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887D71D-5C62-4E7F-9439-109A7EC49A0B}" type="datetimeFigureOut">
              <a:rPr lang="ru-RU"/>
              <a:pPr>
                <a:defRPr/>
              </a:pPr>
              <a:t>01.12.2011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ABA416B-E879-4B4E-BFBF-0C3CE9F63A3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505BEB-3B96-418D-BC18-507749800549}" type="slidenum">
              <a:rPr lang="ru-RU"/>
              <a:pPr fontAlgn="base">
                <a:spcBef>
                  <a:spcPct val="0"/>
                </a:spcBef>
                <a:spcAft>
                  <a:spcPct val="0"/>
                </a:spcAft>
                <a:defRPr/>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1843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4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6F978B-2EFD-4955-8CB6-4738FEAE119F}" type="slidenum">
              <a:rPr lang="ru-RU"/>
              <a:pPr fontAlgn="base">
                <a:spcBef>
                  <a:spcPct val="0"/>
                </a:spcBef>
                <a:spcAft>
                  <a:spcPct val="0"/>
                </a:spcAft>
                <a:defRPr/>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B66B7987-A692-4B19-839C-0B7C6FCBB7E9}" type="datetimeFigureOut">
              <a:rPr lang="ru-RU"/>
              <a:pPr>
                <a:defRPr/>
              </a:pPr>
              <a:t>01.12.2011</a:t>
            </a:fld>
            <a:endParaRPr lang="ru-RU"/>
          </a:p>
        </p:txBody>
      </p:sp>
      <p:sp>
        <p:nvSpPr>
          <p:cNvPr id="8" name="Номер слайда 15"/>
          <p:cNvSpPr>
            <a:spLocks noGrp="1"/>
          </p:cNvSpPr>
          <p:nvPr>
            <p:ph type="sldNum" sz="quarter" idx="11"/>
          </p:nvPr>
        </p:nvSpPr>
        <p:spPr/>
        <p:txBody>
          <a:bodyPr/>
          <a:lstStyle>
            <a:lvl1pPr>
              <a:defRPr/>
            </a:lvl1pPr>
          </a:lstStyle>
          <a:p>
            <a:pPr>
              <a:defRPr/>
            </a:pPr>
            <a:fld id="{837485BF-2841-4F28-8804-B85AD44326AE}"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C108B60-CBED-4AB8-9841-9952D588CBD9}" type="datetimeFigureOut">
              <a:rPr lang="ru-RU"/>
              <a:pPr>
                <a:defRPr/>
              </a:pPr>
              <a:t>01.12.2011</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5E9266F8-C9F7-4CBD-9BEB-E9C2DCA90B5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FB8AE5A-59FD-4995-A980-282936AB1A33}" type="datetimeFigureOut">
              <a:rPr lang="ru-RU"/>
              <a:pPr>
                <a:defRPr/>
              </a:pPr>
              <a:t>01.12.2011</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942780EE-97F1-4FE3-B633-75A4380D230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FE765212-A658-428D-9F53-4AF9742C9094}" type="datetimeFigureOut">
              <a:rPr lang="ru-RU"/>
              <a:pPr>
                <a:defRPr/>
              </a:pPr>
              <a:t>01.12.2011</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BFFE04E-5C44-41E8-82FE-396DD70558D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1F92107-89E4-453F-A291-23FBED4E3E27}" type="datetimeFigureOut">
              <a:rPr lang="ru-RU"/>
              <a:pPr>
                <a:defRPr/>
              </a:pPr>
              <a:t>01.12.2011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8F1D05D-E930-4690-A47C-FA9DE05AEBD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AA8F38D7-44FF-431D-BB16-70DB2DD48D93}" type="datetimeFigureOut">
              <a:rPr lang="ru-RU"/>
              <a:pPr>
                <a:defRPr/>
              </a:pPr>
              <a:t>01.12.2011</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EB1DFAC5-18E6-41B1-A298-67B112FBDC5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6EB9618B-556E-4C2E-83BF-8067EF5AFA3C}"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A1606D7F-EDF2-40DE-8123-28C777432983}" type="datetimeFigureOut">
              <a:rPr lang="ru-RU"/>
              <a:pPr>
                <a:defRPr/>
              </a:pPr>
              <a:t>01.12.2011</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98B1E3E4-CEF6-4856-AFCA-FF896A69186E}" type="datetimeFigureOut">
              <a:rPr lang="ru-RU"/>
              <a:pPr>
                <a:defRPr/>
              </a:pPr>
              <a:t>01.12.2011</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BD5010F6-718A-45EF-ADF1-7B5869C0C6A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2EFF359D-50AE-4DAC-84CF-A61106729AFF}" type="datetimeFigureOut">
              <a:rPr lang="ru-RU"/>
              <a:pPr>
                <a:defRPr/>
              </a:pPr>
              <a:t>01.12.2011</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3170FC6E-C86E-4BC5-92E0-1F029BCC68E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84171E7F-720A-41F3-9C4E-05C38A69E8F7}" type="datetimeFigureOut">
              <a:rPr lang="ru-RU"/>
              <a:pPr>
                <a:defRPr/>
              </a:pPr>
              <a:t>01.12.2011</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F1328B9F-8AA8-43AD-AE62-7E22559CC4F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E7C1BB3F-5E9C-4518-8A23-A953BF83EC9E}" type="datetimeFigureOut">
              <a:rPr lang="ru-RU"/>
              <a:pPr>
                <a:defRPr/>
              </a:pPr>
              <a:t>01.12.2011</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ABB7DB43-80CB-4D17-A08F-3FABA540B9C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52A4305E-6FF6-4199-985B-5CFFC4AA12BA}" type="datetimeFigureOut">
              <a:rPr lang="ru-RU"/>
              <a:pPr>
                <a:defRPr/>
              </a:pPr>
              <a:t>01.12.2011</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B90B3EBC-C130-46F2-B77F-3874EE75A6F2}"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74"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9C9C9C"/>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82828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9C9C9C"/>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9C9C9C"/>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D:\all\&#1084;&#1091;&#1079;\16e5365c324226ba6993642aadd73a540.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6.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25.xml"/><Relationship Id="rId2" Type="http://schemas.openxmlformats.org/officeDocument/2006/relationships/slide" Target="slide3.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7.xml"/><Relationship Id="rId15" Type="http://schemas.openxmlformats.org/officeDocument/2006/relationships/slide" Target="slide36.xml"/><Relationship Id="rId10" Type="http://schemas.openxmlformats.org/officeDocument/2006/relationships/slide" Target="slide19.xml"/><Relationship Id="rId4" Type="http://schemas.openxmlformats.org/officeDocument/2006/relationships/slide" Target="slide6.xml"/><Relationship Id="rId9" Type="http://schemas.openxmlformats.org/officeDocument/2006/relationships/slide" Target="slide15.xml"/><Relationship Id="rId14"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revolutiontea.com/" TargetMode="External"/><Relationship Id="rId3" Type="http://schemas.openxmlformats.org/officeDocument/2006/relationships/hyperlink" Target="http://www.english-tea.ru/" TargetMode="External"/><Relationship Id="rId7" Type="http://schemas.openxmlformats.org/officeDocument/2006/relationships/hyperlink" Target="http://www.ftea.ru/node/638" TargetMode="External"/><Relationship Id="rId12" Type="http://schemas.openxmlformats.org/officeDocument/2006/relationships/hyperlink" Target="http://www.panix.com/~kendra/tea/afternoon_tea.html" TargetMode="External"/><Relationship Id="rId2" Type="http://schemas.openxmlformats.org/officeDocument/2006/relationships/hyperlink" Target="http://ahmadtea.ru/" TargetMode="External"/><Relationship Id="rId1" Type="http://schemas.openxmlformats.org/officeDocument/2006/relationships/slideLayout" Target="../slideLayouts/slideLayout2.xml"/><Relationship Id="rId6" Type="http://schemas.openxmlformats.org/officeDocument/2006/relationships/hyperlink" Target="http://www.tea.ru/" TargetMode="External"/><Relationship Id="rId11" Type="http://schemas.openxmlformats.org/officeDocument/2006/relationships/hyperlink" Target="http://www.panix.com/~kendra/tea/tea_to_england.html" TargetMode="External"/><Relationship Id="rId5" Type="http://schemas.openxmlformats.org/officeDocument/2006/relationships/hyperlink" Target="http://en.wikipedia.org/" TargetMode="External"/><Relationship Id="rId10" Type="http://schemas.openxmlformats.org/officeDocument/2006/relationships/hyperlink" Target="http://www.britainexpress.com/History/tea-in-britain.htm" TargetMode="External"/><Relationship Id="rId4" Type="http://schemas.openxmlformats.org/officeDocument/2006/relationships/hyperlink" Target="http://www.tea.co.uk/" TargetMode="External"/><Relationship Id="rId9" Type="http://schemas.openxmlformats.org/officeDocument/2006/relationships/hyperlink" Target="http://www.adagio.com/"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allrecipes.com/Recipes/drinks/tea/Main.aspx" TargetMode="External"/><Relationship Id="rId3" Type="http://schemas.openxmlformats.org/officeDocument/2006/relationships/hyperlink" Target="http://www.espemporium.com/" TargetMode="External"/><Relationship Id="rId7" Type="http://schemas.openxmlformats.org/officeDocument/2006/relationships/hyperlink" Target="http://www.instructables.com/id/Delicious-sweet-milk-tea/" TargetMode="External"/><Relationship Id="rId2" Type="http://schemas.openxmlformats.org/officeDocument/2006/relationships/hyperlink" Target="http://www.afternoontea.co.uk/" TargetMode="External"/><Relationship Id="rId1" Type="http://schemas.openxmlformats.org/officeDocument/2006/relationships/slideLayout" Target="../slideLayouts/slideLayout2.xml"/><Relationship Id="rId6" Type="http://schemas.openxmlformats.org/officeDocument/2006/relationships/hyperlink" Target="http://www.theritzlondon.com/tea/" TargetMode="External"/><Relationship Id="rId5" Type="http://schemas.openxmlformats.org/officeDocument/2006/relationships/hyperlink" Target="http://www.victorialodging.com/attraction/victoria-high-tea" TargetMode="External"/><Relationship Id="rId4" Type="http://schemas.openxmlformats.org/officeDocument/2006/relationships/hyperlink" Target="http://www.bostontea.com/index.cfm/category/full-leaf-tea.html" TargetMode="External"/><Relationship Id="rId9" Type="http://schemas.openxmlformats.org/officeDocument/2006/relationships/hyperlink" Target="http://www.teausa.com/"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endParaRPr lang="ru-RU"/>
          </a:p>
        </p:txBody>
      </p:sp>
      <p:sp>
        <p:nvSpPr>
          <p:cNvPr id="2" name="Заголовок 1"/>
          <p:cNvSpPr>
            <a:spLocks noGrp="1"/>
          </p:cNvSpPr>
          <p:nvPr>
            <p:ph type="ctrTitle"/>
          </p:nvPr>
        </p:nvSpPr>
        <p:spPr/>
        <p:txBody>
          <a:bodyPr/>
          <a:lstStyle/>
          <a:p>
            <a:pPr eaLnBrk="1" fontAlgn="auto" hangingPunct="1">
              <a:spcAft>
                <a:spcPts val="0"/>
              </a:spcAft>
              <a:defRPr/>
            </a:pPr>
            <a:r>
              <a:rPr smtClean="0"/>
              <a:t>Tradition of English tea.</a:t>
            </a:r>
            <a:endParaRPr lang="ru-RU"/>
          </a:p>
        </p:txBody>
      </p:sp>
      <p:pic>
        <p:nvPicPr>
          <p:cNvPr id="5" name="16e5365c324226ba6993642aadd73a540.mp3">
            <a:hlinkClick r:id="" action="ppaction://media"/>
          </p:cNvPr>
          <p:cNvPicPr>
            <a:picLocks noRot="1" noChangeAspect="1"/>
          </p:cNvPicPr>
          <p:nvPr>
            <a:audioFile r:link="rId1"/>
          </p:nvPr>
        </p:nvPicPr>
        <p:blipFill>
          <a:blip r:embed="rId4"/>
          <a:srcRect/>
          <a:stretch>
            <a:fillRect/>
          </a:stretch>
        </p:blipFill>
        <p:spPr bwMode="auto">
          <a:xfrm>
            <a:off x="-1620838" y="765175"/>
            <a:ext cx="304800" cy="304800"/>
          </a:xfrm>
          <a:prstGeom prst="rect">
            <a:avLst/>
          </a:prstGeom>
          <a:noFill/>
          <a:ln w="9525">
            <a:noFill/>
            <a:miter lim="800000"/>
            <a:headEnd/>
            <a:tailEnd/>
          </a:ln>
        </p:spPr>
      </p:pic>
      <p:pic>
        <p:nvPicPr>
          <p:cNvPr id="6" name="16e5365c324226ba6993642aadd73a540.mp3">
            <a:hlinkClick r:id="" action="ppaction://media"/>
          </p:cNvPr>
          <p:cNvPicPr>
            <a:picLocks noRot="1" noChangeAspect="1"/>
          </p:cNvPicPr>
          <p:nvPr>
            <a:audioFile r:link="rId1"/>
          </p:nvPr>
        </p:nvPicPr>
        <p:blipFill>
          <a:blip r:embed="rId5"/>
          <a:srcRect/>
          <a:stretch>
            <a:fillRect/>
          </a:stretch>
        </p:blipFill>
        <p:spPr bwMode="auto">
          <a:xfrm>
            <a:off x="1187450" y="1268413"/>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1" presetClass="mediacall" presetSubtype="0" fill="hold" nodeType="withEffect">
                                  <p:stCondLst>
                                    <p:cond delay="0"/>
                                  </p:stCondLst>
                                  <p:childTnLs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numSld="999" showWhenStopped="0">
                <p:cTn id="11"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761268_8bcd9a55.jpg"/>
          <p:cNvPicPr>
            <a:picLocks noGrp="1" noChangeAspect="1"/>
          </p:cNvPicPr>
          <p:nvPr>
            <p:ph idx="1"/>
          </p:nvPr>
        </p:nvPicPr>
        <p:blipFill>
          <a:blip r:embed="rId2"/>
          <a:srcRect/>
          <a:stretch>
            <a:fillRect/>
          </a:stretch>
        </p:blipFill>
        <p:spPr>
          <a:xfrm>
            <a:off x="2428875" y="1890713"/>
            <a:ext cx="4286250" cy="3838575"/>
          </a:xfrm>
        </p:spPr>
      </p:pic>
      <p:sp>
        <p:nvSpPr>
          <p:cNvPr id="2" name="Заголовок 1"/>
          <p:cNvSpPr>
            <a:spLocks noGrp="1"/>
          </p:cNvSpPr>
          <p:nvPr>
            <p:ph type="title"/>
          </p:nvPr>
        </p:nvSpPr>
        <p:spPr>
          <a:xfrm>
            <a:off x="457200" y="152400"/>
            <a:ext cx="8229600" cy="2124472"/>
          </a:xfrm>
        </p:spPr>
        <p:txBody>
          <a:bodyPr/>
          <a:lstStyle/>
          <a:p>
            <a:pPr algn="ctr" eaLnBrk="1" fontAlgn="auto" hangingPunct="1">
              <a:spcAft>
                <a:spcPts val="0"/>
              </a:spcAft>
              <a:defRPr/>
            </a:pPr>
            <a:r>
              <a:rPr b="1" smtClean="0"/>
              <a:t>Afternoon  tea</a:t>
            </a:r>
            <a:br>
              <a:rPr b="1" smtClean="0"/>
            </a:b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1"/>
          <p:cNvPicPr>
            <a:picLocks noChangeAspect="1"/>
          </p:cNvPicPr>
          <p:nvPr/>
        </p:nvPicPr>
        <p:blipFill>
          <a:blip r:embed="rId2"/>
          <a:srcRect/>
          <a:stretch>
            <a:fillRect/>
          </a:stretch>
        </p:blipFill>
        <p:spPr bwMode="auto">
          <a:xfrm>
            <a:off x="5605463" y="1022350"/>
            <a:ext cx="2600325" cy="4143375"/>
          </a:xfrm>
          <a:prstGeom prst="rect">
            <a:avLst/>
          </a:prstGeom>
          <a:noFill/>
          <a:ln w="9525">
            <a:noFill/>
            <a:miter lim="800000"/>
            <a:headEnd/>
            <a:tailEnd/>
          </a:ln>
        </p:spPr>
      </p:pic>
      <p:pic>
        <p:nvPicPr>
          <p:cNvPr id="26626" name="Рисунок 3"/>
          <p:cNvPicPr>
            <a:picLocks noChangeAspect="1"/>
          </p:cNvPicPr>
          <p:nvPr/>
        </p:nvPicPr>
        <p:blipFill>
          <a:blip r:embed="rId3"/>
          <a:srcRect/>
          <a:stretch>
            <a:fillRect/>
          </a:stretch>
        </p:blipFill>
        <p:spPr bwMode="auto">
          <a:xfrm>
            <a:off x="301625" y="985838"/>
            <a:ext cx="4321175" cy="4148137"/>
          </a:xfrm>
          <a:prstGeom prst="rect">
            <a:avLst/>
          </a:prstGeom>
          <a:noFill/>
          <a:ln w="9525">
            <a:noFill/>
            <a:miter lim="800000"/>
            <a:headEnd/>
            <a:tailEnd/>
          </a:ln>
        </p:spPr>
      </p:pic>
      <p:sp>
        <p:nvSpPr>
          <p:cNvPr id="5" name="Прямоугольник 4"/>
          <p:cNvSpPr/>
          <p:nvPr/>
        </p:nvSpPr>
        <p:spPr>
          <a:xfrm>
            <a:off x="2045639" y="188640"/>
            <a:ext cx="5046639" cy="923330"/>
          </a:xfrm>
          <a:prstGeom prst="rect">
            <a:avLst/>
          </a:prstGeom>
          <a:noFill/>
        </p:spPr>
        <p:txBody>
          <a:bodyPr>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Afternoon tea </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26628" name="Прямоугольник 5"/>
          <p:cNvSpPr>
            <a:spLocks noChangeArrowheads="1"/>
          </p:cNvSpPr>
          <p:nvPr/>
        </p:nvSpPr>
        <p:spPr bwMode="auto">
          <a:xfrm>
            <a:off x="1273175" y="5133975"/>
            <a:ext cx="6426200" cy="1200150"/>
          </a:xfrm>
          <a:prstGeom prst="rect">
            <a:avLst/>
          </a:prstGeom>
          <a:noFill/>
          <a:ln w="9525">
            <a:noFill/>
            <a:miter lim="800000"/>
            <a:headEnd/>
            <a:tailEnd/>
          </a:ln>
        </p:spPr>
        <p:txBody>
          <a:bodyPr>
            <a:spAutoFit/>
          </a:bodyPr>
          <a:lstStyle/>
          <a:p>
            <a:r>
              <a:rPr lang="en-US" sz="3600">
                <a:latin typeface="Constantia" pitchFamily="18" charset="0"/>
              </a:rPr>
              <a:t>It is a light meal typically eaten between 3pm and 5pm. </a:t>
            </a:r>
            <a:endParaRPr lang="ru-RU" sz="3600">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19113" y="917575"/>
            <a:ext cx="8229600" cy="2862263"/>
          </a:xfrm>
        </p:spPr>
        <p:txBody>
          <a:bodyPr>
            <a:normAutofit/>
          </a:bodyPr>
          <a:lstStyle/>
          <a:p>
            <a:pPr marL="0" indent="0" eaLnBrk="1" fontAlgn="auto" hangingPunct="1">
              <a:spcAft>
                <a:spcPts val="0"/>
              </a:spcAft>
              <a:buFont typeface="Wingdings 2"/>
              <a:buNone/>
              <a:defRPr/>
            </a:pPr>
            <a:r>
              <a:rPr lang="en-US" sz="3500" dirty="0" smtClean="0"/>
              <a:t>A </a:t>
            </a:r>
            <a:r>
              <a:rPr lang="en-US" sz="3500" dirty="0"/>
              <a:t>formal afternoon tea </a:t>
            </a:r>
            <a:endParaRPr lang="en-US" sz="3500" dirty="0" smtClean="0"/>
          </a:p>
          <a:p>
            <a:pPr marL="0" indent="0" eaLnBrk="1" fontAlgn="auto" hangingPunct="1">
              <a:spcAft>
                <a:spcPts val="0"/>
              </a:spcAft>
              <a:buFont typeface="Wingdings 2"/>
              <a:buNone/>
              <a:defRPr/>
            </a:pPr>
            <a:r>
              <a:rPr lang="en-US" sz="3500" dirty="0" smtClean="0"/>
              <a:t>is, </a:t>
            </a:r>
            <a:r>
              <a:rPr lang="en-US" sz="3500" dirty="0"/>
              <a:t>nowadays, usually </a:t>
            </a:r>
            <a:endParaRPr lang="en-US" sz="3500" dirty="0" smtClean="0"/>
          </a:p>
          <a:p>
            <a:pPr marL="0" indent="0" eaLnBrk="1" fontAlgn="auto" hangingPunct="1">
              <a:spcAft>
                <a:spcPts val="0"/>
              </a:spcAft>
              <a:buFont typeface="Wingdings 2"/>
              <a:buNone/>
              <a:defRPr/>
            </a:pPr>
            <a:r>
              <a:rPr lang="en-US" sz="3500" dirty="0" smtClean="0"/>
              <a:t>taken as a </a:t>
            </a:r>
            <a:r>
              <a:rPr lang="en-US" sz="3500" dirty="0"/>
              <a:t>treat in </a:t>
            </a:r>
            <a:r>
              <a:rPr lang="en-US" sz="3500" dirty="0" smtClean="0"/>
              <a:t>hotels,</a:t>
            </a:r>
          </a:p>
          <a:p>
            <a:pPr marL="0" indent="0" eaLnBrk="1" fontAlgn="auto" hangingPunct="1">
              <a:spcAft>
                <a:spcPts val="0"/>
              </a:spcAft>
              <a:buFont typeface="Wingdings 2"/>
              <a:buNone/>
              <a:defRPr/>
            </a:pPr>
            <a:r>
              <a:rPr lang="en-US" sz="3500" dirty="0" smtClean="0"/>
              <a:t>cafés </a:t>
            </a:r>
            <a:r>
              <a:rPr lang="en-US" sz="3500" dirty="0"/>
              <a:t>or tea </a:t>
            </a:r>
            <a:r>
              <a:rPr lang="en-US" sz="3500" dirty="0" smtClean="0"/>
              <a:t>shops. </a:t>
            </a:r>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smtClean="0"/>
          </a:p>
        </p:txBody>
      </p:sp>
      <p:sp>
        <p:nvSpPr>
          <p:cNvPr id="3" name="Заголовок 2"/>
          <p:cNvSpPr>
            <a:spLocks noGrp="1"/>
          </p:cNvSpPr>
          <p:nvPr>
            <p:ph type="title"/>
          </p:nvPr>
        </p:nvSpPr>
        <p:spPr>
          <a:xfrm>
            <a:off x="1115616" y="260648"/>
            <a:ext cx="6408712" cy="715144"/>
          </a:xfrm>
        </p:spPr>
        <p:style>
          <a:lnRef idx="0">
            <a:schemeClr val="dk1"/>
          </a:lnRef>
          <a:fillRef idx="3">
            <a:schemeClr val="dk1"/>
          </a:fillRef>
          <a:effectRef idx="3">
            <a:schemeClr val="dk1"/>
          </a:effectRef>
          <a:fontRef idx="minor">
            <a:schemeClr val="lt1"/>
          </a:fontRef>
        </p:style>
        <p:txBody>
          <a:bodyPr>
            <a:normAutofit fontScale="90000"/>
          </a:bodyPr>
          <a:lstStyle/>
          <a:p>
            <a:pPr algn="ctr" eaLnBrk="1" fontAlgn="auto" hangingPunct="1">
              <a:spcAft>
                <a:spcPts val="0"/>
              </a:spcAft>
              <a:defRPr/>
            </a:pPr>
            <a:r>
              <a:rPr/>
              <a:t>A</a:t>
            </a:r>
            <a:r>
              <a:rPr smtClean="0"/>
              <a:t>fternoon tea</a:t>
            </a:r>
            <a:endParaRPr lang="ru-RU"/>
          </a:p>
        </p:txBody>
      </p:sp>
      <p:sp>
        <p:nvSpPr>
          <p:cNvPr id="27651" name="TextBox 5"/>
          <p:cNvSpPr txBox="1">
            <a:spLocks noChangeArrowheads="1"/>
          </p:cNvSpPr>
          <p:nvPr/>
        </p:nvSpPr>
        <p:spPr bwMode="auto">
          <a:xfrm>
            <a:off x="4716463" y="3860800"/>
            <a:ext cx="4427537" cy="2554288"/>
          </a:xfrm>
          <a:prstGeom prst="rect">
            <a:avLst/>
          </a:prstGeom>
          <a:noFill/>
          <a:ln w="9525">
            <a:noFill/>
            <a:miter lim="800000"/>
            <a:headEnd/>
            <a:tailEnd/>
          </a:ln>
        </p:spPr>
        <p:txBody>
          <a:bodyPr>
            <a:spAutoFit/>
          </a:bodyPr>
          <a:lstStyle/>
          <a:p>
            <a:r>
              <a:rPr lang="en-US" sz="3200">
                <a:latin typeface="Constantia" pitchFamily="18" charset="0"/>
              </a:rPr>
              <a:t>In everyday life, many British take a much simpler refreshment consisting of tea and biscuits at teatime.</a:t>
            </a:r>
            <a:endParaRPr lang="ru-RU" sz="3200">
              <a:latin typeface="Constantia" pitchFamily="18" charset="0"/>
            </a:endParaRPr>
          </a:p>
        </p:txBody>
      </p:sp>
      <p:pic>
        <p:nvPicPr>
          <p:cNvPr id="27652" name="Рисунок 6"/>
          <p:cNvPicPr>
            <a:picLocks noChangeAspect="1"/>
          </p:cNvPicPr>
          <p:nvPr/>
        </p:nvPicPr>
        <p:blipFill>
          <a:blip r:embed="rId2"/>
          <a:srcRect/>
          <a:stretch>
            <a:fillRect/>
          </a:stretch>
        </p:blipFill>
        <p:spPr bwMode="auto">
          <a:xfrm>
            <a:off x="611188" y="3860800"/>
            <a:ext cx="3746500" cy="2346325"/>
          </a:xfrm>
          <a:prstGeom prst="rect">
            <a:avLst/>
          </a:prstGeom>
          <a:noFill/>
          <a:ln w="9525">
            <a:noFill/>
            <a:miter lim="800000"/>
            <a:headEnd/>
            <a:tailEnd/>
          </a:ln>
        </p:spPr>
      </p:pic>
      <p:pic>
        <p:nvPicPr>
          <p:cNvPr id="27653" name="Рисунок 7"/>
          <p:cNvPicPr>
            <a:picLocks noChangeAspect="1"/>
          </p:cNvPicPr>
          <p:nvPr/>
        </p:nvPicPr>
        <p:blipFill>
          <a:blip r:embed="rId3"/>
          <a:srcRect/>
          <a:stretch>
            <a:fillRect/>
          </a:stretch>
        </p:blipFill>
        <p:spPr bwMode="auto">
          <a:xfrm>
            <a:off x="5364163" y="1073150"/>
            <a:ext cx="3570287" cy="27860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2"/>
          <p:cNvPicPr>
            <a:picLocks noChangeAspect="1"/>
          </p:cNvPicPr>
          <p:nvPr/>
        </p:nvPicPr>
        <p:blipFill>
          <a:blip r:embed="rId2"/>
          <a:srcRect/>
          <a:stretch>
            <a:fillRect/>
          </a:stretch>
        </p:blipFill>
        <p:spPr bwMode="auto">
          <a:xfrm>
            <a:off x="5003800" y="2620963"/>
            <a:ext cx="3871913" cy="2724150"/>
          </a:xfrm>
          <a:prstGeom prst="rect">
            <a:avLst/>
          </a:prstGeom>
          <a:noFill/>
          <a:ln w="9525">
            <a:noFill/>
            <a:miter lim="800000"/>
            <a:headEnd/>
            <a:tailEnd/>
          </a:ln>
        </p:spPr>
      </p:pic>
      <p:sp>
        <p:nvSpPr>
          <p:cNvPr id="2" name="Содержимое 1"/>
          <p:cNvSpPr>
            <a:spLocks noGrp="1"/>
          </p:cNvSpPr>
          <p:nvPr>
            <p:ph idx="1"/>
          </p:nvPr>
        </p:nvSpPr>
        <p:spPr>
          <a:xfrm>
            <a:off x="684213" y="1016000"/>
            <a:ext cx="7343775" cy="5005388"/>
          </a:xfrm>
        </p:spPr>
        <p:txBody>
          <a:bodyPr>
            <a:normAutofit/>
          </a:bodyPr>
          <a:lstStyle/>
          <a:p>
            <a:pPr marL="0" indent="0" eaLnBrk="1" fontAlgn="auto" hangingPunct="1">
              <a:spcAft>
                <a:spcPts val="0"/>
              </a:spcAft>
              <a:buFont typeface="Wingdings 2"/>
              <a:buNone/>
              <a:defRPr/>
            </a:pPr>
            <a:endParaRPr lang="en-US" sz="3600" dirty="0" smtClean="0"/>
          </a:p>
          <a:p>
            <a:pPr marL="0" indent="0" eaLnBrk="1" fontAlgn="auto" hangingPunct="1">
              <a:spcAft>
                <a:spcPts val="0"/>
              </a:spcAft>
              <a:buFont typeface="Wingdings 2"/>
              <a:buNone/>
              <a:defRPr/>
            </a:pPr>
            <a:r>
              <a:rPr lang="en-US" sz="3600" dirty="0" smtClean="0"/>
              <a:t>Traditionally, </a:t>
            </a:r>
            <a:r>
              <a:rPr lang="en-US" sz="3600" b="1" dirty="0" smtClean="0"/>
              <a:t>loose tea </a:t>
            </a:r>
            <a:r>
              <a:rPr lang="en-US" sz="3600" dirty="0" smtClean="0"/>
              <a:t>is brewed in a teapot and served in teacups with milk and sugar.</a:t>
            </a:r>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endParaRPr lang="en-US" dirty="0" smtClean="0"/>
          </a:p>
          <a:p>
            <a:pPr marL="0" indent="0" eaLnBrk="1" fontAlgn="auto" hangingPunct="1">
              <a:spcAft>
                <a:spcPts val="0"/>
              </a:spcAft>
              <a:buFont typeface="Wingdings 2"/>
              <a:buNone/>
              <a:defRPr/>
            </a:pPr>
            <a:endParaRPr lang="en-US" dirty="0" smtClean="0"/>
          </a:p>
          <a:p>
            <a:pPr marL="0" indent="0" eaLnBrk="1" fontAlgn="auto" hangingPunct="1">
              <a:spcAft>
                <a:spcPts val="0"/>
              </a:spcAft>
              <a:buFont typeface="Wingdings 2"/>
              <a:buNone/>
              <a:defRPr/>
            </a:pPr>
            <a:endParaRPr lang="en-US" dirty="0"/>
          </a:p>
          <a:p>
            <a:pPr marL="0" indent="0" eaLnBrk="1" fontAlgn="auto" hangingPunct="1">
              <a:spcAft>
                <a:spcPts val="0"/>
              </a:spcAft>
              <a:buFont typeface="Wingdings 2"/>
              <a:buNone/>
              <a:defRPr/>
            </a:pPr>
            <a:endParaRPr lang="en-US" dirty="0"/>
          </a:p>
        </p:txBody>
      </p:sp>
      <p:sp>
        <p:nvSpPr>
          <p:cNvPr id="4" name="TextBox 3"/>
          <p:cNvSpPr txBox="1"/>
          <p:nvPr/>
        </p:nvSpPr>
        <p:spPr>
          <a:xfrm>
            <a:off x="806776" y="332656"/>
            <a:ext cx="6933575"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n-US" sz="3600" dirty="0"/>
              <a:t>LOOSE TEA</a:t>
            </a:r>
            <a:endParaRPr lang="ru-RU" sz="3600" dirty="0"/>
          </a:p>
        </p:txBody>
      </p:sp>
      <p:pic>
        <p:nvPicPr>
          <p:cNvPr id="6" name="Picture 2" descr="C:\Documents and Settings\Admin\Рабочий стол\англ\post-6-1090943565.jpg"/>
          <p:cNvPicPr>
            <a:picLocks noChangeAspect="1" noChangeArrowheads="1"/>
          </p:cNvPicPr>
          <p:nvPr/>
        </p:nvPicPr>
        <p:blipFill>
          <a:blip r:embed="rId3"/>
          <a:srcRect/>
          <a:stretch>
            <a:fillRect/>
          </a:stretch>
        </p:blipFill>
        <p:spPr bwMode="auto">
          <a:xfrm>
            <a:off x="107950" y="3429000"/>
            <a:ext cx="4325938" cy="3057525"/>
          </a:xfrm>
          <a:prstGeom prst="rect">
            <a:avLst/>
          </a:prstGeom>
          <a:noFill/>
          <a:ln w="9525">
            <a:noFill/>
            <a:miter lim="800000"/>
            <a:headEnd/>
            <a:tailEnd/>
          </a:ln>
        </p:spPr>
      </p:pic>
      <p:pic>
        <p:nvPicPr>
          <p:cNvPr id="7" name="Содержимое 3" descr="osyd_350_tea03.jpg"/>
          <p:cNvPicPr>
            <a:picLocks noChangeAspect="1"/>
          </p:cNvPicPr>
          <p:nvPr/>
        </p:nvPicPr>
        <p:blipFill>
          <a:blip r:embed="rId4"/>
          <a:srcRect/>
          <a:stretch>
            <a:fillRect/>
          </a:stretch>
        </p:blipFill>
        <p:spPr bwMode="auto">
          <a:xfrm>
            <a:off x="3851275" y="3838575"/>
            <a:ext cx="2871788" cy="287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par>
                          <p:cTn id="11" fill="hold">
                            <p:stCondLst>
                              <p:cond delay="2000"/>
                            </p:stCondLst>
                            <p:childTnLst>
                              <p:par>
                                <p:cTn id="12" presetID="8"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4"/>
          <p:cNvPicPr>
            <a:picLocks noChangeAspect="1"/>
          </p:cNvPicPr>
          <p:nvPr/>
        </p:nvPicPr>
        <p:blipFill>
          <a:blip r:embed="rId2"/>
          <a:srcRect/>
          <a:stretch>
            <a:fillRect/>
          </a:stretch>
        </p:blipFill>
        <p:spPr bwMode="auto">
          <a:xfrm>
            <a:off x="539750" y="3573463"/>
            <a:ext cx="3095625" cy="2554287"/>
          </a:xfrm>
          <a:prstGeom prst="rect">
            <a:avLst/>
          </a:prstGeom>
          <a:noFill/>
          <a:ln w="9525">
            <a:noFill/>
            <a:miter lim="800000"/>
            <a:headEnd/>
            <a:tailEnd/>
          </a:ln>
        </p:spPr>
      </p:pic>
      <p:pic>
        <p:nvPicPr>
          <p:cNvPr id="29698" name="Рисунок 3"/>
          <p:cNvPicPr>
            <a:picLocks noChangeAspect="1"/>
          </p:cNvPicPr>
          <p:nvPr/>
        </p:nvPicPr>
        <p:blipFill>
          <a:blip r:embed="rId3"/>
          <a:srcRect/>
          <a:stretch>
            <a:fillRect/>
          </a:stretch>
        </p:blipFill>
        <p:spPr bwMode="auto">
          <a:xfrm>
            <a:off x="6465888" y="906463"/>
            <a:ext cx="2416175" cy="5262562"/>
          </a:xfrm>
          <a:prstGeom prst="rect">
            <a:avLst/>
          </a:prstGeom>
          <a:noFill/>
          <a:ln w="9525">
            <a:noFill/>
            <a:miter lim="800000"/>
            <a:headEnd/>
            <a:tailEnd/>
          </a:ln>
        </p:spPr>
      </p:pic>
      <p:sp>
        <p:nvSpPr>
          <p:cNvPr id="2" name="Объект 1"/>
          <p:cNvSpPr>
            <a:spLocks noGrp="1"/>
          </p:cNvSpPr>
          <p:nvPr>
            <p:ph idx="1"/>
          </p:nvPr>
        </p:nvSpPr>
        <p:spPr>
          <a:xfrm>
            <a:off x="395288" y="1035050"/>
            <a:ext cx="8229600" cy="4572000"/>
          </a:xfrm>
        </p:spPr>
        <p:txBody>
          <a:bodyPr>
            <a:normAutofit/>
          </a:bodyPr>
          <a:lstStyle/>
          <a:p>
            <a:pPr marL="274320" indent="-274320" eaLnBrk="1" fontAlgn="auto" hangingPunct="1">
              <a:spcAft>
                <a:spcPts val="0"/>
              </a:spcAft>
              <a:buFont typeface="Wingdings 2"/>
              <a:buChar char=""/>
              <a:defRPr/>
            </a:pPr>
            <a:r>
              <a:rPr lang="en-US" dirty="0"/>
              <a:t> </a:t>
            </a:r>
            <a:r>
              <a:rPr lang="en-US" dirty="0">
                <a:solidFill>
                  <a:schemeClr val="bg2">
                    <a:lumMod val="95000"/>
                    <a:lumOff val="5000"/>
                  </a:schemeClr>
                </a:solidFill>
              </a:rPr>
              <a:t>It is accompanied by </a:t>
            </a:r>
            <a:r>
              <a:rPr lang="en-US" dirty="0">
                <a:solidFill>
                  <a:srgbClr val="002060"/>
                </a:solidFill>
              </a:rPr>
              <a:t>sandwiches </a:t>
            </a:r>
            <a:endParaRPr lang="en-US" dirty="0" smtClean="0">
              <a:solidFill>
                <a:srgbClr val="002060"/>
              </a:solidFill>
            </a:endParaRPr>
          </a:p>
          <a:p>
            <a:pPr marL="0" indent="0" eaLnBrk="1" fontAlgn="auto" hangingPunct="1">
              <a:spcAft>
                <a:spcPts val="0"/>
              </a:spcAft>
              <a:buFont typeface="Wingdings 2"/>
              <a:buNone/>
              <a:defRPr/>
            </a:pPr>
            <a:r>
              <a:rPr lang="en-US" dirty="0" smtClean="0">
                <a:solidFill>
                  <a:schemeClr val="bg2">
                    <a:lumMod val="95000"/>
                    <a:lumOff val="5000"/>
                  </a:schemeClr>
                </a:solidFill>
              </a:rPr>
              <a:t>(</a:t>
            </a:r>
            <a:r>
              <a:rPr lang="en-US" dirty="0">
                <a:solidFill>
                  <a:schemeClr val="bg2">
                    <a:lumMod val="95000"/>
                    <a:lumOff val="5000"/>
                  </a:schemeClr>
                </a:solidFill>
              </a:rPr>
              <a:t>customarily cucumber, egg and cress, </a:t>
            </a:r>
            <a:endParaRPr lang="en-US" dirty="0" smtClean="0">
              <a:solidFill>
                <a:schemeClr val="bg2">
                  <a:lumMod val="95000"/>
                  <a:lumOff val="5000"/>
                </a:schemeClr>
              </a:solidFill>
            </a:endParaRPr>
          </a:p>
          <a:p>
            <a:pPr marL="0" indent="0" eaLnBrk="1" fontAlgn="auto" hangingPunct="1">
              <a:spcAft>
                <a:spcPts val="0"/>
              </a:spcAft>
              <a:buFont typeface="Wingdings 2"/>
              <a:buNone/>
              <a:defRPr/>
            </a:pPr>
            <a:r>
              <a:rPr lang="en-US" dirty="0" smtClean="0">
                <a:solidFill>
                  <a:schemeClr val="bg2">
                    <a:lumMod val="95000"/>
                    <a:lumOff val="5000"/>
                  </a:schemeClr>
                </a:solidFill>
              </a:rPr>
              <a:t>fish </a:t>
            </a:r>
            <a:r>
              <a:rPr lang="en-US" dirty="0">
                <a:solidFill>
                  <a:schemeClr val="bg2">
                    <a:lumMod val="95000"/>
                    <a:lumOff val="5000"/>
                  </a:schemeClr>
                </a:solidFill>
              </a:rPr>
              <a:t>paste, ham, and smoked salmon</a:t>
            </a:r>
            <a:r>
              <a:rPr lang="en-US" dirty="0" smtClean="0">
                <a:solidFill>
                  <a:schemeClr val="bg2">
                    <a:lumMod val="95000"/>
                    <a:lumOff val="5000"/>
                  </a:schemeClr>
                </a:solidFill>
              </a:rPr>
              <a:t>)</a:t>
            </a:r>
          </a:p>
          <a:p>
            <a:pPr marL="0" indent="0" eaLnBrk="1" fontAlgn="auto" hangingPunct="1">
              <a:spcAft>
                <a:spcPts val="0"/>
              </a:spcAft>
              <a:buFont typeface="Wingdings 2"/>
              <a:buNone/>
              <a:defRPr/>
            </a:pPr>
            <a:r>
              <a:rPr lang="en-US" dirty="0" smtClean="0">
                <a:solidFill>
                  <a:schemeClr val="bg2">
                    <a:lumMod val="95000"/>
                    <a:lumOff val="5000"/>
                  </a:schemeClr>
                </a:solidFill>
              </a:rPr>
              <a:t>and</a:t>
            </a:r>
            <a:r>
              <a:rPr lang="en-US" dirty="0" smtClean="0"/>
              <a:t> </a:t>
            </a:r>
            <a:r>
              <a:rPr lang="en-US" dirty="0">
                <a:solidFill>
                  <a:srgbClr val="002060"/>
                </a:solidFill>
              </a:rPr>
              <a:t>scones</a:t>
            </a:r>
            <a:r>
              <a:rPr lang="en-US" dirty="0"/>
              <a:t> </a:t>
            </a:r>
            <a:r>
              <a:rPr lang="en-US" dirty="0">
                <a:solidFill>
                  <a:schemeClr val="bg1"/>
                </a:solidFill>
              </a:rPr>
              <a:t>(with clotted cream and </a:t>
            </a:r>
            <a:r>
              <a:rPr lang="en-US" dirty="0" smtClean="0">
                <a:solidFill>
                  <a:schemeClr val="bg1"/>
                </a:solidFill>
              </a:rPr>
              <a:t>jam)</a:t>
            </a:r>
          </a:p>
          <a:p>
            <a:pPr marL="0" indent="0" eaLnBrk="1" fontAlgn="auto" hangingPunct="1">
              <a:spcAft>
                <a:spcPts val="0"/>
              </a:spcAft>
              <a:buFont typeface="Wingdings 2"/>
              <a:buNone/>
              <a:defRPr/>
            </a:pPr>
            <a:r>
              <a:rPr lang="en-US" dirty="0" smtClean="0">
                <a:solidFill>
                  <a:schemeClr val="bg1"/>
                </a:solidFill>
              </a:rPr>
              <a:t> </a:t>
            </a:r>
            <a:r>
              <a:rPr lang="en-US" dirty="0">
                <a:solidFill>
                  <a:schemeClr val="bg1"/>
                </a:solidFill>
              </a:rPr>
              <a:t>and usually </a:t>
            </a:r>
            <a:r>
              <a:rPr lang="en-US" dirty="0" smtClean="0">
                <a:solidFill>
                  <a:schemeClr val="bg1"/>
                </a:solidFill>
              </a:rPr>
              <a:t>cakes.</a:t>
            </a:r>
            <a:endParaRPr lang="en-US" dirty="0">
              <a:solidFill>
                <a:schemeClr val="bg2">
                  <a:lumMod val="95000"/>
                  <a:lumOff val="5000"/>
                </a:schemeClr>
              </a:solidFill>
            </a:endParaRPr>
          </a:p>
          <a:p>
            <a:pPr marL="274320" indent="-274320" eaLnBrk="1" fontAlgn="auto" hangingPunct="1">
              <a:spcAft>
                <a:spcPts val="0"/>
              </a:spcAft>
              <a:buFont typeface="Wingdings 2"/>
              <a:buChar char=""/>
              <a:defRPr/>
            </a:pPr>
            <a:endParaRPr lang="ru-RU" dirty="0"/>
          </a:p>
        </p:txBody>
      </p:sp>
      <p:sp>
        <p:nvSpPr>
          <p:cNvPr id="3" name="Заголовок 2"/>
          <p:cNvSpPr>
            <a:spLocks noGrp="1"/>
          </p:cNvSpPr>
          <p:nvPr>
            <p:ph type="title"/>
          </p:nvPr>
        </p:nvSpPr>
        <p:spPr>
          <a:xfrm>
            <a:off x="1115616" y="404664"/>
            <a:ext cx="5112568" cy="643136"/>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eaLnBrk="1" fontAlgn="auto" hangingPunct="1">
              <a:spcAft>
                <a:spcPts val="0"/>
              </a:spcAft>
              <a:defRPr/>
            </a:pPr>
            <a:r>
              <a:rPr b="1" smtClean="0"/>
              <a:t>LOOSE TEA</a:t>
            </a:r>
            <a:endParaRPr lang="ru-RU" b="1"/>
          </a:p>
        </p:txBody>
      </p:sp>
      <p:sp>
        <p:nvSpPr>
          <p:cNvPr id="29701" name="TextBox 5"/>
          <p:cNvSpPr txBox="1">
            <a:spLocks noChangeArrowheads="1"/>
          </p:cNvSpPr>
          <p:nvPr/>
        </p:nvSpPr>
        <p:spPr bwMode="auto">
          <a:xfrm>
            <a:off x="1258888" y="6127750"/>
            <a:ext cx="2160587" cy="461963"/>
          </a:xfrm>
          <a:prstGeom prst="rect">
            <a:avLst/>
          </a:prstGeom>
          <a:noFill/>
          <a:ln w="9525">
            <a:noFill/>
            <a:miter lim="800000"/>
            <a:headEnd/>
            <a:tailEnd/>
          </a:ln>
        </p:spPr>
        <p:txBody>
          <a:bodyPr>
            <a:spAutoFit/>
          </a:bodyPr>
          <a:lstStyle/>
          <a:p>
            <a:r>
              <a:rPr lang="en-US" sz="2400">
                <a:solidFill>
                  <a:srgbClr val="000099"/>
                </a:solidFill>
                <a:latin typeface="Constantia" pitchFamily="18" charset="0"/>
              </a:rPr>
              <a:t>egg and cress</a:t>
            </a:r>
            <a:endParaRPr lang="ru-RU" sz="2400">
              <a:solidFill>
                <a:srgbClr val="000099"/>
              </a:solidFill>
              <a:latin typeface="Constantia" pitchFamily="18" charset="0"/>
            </a:endParaRPr>
          </a:p>
        </p:txBody>
      </p:sp>
      <p:pic>
        <p:nvPicPr>
          <p:cNvPr id="29702" name="Рисунок 6"/>
          <p:cNvPicPr>
            <a:picLocks noChangeAspect="1"/>
          </p:cNvPicPr>
          <p:nvPr/>
        </p:nvPicPr>
        <p:blipFill>
          <a:blip r:embed="rId4"/>
          <a:srcRect/>
          <a:stretch>
            <a:fillRect/>
          </a:stretch>
        </p:blipFill>
        <p:spPr bwMode="auto">
          <a:xfrm>
            <a:off x="3635375" y="3573463"/>
            <a:ext cx="2830513" cy="2573337"/>
          </a:xfrm>
          <a:prstGeom prst="rect">
            <a:avLst/>
          </a:prstGeom>
          <a:noFill/>
          <a:ln w="9525">
            <a:noFill/>
            <a:miter lim="800000"/>
            <a:headEnd/>
            <a:tailEnd/>
          </a:ln>
        </p:spPr>
      </p:pic>
      <p:sp>
        <p:nvSpPr>
          <p:cNvPr id="29703" name="TextBox 7"/>
          <p:cNvSpPr txBox="1">
            <a:spLocks noChangeArrowheads="1"/>
          </p:cNvSpPr>
          <p:nvPr/>
        </p:nvSpPr>
        <p:spPr bwMode="auto">
          <a:xfrm>
            <a:off x="3819525" y="6146800"/>
            <a:ext cx="2646363" cy="460375"/>
          </a:xfrm>
          <a:prstGeom prst="rect">
            <a:avLst/>
          </a:prstGeom>
          <a:noFill/>
          <a:ln w="9525">
            <a:noFill/>
            <a:miter lim="800000"/>
            <a:headEnd/>
            <a:tailEnd/>
          </a:ln>
        </p:spPr>
        <p:txBody>
          <a:bodyPr>
            <a:spAutoFit/>
          </a:bodyPr>
          <a:lstStyle/>
          <a:p>
            <a:r>
              <a:rPr lang="en-US" sz="2400">
                <a:solidFill>
                  <a:srgbClr val="C00000"/>
                </a:solidFill>
                <a:latin typeface="Constantia" pitchFamily="18" charset="0"/>
              </a:rPr>
              <a:t>scones</a:t>
            </a:r>
            <a:endParaRPr lang="ru-RU" sz="2400">
              <a:solidFill>
                <a:srgbClr val="C00000"/>
              </a:solidFill>
              <a:latin typeface="Constantia" pitchFamily="18" charset="0"/>
            </a:endParaRPr>
          </a:p>
        </p:txBody>
      </p:sp>
      <p:sp>
        <p:nvSpPr>
          <p:cNvPr id="29704" name="TextBox 8"/>
          <p:cNvSpPr txBox="1">
            <a:spLocks noChangeArrowheads="1"/>
          </p:cNvSpPr>
          <p:nvPr/>
        </p:nvSpPr>
        <p:spPr bwMode="auto">
          <a:xfrm>
            <a:off x="6465888" y="6169025"/>
            <a:ext cx="2570162" cy="461963"/>
          </a:xfrm>
          <a:prstGeom prst="rect">
            <a:avLst/>
          </a:prstGeom>
          <a:noFill/>
          <a:ln w="9525">
            <a:noFill/>
            <a:miter lim="800000"/>
            <a:headEnd/>
            <a:tailEnd/>
          </a:ln>
        </p:spPr>
        <p:txBody>
          <a:bodyPr>
            <a:spAutoFit/>
          </a:bodyPr>
          <a:lstStyle/>
          <a:p>
            <a:r>
              <a:rPr lang="en-US" sz="2400">
                <a:solidFill>
                  <a:srgbClr val="FFFF00"/>
                </a:solidFill>
                <a:latin typeface="Constantia" pitchFamily="18" charset="0"/>
              </a:rPr>
              <a:t>sandwich</a:t>
            </a:r>
            <a:endParaRPr lang="ru-RU" sz="2400">
              <a:solidFill>
                <a:srgbClr val="FFFF00"/>
              </a:solidFill>
              <a:latin typeface="Constant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411760" y="404664"/>
            <a:ext cx="4176464" cy="732656"/>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eaLnBrk="1" fontAlgn="auto" hangingPunct="1">
              <a:spcAft>
                <a:spcPts val="0"/>
              </a:spcAft>
              <a:defRPr/>
            </a:pPr>
            <a:r>
              <a:rPr b="1" smtClean="0"/>
              <a:t/>
            </a:r>
            <a:br>
              <a:rPr b="1" smtClean="0"/>
            </a:br>
            <a:r>
              <a:rPr sz="4400" b="1"/>
              <a:t>High tea</a:t>
            </a:r>
            <a:endParaRPr lang="ru-RU"/>
          </a:p>
        </p:txBody>
      </p:sp>
      <p:pic>
        <p:nvPicPr>
          <p:cNvPr id="5" name="Содержимое 5" descr="size1.jpg"/>
          <p:cNvPicPr>
            <a:picLocks noChangeAspect="1"/>
          </p:cNvPicPr>
          <p:nvPr/>
        </p:nvPicPr>
        <p:blipFill>
          <a:blip r:embed="rId2"/>
          <a:srcRect/>
          <a:stretch>
            <a:fillRect/>
          </a:stretch>
        </p:blipFill>
        <p:spPr bwMode="auto">
          <a:xfrm>
            <a:off x="323850" y="3876675"/>
            <a:ext cx="2995613" cy="2592388"/>
          </a:xfrm>
          <a:prstGeom prst="rect">
            <a:avLst/>
          </a:prstGeom>
          <a:noFill/>
          <a:ln w="9525">
            <a:noFill/>
            <a:miter lim="800000"/>
            <a:headEnd/>
            <a:tailEnd/>
          </a:ln>
        </p:spPr>
      </p:pic>
      <p:pic>
        <p:nvPicPr>
          <p:cNvPr id="6" name="Picture 2" descr="C:\Documents and Settings\Admin\Рабочий стол\англ\39315557_Afternoon_Tea.JPG"/>
          <p:cNvPicPr>
            <a:picLocks noChangeAspect="1" noChangeArrowheads="1"/>
          </p:cNvPicPr>
          <p:nvPr/>
        </p:nvPicPr>
        <p:blipFill>
          <a:blip r:embed="rId3"/>
          <a:srcRect/>
          <a:stretch>
            <a:fillRect/>
          </a:stretch>
        </p:blipFill>
        <p:spPr bwMode="auto">
          <a:xfrm>
            <a:off x="4859338" y="1354138"/>
            <a:ext cx="3856037" cy="2808287"/>
          </a:xfrm>
          <a:prstGeom prst="rect">
            <a:avLst/>
          </a:prstGeom>
          <a:noFill/>
          <a:ln w="9525">
            <a:noFill/>
            <a:miter lim="800000"/>
            <a:headEnd/>
            <a:tailEnd/>
          </a:ln>
        </p:spPr>
      </p:pic>
      <p:pic>
        <p:nvPicPr>
          <p:cNvPr id="4" name="Содержимое 3" descr="taking_tea_s.jpg"/>
          <p:cNvPicPr>
            <a:picLocks noGrp="1" noChangeAspect="1"/>
          </p:cNvPicPr>
          <p:nvPr>
            <p:ph idx="1"/>
          </p:nvPr>
        </p:nvPicPr>
        <p:blipFill>
          <a:blip r:embed="rId4"/>
          <a:srcRect/>
          <a:stretch>
            <a:fillRect/>
          </a:stretch>
        </p:blipFill>
        <p:spPr>
          <a:xfrm>
            <a:off x="2555875" y="1773238"/>
            <a:ext cx="3311525" cy="36401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par>
                                <p:cTn id="16" presetID="8"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0375" y="692150"/>
            <a:ext cx="8229600" cy="6121400"/>
          </a:xfrm>
        </p:spPr>
        <p:txBody>
          <a:bodyPr>
            <a:noAutofit/>
          </a:bodyPr>
          <a:lstStyle/>
          <a:p>
            <a:pPr marL="274320" indent="-274320" eaLnBrk="1" fontAlgn="auto" hangingPunct="1">
              <a:spcAft>
                <a:spcPts val="0"/>
              </a:spcAft>
              <a:buFont typeface="Wingdings 2"/>
              <a:buChar char=""/>
              <a:defRPr/>
            </a:pPr>
            <a:endParaRPr lang="en-US" sz="2800" dirty="0" smtClean="0"/>
          </a:p>
          <a:p>
            <a:pPr marL="274320" indent="-274320" eaLnBrk="1" fontAlgn="auto" hangingPunct="1">
              <a:spcAft>
                <a:spcPts val="0"/>
              </a:spcAft>
              <a:buFont typeface="Wingdings 2"/>
              <a:buChar char=""/>
              <a:defRPr/>
            </a:pPr>
            <a:r>
              <a:rPr lang="en-US" sz="2800" dirty="0" smtClean="0"/>
              <a:t>High tea (also known as meat tea) is an early evening meal, typically eaten between 5 pm and 6 pm. It is now largely followed by a later lighter evening meal.</a:t>
            </a:r>
          </a:p>
          <a:p>
            <a:pPr marL="274320" indent="-274320" eaLnBrk="1" fontAlgn="auto" hangingPunct="1">
              <a:spcAft>
                <a:spcPts val="0"/>
              </a:spcAft>
              <a:buFont typeface="Wingdings 2"/>
              <a:buChar char=""/>
              <a:defRPr/>
            </a:pPr>
            <a:endParaRPr lang="en-US" sz="2800" dirty="0" smtClean="0"/>
          </a:p>
          <a:p>
            <a:pPr marL="0" indent="0" eaLnBrk="1" fontAlgn="auto" hangingPunct="1">
              <a:spcAft>
                <a:spcPts val="0"/>
              </a:spcAft>
              <a:buFont typeface="Wingdings 2"/>
              <a:buNone/>
              <a:defRPr/>
            </a:pPr>
            <a:r>
              <a:rPr lang="en-US" sz="2800" dirty="0" smtClean="0"/>
              <a:t>High tea would </a:t>
            </a:r>
          </a:p>
          <a:p>
            <a:pPr marL="0" indent="0" eaLnBrk="1" fontAlgn="auto" hangingPunct="1">
              <a:spcAft>
                <a:spcPts val="0"/>
              </a:spcAft>
              <a:buFont typeface="Wingdings 2"/>
              <a:buNone/>
              <a:defRPr/>
            </a:pPr>
            <a:r>
              <a:rPr lang="en-US" sz="2800" dirty="0" smtClean="0"/>
              <a:t>usually consist of</a:t>
            </a:r>
          </a:p>
          <a:p>
            <a:pPr marL="0" indent="0" eaLnBrk="1" fontAlgn="auto" hangingPunct="1">
              <a:spcAft>
                <a:spcPts val="0"/>
              </a:spcAft>
              <a:buFont typeface="Wingdings 2"/>
              <a:buNone/>
              <a:defRPr/>
            </a:pPr>
            <a:r>
              <a:rPr lang="en-US" sz="2800" dirty="0" smtClean="0"/>
              <a:t> cold meats, </a:t>
            </a:r>
          </a:p>
          <a:p>
            <a:pPr marL="0" indent="0" eaLnBrk="1" fontAlgn="auto" hangingPunct="1">
              <a:spcAft>
                <a:spcPts val="0"/>
              </a:spcAft>
              <a:buFont typeface="Wingdings 2"/>
              <a:buNone/>
              <a:defRPr/>
            </a:pPr>
            <a:r>
              <a:rPr lang="en-US" sz="2800" dirty="0" smtClean="0"/>
              <a:t>eggs or fish, cakes</a:t>
            </a:r>
          </a:p>
          <a:p>
            <a:pPr marL="0" indent="0" eaLnBrk="1" fontAlgn="auto" hangingPunct="1">
              <a:spcAft>
                <a:spcPts val="0"/>
              </a:spcAft>
              <a:buFont typeface="Wingdings 2"/>
              <a:buNone/>
              <a:defRPr/>
            </a:pPr>
            <a:r>
              <a:rPr lang="en-US" sz="2800" dirty="0" smtClean="0"/>
              <a:t> and sandwiches.</a:t>
            </a:r>
          </a:p>
        </p:txBody>
      </p:sp>
      <p:sp>
        <p:nvSpPr>
          <p:cNvPr id="3" name="TextBox 2"/>
          <p:cNvSpPr txBox="1"/>
          <p:nvPr/>
        </p:nvSpPr>
        <p:spPr>
          <a:xfrm>
            <a:off x="2603255" y="692218"/>
            <a:ext cx="4068452" cy="58477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sz="3200" dirty="0"/>
              <a:t>High Tea</a:t>
            </a:r>
            <a:endParaRPr lang="ru-RU" sz="3200" dirty="0"/>
          </a:p>
        </p:txBody>
      </p:sp>
      <p:pic>
        <p:nvPicPr>
          <p:cNvPr id="31749" name="Рисунок 4"/>
          <p:cNvPicPr>
            <a:picLocks noChangeAspect="1"/>
          </p:cNvPicPr>
          <p:nvPr/>
        </p:nvPicPr>
        <p:blipFill>
          <a:blip r:embed="rId2"/>
          <a:srcRect/>
          <a:stretch>
            <a:fillRect/>
          </a:stretch>
        </p:blipFill>
        <p:spPr bwMode="auto">
          <a:xfrm>
            <a:off x="3635375" y="2708275"/>
            <a:ext cx="5202238" cy="3902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linds(horizontal)">
                                      <p:cBhvr>
                                        <p:cTn id="11" dur="500"/>
                                        <p:tgtEl>
                                          <p:spTgt spid="2">
                                            <p:txEl>
                                              <p:pRg st="3" end="3"/>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linds(horizontal)">
                                      <p:cBhvr>
                                        <p:cTn id="23" dur="500"/>
                                        <p:tgtEl>
                                          <p:spTgt spid="2">
                                            <p:txEl>
                                              <p:pRg st="6" end="6"/>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ъект 1"/>
          <p:cNvSpPr>
            <a:spLocks noGrp="1"/>
          </p:cNvSpPr>
          <p:nvPr>
            <p:ph idx="1"/>
          </p:nvPr>
        </p:nvSpPr>
        <p:spPr/>
        <p:txBody>
          <a:bodyPr/>
          <a:lstStyle/>
          <a:p>
            <a:pPr eaLnBrk="1" hangingPunct="1"/>
            <a:r>
              <a:rPr lang="en-US" sz="2800" smtClean="0"/>
              <a:t>On farms or other working class environments, high tea would be the traditional, substantial meal eaten by the workers immediately after nightfall, and would combine afternoon tea with the main evening meal. </a:t>
            </a:r>
          </a:p>
          <a:p>
            <a:pPr eaLnBrk="1" hangingPunct="1"/>
            <a:endParaRPr lang="ru-RU" smtClean="0"/>
          </a:p>
        </p:txBody>
      </p:sp>
      <p:sp>
        <p:nvSpPr>
          <p:cNvPr id="3" name="Заголовок 2"/>
          <p:cNvSpPr>
            <a:spLocks noGrp="1"/>
          </p:cNvSpPr>
          <p:nvPr>
            <p:ph type="title"/>
          </p:nvPr>
        </p:nvSpPr>
        <p:spPr/>
        <p:txBody>
          <a:bodyPr/>
          <a:lstStyle/>
          <a:p>
            <a:pPr eaLnBrk="1" fontAlgn="auto" hangingPunct="1">
              <a:spcAft>
                <a:spcPts val="0"/>
              </a:spcAft>
              <a:defRPr/>
            </a:pPr>
            <a:r>
              <a:rPr smtClean="0"/>
              <a:t>High Tea</a:t>
            </a:r>
            <a:endParaRPr lang="ru-RU"/>
          </a:p>
        </p:txBody>
      </p:sp>
      <p:pic>
        <p:nvPicPr>
          <p:cNvPr id="32771" name="Рисунок 3"/>
          <p:cNvPicPr>
            <a:picLocks noChangeAspect="1"/>
          </p:cNvPicPr>
          <p:nvPr/>
        </p:nvPicPr>
        <p:blipFill>
          <a:blip r:embed="rId2"/>
          <a:srcRect/>
          <a:stretch>
            <a:fillRect/>
          </a:stretch>
        </p:blipFill>
        <p:spPr bwMode="auto">
          <a:xfrm>
            <a:off x="3492500" y="3357563"/>
            <a:ext cx="3265488" cy="32654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1268413"/>
            <a:ext cx="8229600" cy="4572000"/>
          </a:xfrm>
        </p:spPr>
        <p:txBody>
          <a:bodyPr>
            <a:normAutofit/>
          </a:bodyPr>
          <a:lstStyle/>
          <a:p>
            <a:pPr eaLnBrk="1" hangingPunct="1"/>
            <a:r>
              <a:rPr lang="en-US" sz="2800" smtClean="0"/>
              <a:t>The term “High Tea” is American, and it is not recognized in Britain. </a:t>
            </a:r>
          </a:p>
          <a:p>
            <a:pPr eaLnBrk="1" hangingPunct="1">
              <a:buFont typeface="Wingdings 2" pitchFamily="18" charset="2"/>
              <a:buNone/>
            </a:pPr>
            <a:endParaRPr lang="en-US" sz="2400" smtClean="0"/>
          </a:p>
          <a:p>
            <a:pPr eaLnBrk="1" hangingPunct="1">
              <a:buFont typeface="Wingdings 2" pitchFamily="18" charset="2"/>
              <a:buNone/>
            </a:pPr>
            <a:r>
              <a:rPr lang="en-US" sz="2800" smtClean="0"/>
              <a:t>This usage is not liked by etiquette </a:t>
            </a:r>
          </a:p>
          <a:p>
            <a:pPr eaLnBrk="1" hangingPunct="1">
              <a:buFont typeface="Wingdings 2" pitchFamily="18" charset="2"/>
              <a:buNone/>
            </a:pPr>
            <a:r>
              <a:rPr lang="en-US" sz="2800" smtClean="0"/>
              <a:t>advisors, such as </a:t>
            </a:r>
            <a:r>
              <a:rPr lang="en-US" sz="2800" b="1" smtClean="0"/>
              <a:t>Miss Manners</a:t>
            </a:r>
          </a:p>
          <a:p>
            <a:pPr eaLnBrk="1" hangingPunct="1">
              <a:buFont typeface="Wingdings 2" pitchFamily="18" charset="2"/>
              <a:buNone/>
            </a:pPr>
            <a:r>
              <a:rPr lang="en-US" sz="2800" b="1" smtClean="0"/>
              <a:t>(Judith Martin)</a:t>
            </a:r>
            <a:r>
              <a:rPr lang="en-US" sz="2800" smtClean="0"/>
              <a:t>, who is an American </a:t>
            </a:r>
          </a:p>
          <a:p>
            <a:pPr eaLnBrk="1" hangingPunct="1">
              <a:buFont typeface="Wingdings 2" pitchFamily="18" charset="2"/>
              <a:buNone/>
            </a:pPr>
            <a:r>
              <a:rPr lang="en-US" sz="2800" smtClean="0"/>
              <a:t>journalist, author, and etiquette </a:t>
            </a:r>
          </a:p>
          <a:p>
            <a:pPr eaLnBrk="1" hangingPunct="1">
              <a:buFont typeface="Wingdings 2" pitchFamily="18" charset="2"/>
              <a:buNone/>
            </a:pPr>
            <a:r>
              <a:rPr lang="en-US" sz="2800" smtClean="0"/>
              <a:t>authority.</a:t>
            </a:r>
            <a:endParaRPr lang="ru-RU" sz="2800" smtClean="0"/>
          </a:p>
        </p:txBody>
      </p:sp>
      <p:sp>
        <p:nvSpPr>
          <p:cNvPr id="3" name="Заголовок 2"/>
          <p:cNvSpPr>
            <a:spLocks noGrp="1"/>
          </p:cNvSpPr>
          <p:nvPr>
            <p:ph type="title"/>
          </p:nvPr>
        </p:nvSpPr>
        <p:spPr/>
        <p:txBody>
          <a:bodyPr/>
          <a:lstStyle/>
          <a:p>
            <a:pPr algn="ctr" eaLnBrk="1" fontAlgn="auto" hangingPunct="1">
              <a:spcAft>
                <a:spcPts val="0"/>
              </a:spcAft>
              <a:defRPr/>
            </a:pPr>
            <a:r>
              <a:rPr smtClean="0"/>
              <a:t>High Tea</a:t>
            </a:r>
            <a:endParaRPr lang="ru-RU"/>
          </a:p>
        </p:txBody>
      </p:sp>
      <p:pic>
        <p:nvPicPr>
          <p:cNvPr id="33795" name="Рисунок 3"/>
          <p:cNvPicPr>
            <a:picLocks noChangeAspect="1"/>
          </p:cNvPicPr>
          <p:nvPr/>
        </p:nvPicPr>
        <p:blipFill>
          <a:blip r:embed="rId2"/>
          <a:srcRect/>
          <a:stretch>
            <a:fillRect/>
          </a:stretch>
        </p:blipFill>
        <p:spPr bwMode="auto">
          <a:xfrm>
            <a:off x="6296025" y="1989138"/>
            <a:ext cx="2735263" cy="41941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Рисунок 4"/>
          <p:cNvPicPr>
            <a:picLocks noChangeAspect="1"/>
          </p:cNvPicPr>
          <p:nvPr/>
        </p:nvPicPr>
        <p:blipFill>
          <a:blip r:embed="rId2"/>
          <a:srcRect/>
          <a:stretch>
            <a:fillRect/>
          </a:stretch>
        </p:blipFill>
        <p:spPr bwMode="auto">
          <a:xfrm>
            <a:off x="4859338" y="1235075"/>
            <a:ext cx="3940175" cy="5264150"/>
          </a:xfrm>
          <a:prstGeom prst="rect">
            <a:avLst/>
          </a:prstGeom>
          <a:noFill/>
          <a:ln w="9525">
            <a:noFill/>
            <a:miter lim="800000"/>
            <a:headEnd/>
            <a:tailEnd/>
          </a:ln>
        </p:spPr>
      </p:pic>
      <p:sp>
        <p:nvSpPr>
          <p:cNvPr id="34818" name="Объект 1"/>
          <p:cNvSpPr>
            <a:spLocks noGrp="1"/>
          </p:cNvSpPr>
          <p:nvPr>
            <p:ph idx="1"/>
          </p:nvPr>
        </p:nvSpPr>
        <p:spPr>
          <a:xfrm>
            <a:off x="346075" y="1557338"/>
            <a:ext cx="8229600" cy="4572000"/>
          </a:xfrm>
        </p:spPr>
        <p:txBody>
          <a:bodyPr/>
          <a:lstStyle/>
          <a:p>
            <a:pPr marL="0" indent="0" eaLnBrk="1" hangingPunct="1">
              <a:buFont typeface="Wingdings 2" pitchFamily="18" charset="2"/>
              <a:buNone/>
            </a:pPr>
            <a:endParaRPr lang="en-US" sz="2800" smtClean="0"/>
          </a:p>
          <a:p>
            <a:pPr marL="0" indent="0" algn="just" eaLnBrk="1" hangingPunct="1">
              <a:buFont typeface="Wingdings 2" pitchFamily="18" charset="2"/>
              <a:buNone/>
            </a:pPr>
            <a:r>
              <a:rPr lang="en-US" sz="2800" b="1" smtClean="0"/>
              <a:t>Changes in social customs </a:t>
            </a:r>
          </a:p>
          <a:p>
            <a:pPr marL="0" indent="0" algn="just" eaLnBrk="1" hangingPunct="1">
              <a:buFont typeface="Wingdings 2" pitchFamily="18" charset="2"/>
              <a:buNone/>
            </a:pPr>
            <a:r>
              <a:rPr lang="en-US" sz="2800" b="1" smtClean="0"/>
              <a:t> and working hours mean</a:t>
            </a:r>
          </a:p>
          <a:p>
            <a:pPr marL="0" indent="0" algn="just" eaLnBrk="1" hangingPunct="1">
              <a:buFont typeface="Wingdings 2" pitchFamily="18" charset="2"/>
              <a:buNone/>
            </a:pPr>
            <a:r>
              <a:rPr lang="en-US" sz="2800" b="1" smtClean="0"/>
              <a:t> that most Britons will </a:t>
            </a:r>
          </a:p>
          <a:p>
            <a:pPr marL="0" indent="0" algn="just" eaLnBrk="1" hangingPunct="1">
              <a:buFont typeface="Wingdings 2" pitchFamily="18" charset="2"/>
              <a:buNone/>
            </a:pPr>
            <a:r>
              <a:rPr lang="en-US" sz="2800" b="1" smtClean="0"/>
              <a:t> rarely take afternoon tea,</a:t>
            </a:r>
          </a:p>
          <a:p>
            <a:pPr marL="0" indent="0" algn="just" eaLnBrk="1" hangingPunct="1">
              <a:buFont typeface="Wingdings 2" pitchFamily="18" charset="2"/>
              <a:buNone/>
            </a:pPr>
            <a:r>
              <a:rPr lang="en-US" sz="2800" b="1" smtClean="0"/>
              <a:t> if at all.</a:t>
            </a:r>
            <a:endParaRPr lang="ru-RU" sz="2800" b="1" smtClean="0"/>
          </a:p>
          <a:p>
            <a:pPr marL="0" indent="0" eaLnBrk="1" hangingPunct="1">
              <a:buFont typeface="Wingdings 2" pitchFamily="18" charset="2"/>
              <a:buNone/>
            </a:pPr>
            <a:endParaRPr lang="ru-RU" smtClean="0"/>
          </a:p>
        </p:txBody>
      </p:sp>
      <p:sp>
        <p:nvSpPr>
          <p:cNvPr id="3" name="Заголовок 2"/>
          <p:cNvSpPr>
            <a:spLocks noGrp="1"/>
          </p:cNvSpPr>
          <p:nvPr>
            <p:ph type="title"/>
          </p:nvPr>
        </p:nvSpPr>
        <p:spPr>
          <a:xfrm>
            <a:off x="346149" y="332656"/>
            <a:ext cx="8229600" cy="1219200"/>
          </a:xfrm>
        </p:spPr>
        <p:txBody>
          <a:bodyPr numCol="1">
            <a:prstTxWarp prst="textTriangle">
              <a:avLst/>
            </a:prstTxWarp>
          </a:bodyPr>
          <a:lstStyle/>
          <a:p>
            <a:pPr eaLnBrk="1" fontAlgn="auto" hangingPunct="1">
              <a:spcAft>
                <a:spcPts val="0"/>
              </a:spcAft>
              <a:defRPr/>
            </a:pPr>
            <a:r>
              <a:rPr smtClean="0">
                <a:solidFill>
                  <a:schemeClr val="tx2">
                    <a:lumMod val="25000"/>
                  </a:schemeClr>
                </a:solidFill>
              </a:rPr>
              <a:t>TEA DRINK</a:t>
            </a:r>
            <a:r>
              <a:rPr>
                <a:solidFill>
                  <a:schemeClr val="tx2">
                    <a:lumMod val="25000"/>
                  </a:schemeClr>
                </a:solidFill>
              </a:rPr>
              <a:t>N</a:t>
            </a:r>
            <a:r>
              <a:rPr smtClean="0">
                <a:solidFill>
                  <a:schemeClr val="tx2">
                    <a:lumMod val="25000"/>
                  </a:schemeClr>
                </a:solidFill>
              </a:rPr>
              <a:t>IG NOWADAYS</a:t>
            </a:r>
            <a:endParaRPr lang="ru-RU">
              <a:solidFill>
                <a:schemeClr val="tx2">
                  <a:lumMod val="25000"/>
                </a:schemeClr>
              </a:solidFill>
            </a:endParaRPr>
          </a:p>
        </p:txBody>
      </p:sp>
      <p:sp>
        <p:nvSpPr>
          <p:cNvPr id="6" name="Прямоугольник 5"/>
          <p:cNvSpPr/>
          <p:nvPr/>
        </p:nvSpPr>
        <p:spPr>
          <a:xfrm>
            <a:off x="615008" y="4797152"/>
            <a:ext cx="3960440" cy="1446550"/>
          </a:xfrm>
          <a:prstGeom prst="rect">
            <a:avLst/>
          </a:prstGeom>
          <a:noFill/>
        </p:spPr>
        <p:txBody>
          <a:bodyPr>
            <a:spAutoFit/>
          </a:bodyPr>
          <a:lstStyle/>
          <a:p>
            <a:pPr algn="ctr" fontAlgn="auto">
              <a:spcBef>
                <a:spcPts val="0"/>
              </a:spcBef>
              <a:spcAft>
                <a:spcPts val="0"/>
              </a:spcAft>
              <a:defRPr/>
            </a:pPr>
            <a:r>
              <a:rPr lang="en-US" sz="4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n-lt"/>
              </a:rPr>
              <a:t>NO TIME </a:t>
            </a:r>
          </a:p>
          <a:p>
            <a:pPr algn="ctr" fontAlgn="auto">
              <a:spcBef>
                <a:spcPts val="0"/>
              </a:spcBef>
              <a:spcAft>
                <a:spcPts val="0"/>
              </a:spcAft>
              <a:defRPr/>
            </a:pPr>
            <a:r>
              <a:rPr lang="en-US" sz="4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n-lt"/>
              </a:rPr>
              <a:t>FOR TEA</a:t>
            </a:r>
            <a:endParaRPr lang="ru-RU" sz="4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268760"/>
            <a:ext cx="8229600" cy="5184576"/>
          </a:xfrm>
        </p:spPr>
        <p:txBody>
          <a:bodyPr>
            <a:normAutofit fontScale="62500" lnSpcReduction="20000"/>
          </a:bodyPr>
          <a:lstStyle/>
          <a:p>
            <a:pPr marL="274320" indent="-274320" eaLnBrk="1" fontAlgn="auto" hangingPunct="1">
              <a:spcAft>
                <a:spcPts val="0"/>
              </a:spcAft>
              <a:buFont typeface="Wingdings 2"/>
              <a:buChar char=""/>
              <a:defRPr/>
            </a:pPr>
            <a:r>
              <a:rPr lang="en-US" sz="2900" dirty="0">
                <a:ln w="12700">
                  <a:solidFill>
                    <a:schemeClr val="tx2">
                      <a:satMod val="155000"/>
                    </a:schemeClr>
                  </a:solidFill>
                  <a:prstDash val="solid"/>
                </a:ln>
                <a:hlinkClick r:id="rId2" action="ppaction://hlinksldjump"/>
              </a:rPr>
              <a:t>What is tea</a:t>
            </a:r>
            <a:endParaRPr lang="en-US" sz="2900" dirty="0">
              <a:ln w="12700">
                <a:solidFill>
                  <a:schemeClr val="tx2">
                    <a:satMod val="155000"/>
                  </a:schemeClr>
                </a:solidFill>
                <a:prstDash val="solid"/>
              </a:ln>
            </a:endParaRPr>
          </a:p>
          <a:p>
            <a:pPr marL="274320" indent="-274320" eaLnBrk="1" fontAlgn="auto" hangingPunct="1">
              <a:spcAft>
                <a:spcPts val="0"/>
              </a:spcAft>
              <a:buFont typeface="Wingdings 2"/>
              <a:buChar char=""/>
              <a:defRPr/>
            </a:pPr>
            <a:r>
              <a:rPr lang="en-US" sz="2900" dirty="0" smtClean="0">
                <a:latin typeface="+mj-lt"/>
                <a:hlinkClick r:id="rId3" action="ppaction://hlinksldjump"/>
              </a:rPr>
              <a:t>Discovery of tee</a:t>
            </a:r>
            <a:endParaRPr lang="en-US" sz="2900" dirty="0" smtClean="0">
              <a:latin typeface="+mj-lt"/>
            </a:endParaRPr>
          </a:p>
          <a:p>
            <a:pPr marL="274320" indent="-274320" eaLnBrk="1" fontAlgn="auto" hangingPunct="1">
              <a:spcAft>
                <a:spcPts val="0"/>
              </a:spcAft>
              <a:buFont typeface="Wingdings 2"/>
              <a:buChar char=""/>
              <a:defRPr/>
            </a:pPr>
            <a:r>
              <a:rPr lang="en-US" sz="2900" dirty="0" smtClean="0">
                <a:latin typeface="+mj-lt"/>
                <a:hlinkClick r:id="rId4" action="ppaction://hlinksldjump"/>
              </a:rPr>
              <a:t>A new era - an era of black tea</a:t>
            </a:r>
            <a:endParaRPr lang="en-US" sz="2900" dirty="0" smtClean="0">
              <a:latin typeface="+mj-lt"/>
            </a:endParaRPr>
          </a:p>
          <a:p>
            <a:pPr marL="274320" indent="-274320" eaLnBrk="1" fontAlgn="auto" hangingPunct="1">
              <a:spcAft>
                <a:spcPts val="0"/>
              </a:spcAft>
              <a:buFont typeface="Wingdings 2"/>
              <a:buChar char=""/>
              <a:defRPr/>
            </a:pPr>
            <a:r>
              <a:rPr lang="en-US" sz="3200" dirty="0" smtClean="0">
                <a:latin typeface="+mj-lt"/>
                <a:hlinkClick r:id="rId5" action="ppaction://hlinksldjump"/>
              </a:rPr>
              <a:t>Origin </a:t>
            </a:r>
            <a:r>
              <a:rPr lang="en-US" sz="3200" dirty="0">
                <a:latin typeface="+mj-lt"/>
                <a:hlinkClick r:id="rId5" action="ppaction://hlinksldjump"/>
              </a:rPr>
              <a:t>of tea </a:t>
            </a:r>
            <a:r>
              <a:rPr lang="en-US" sz="3200" dirty="0" smtClean="0">
                <a:latin typeface="+mj-lt"/>
                <a:hlinkClick r:id="rId5" action="ppaction://hlinksldjump"/>
              </a:rPr>
              <a:t>drinking</a:t>
            </a:r>
            <a:endParaRPr lang="en-US" sz="3200" dirty="0" smtClean="0">
              <a:latin typeface="+mj-lt"/>
            </a:endParaRPr>
          </a:p>
          <a:p>
            <a:pPr marL="274320" indent="-274320" eaLnBrk="1" fontAlgn="auto" hangingPunct="1">
              <a:spcAft>
                <a:spcPts val="0"/>
              </a:spcAft>
              <a:buFont typeface="Wingdings 2"/>
              <a:buChar char=""/>
              <a:defRPr/>
            </a:pPr>
            <a:r>
              <a:rPr lang="en-US" sz="3200" dirty="0">
                <a:hlinkClick r:id="rId6" action="ppaction://hlinksldjump"/>
              </a:rPr>
              <a:t>Varieties of tea</a:t>
            </a:r>
            <a:endParaRPr lang="en-US" sz="3200" dirty="0"/>
          </a:p>
          <a:p>
            <a:pPr marL="274320" indent="-274320" eaLnBrk="1" fontAlgn="auto" hangingPunct="1">
              <a:spcAft>
                <a:spcPts val="0"/>
              </a:spcAft>
              <a:buFont typeface="Wingdings 2"/>
              <a:buChar char=""/>
              <a:defRPr/>
            </a:pPr>
            <a:r>
              <a:rPr lang="en-US" sz="2900" dirty="0" smtClean="0">
                <a:latin typeface="+mj-lt"/>
                <a:hlinkClick r:id="rId7" action="ppaction://hlinksldjump"/>
              </a:rPr>
              <a:t>Afternoon  tea</a:t>
            </a:r>
            <a:endParaRPr lang="en-US" sz="2900" dirty="0" smtClean="0">
              <a:latin typeface="+mj-lt"/>
            </a:endParaRPr>
          </a:p>
          <a:p>
            <a:pPr marL="274320" indent="-274320" eaLnBrk="1" fontAlgn="auto" hangingPunct="1">
              <a:spcAft>
                <a:spcPts val="0"/>
              </a:spcAft>
              <a:buFont typeface="Wingdings 2"/>
              <a:buChar char=""/>
              <a:defRPr/>
            </a:pPr>
            <a:r>
              <a:rPr lang="en-US" sz="2900" dirty="0" smtClean="0">
                <a:latin typeface="+mj-lt"/>
                <a:hlinkClick r:id="rId8" action="ppaction://hlinksldjump"/>
              </a:rPr>
              <a:t>Loose tea</a:t>
            </a:r>
            <a:endParaRPr lang="en-US" sz="2900" dirty="0" smtClean="0">
              <a:latin typeface="+mj-lt"/>
            </a:endParaRPr>
          </a:p>
          <a:p>
            <a:pPr marL="274320" indent="-274320" eaLnBrk="1" fontAlgn="auto" hangingPunct="1">
              <a:spcAft>
                <a:spcPts val="0"/>
              </a:spcAft>
              <a:buFont typeface="Wingdings 2"/>
              <a:buChar char=""/>
              <a:defRPr/>
            </a:pPr>
            <a:r>
              <a:rPr lang="en-US" sz="2900" dirty="0" smtClean="0">
                <a:latin typeface="+mj-lt"/>
                <a:hlinkClick r:id="rId9" action="ppaction://hlinksldjump"/>
              </a:rPr>
              <a:t>High tea</a:t>
            </a:r>
            <a:endParaRPr lang="en-US" sz="2900" dirty="0" smtClean="0">
              <a:latin typeface="+mj-lt"/>
            </a:endParaRPr>
          </a:p>
          <a:p>
            <a:pPr marL="274320" indent="-274320" eaLnBrk="1" fontAlgn="auto" hangingPunct="1">
              <a:spcAft>
                <a:spcPts val="0"/>
              </a:spcAft>
              <a:buFont typeface="Wingdings 2"/>
              <a:buChar char=""/>
              <a:defRPr/>
            </a:pPr>
            <a:r>
              <a:rPr lang="en-US" sz="2900" dirty="0">
                <a:hlinkClick r:id="rId10" action="ppaction://hlinksldjump"/>
              </a:rPr>
              <a:t>Tea drinking nowadays</a:t>
            </a:r>
            <a:endParaRPr lang="en-US" sz="2900" dirty="0"/>
          </a:p>
          <a:p>
            <a:pPr marL="274320" indent="-274320" eaLnBrk="1" fontAlgn="auto" hangingPunct="1">
              <a:spcAft>
                <a:spcPts val="0"/>
              </a:spcAft>
              <a:buFont typeface="Wingdings 2"/>
              <a:buChar char=""/>
              <a:defRPr/>
            </a:pPr>
            <a:r>
              <a:rPr lang="en-US" sz="2900" dirty="0" smtClean="0">
                <a:latin typeface="+mj-lt"/>
                <a:hlinkClick r:id="rId11" action="ppaction://hlinksldjump"/>
              </a:rPr>
              <a:t>Facts About Tea</a:t>
            </a:r>
            <a:endParaRPr lang="en-US" sz="2900" dirty="0" smtClean="0">
              <a:latin typeface="+mj-lt"/>
            </a:endParaRPr>
          </a:p>
          <a:p>
            <a:pPr marL="274320" indent="-274320" eaLnBrk="1" fontAlgn="auto" hangingPunct="1">
              <a:spcAft>
                <a:spcPts val="0"/>
              </a:spcAft>
              <a:buFont typeface="Wingdings 2"/>
              <a:buChar char=""/>
              <a:defRPr/>
            </a:pPr>
            <a:r>
              <a:rPr lang="en-US" sz="2900" dirty="0" smtClean="0">
                <a:latin typeface="+mj-lt"/>
                <a:hlinkClick r:id="rId12" action="ppaction://hlinksldjump"/>
              </a:rPr>
              <a:t>Process of tea making</a:t>
            </a:r>
            <a:endParaRPr lang="en-US" sz="2900" dirty="0" smtClean="0">
              <a:latin typeface="+mj-lt"/>
            </a:endParaRPr>
          </a:p>
          <a:p>
            <a:pPr marL="274320" indent="-274320" eaLnBrk="1" fontAlgn="auto" hangingPunct="1">
              <a:spcAft>
                <a:spcPts val="0"/>
              </a:spcAft>
              <a:buFont typeface="Wingdings 2"/>
              <a:buChar char=""/>
              <a:defRPr/>
            </a:pPr>
            <a:r>
              <a:rPr lang="en-US" sz="2900" dirty="0" smtClean="0">
                <a:latin typeface="+mj-lt"/>
                <a:hlinkClick r:id="rId13" action="ppaction://hlinksldjump"/>
              </a:rPr>
              <a:t>Make traditional English tea</a:t>
            </a:r>
            <a:endParaRPr lang="en-US" sz="2900" dirty="0" smtClean="0">
              <a:latin typeface="+mj-lt"/>
            </a:endParaRPr>
          </a:p>
          <a:p>
            <a:pPr marL="274320" indent="-274320" eaLnBrk="1" fontAlgn="auto" hangingPunct="1">
              <a:spcAft>
                <a:spcPts val="0"/>
              </a:spcAft>
              <a:buFont typeface="Wingdings 2"/>
              <a:buChar char=""/>
              <a:defRPr/>
            </a:pPr>
            <a:r>
              <a:rPr lang="en-US" sz="2900" dirty="0" smtClean="0">
                <a:latin typeface="+mj-lt"/>
                <a:hlinkClick r:id="rId14" action="ppaction://hlinksldjump"/>
              </a:rPr>
              <a:t>Add </a:t>
            </a:r>
            <a:r>
              <a:rPr lang="en-US" sz="2900" dirty="0">
                <a:latin typeface="+mj-lt"/>
                <a:hlinkClick r:id="rId14" action="ppaction://hlinksldjump"/>
              </a:rPr>
              <a:t>tea to milk or milk to tea</a:t>
            </a:r>
            <a:r>
              <a:rPr lang="en-US" sz="2900" dirty="0" smtClean="0">
                <a:latin typeface="+mj-lt"/>
                <a:hlinkClick r:id="rId14" action="ppaction://hlinksldjump"/>
              </a:rPr>
              <a:t>?</a:t>
            </a:r>
            <a:endParaRPr lang="en-US" sz="2900" dirty="0" smtClean="0">
              <a:latin typeface="+mj-lt"/>
            </a:endParaRPr>
          </a:p>
          <a:p>
            <a:pPr marL="274320" indent="-274320" eaLnBrk="1" fontAlgn="auto" hangingPunct="1">
              <a:spcAft>
                <a:spcPts val="0"/>
              </a:spcAft>
              <a:buFont typeface="Wingdings 2"/>
              <a:buChar char=""/>
              <a:defRPr/>
            </a:pPr>
            <a:r>
              <a:rPr lang="en-US" sz="2900" dirty="0">
                <a:latin typeface="+mj-lt"/>
                <a:hlinkClick r:id="rId15" action="ppaction://hlinksldjump"/>
              </a:rPr>
              <a:t>British Tea </a:t>
            </a:r>
            <a:r>
              <a:rPr lang="en-US" sz="2900" dirty="0" smtClean="0">
                <a:latin typeface="+mj-lt"/>
                <a:hlinkClick r:id="rId15" action="ppaction://hlinksldjump"/>
              </a:rPr>
              <a:t>Council</a:t>
            </a:r>
            <a:endParaRPr lang="en-US" sz="2900" dirty="0" smtClean="0">
              <a:latin typeface="+mj-lt"/>
            </a:endParaRPr>
          </a:p>
          <a:p>
            <a:pPr marL="274320" indent="-274320" eaLnBrk="1" fontAlgn="auto" hangingPunct="1">
              <a:spcAft>
                <a:spcPts val="0"/>
              </a:spcAft>
              <a:buFont typeface="Wingdings 2"/>
              <a:buChar char=""/>
              <a:defRPr/>
            </a:pPr>
            <a:r>
              <a:rPr lang="en-US" sz="2900" dirty="0" smtClean="0">
                <a:latin typeface="+mj-lt"/>
                <a:hlinkClick r:id="rId16" action="ppaction://hlinksldjump"/>
              </a:rPr>
              <a:t>Webliography</a:t>
            </a:r>
            <a:endParaRPr lang="en-US" sz="2900" dirty="0" smtClean="0">
              <a:latin typeface="+mj-lt"/>
            </a:endParaRPr>
          </a:p>
          <a:p>
            <a:pPr marL="274320" indent="-274320" eaLnBrk="1" fontAlgn="auto" hangingPunct="1">
              <a:spcAft>
                <a:spcPts val="0"/>
              </a:spcAft>
              <a:buFont typeface="Wingdings 2"/>
              <a:buChar char=""/>
              <a:defRPr/>
            </a:pPr>
            <a:r>
              <a:rPr lang="en-US" sz="2900" dirty="0" smtClean="0">
                <a:latin typeface="+mj-lt"/>
                <a:hlinkClick r:id="" action="ppaction://noaction"/>
              </a:rPr>
              <a:t>About the author </a:t>
            </a:r>
            <a:endParaRPr lang="ru-RU" sz="2900" dirty="0">
              <a:latin typeface="+mj-lt"/>
            </a:endParaRPr>
          </a:p>
          <a:p>
            <a:pPr marL="274320" indent="-274320" eaLnBrk="1" fontAlgn="auto" hangingPunct="1">
              <a:spcAft>
                <a:spcPts val="0"/>
              </a:spcAft>
              <a:buFont typeface="Wingdings 2"/>
              <a:buChar char=""/>
              <a:defRPr/>
            </a:pPr>
            <a:endParaRPr lang="ru-RU" sz="2800" dirty="0" smtClean="0">
              <a:solidFill>
                <a:schemeClr val="bg1">
                  <a:lumMod val="95000"/>
                  <a:lumOff val="5000"/>
                </a:schemeClr>
              </a:solidFill>
            </a:endParaRPr>
          </a:p>
          <a:p>
            <a:pPr marL="274320" indent="-274320" eaLnBrk="1" fontAlgn="auto" hangingPunct="1">
              <a:spcAft>
                <a:spcPts val="0"/>
              </a:spcAft>
              <a:buFont typeface="Wingdings 2"/>
              <a:buChar char=""/>
              <a:defRPr/>
            </a:pPr>
            <a:endParaRPr lang="ru-RU" sz="2800" dirty="0" smtClean="0"/>
          </a:p>
          <a:p>
            <a:pPr marL="274320" indent="-274320" eaLnBrk="1" fontAlgn="auto" hangingPunct="1">
              <a:spcAft>
                <a:spcPts val="0"/>
              </a:spcAft>
              <a:buFont typeface="Wingdings 2"/>
              <a:buChar char=""/>
              <a:defRPr/>
            </a:pPr>
            <a:endParaRPr lang="en-US" sz="2800" dirty="0" smtClean="0"/>
          </a:p>
          <a:p>
            <a:pPr marL="274320" indent="-274320" eaLnBrk="1" fontAlgn="auto" hangingPunct="1">
              <a:spcAft>
                <a:spcPts val="0"/>
              </a:spcAft>
              <a:buFont typeface="Wingdings 2"/>
              <a:buChar char=""/>
              <a:defRPr/>
            </a:pPr>
            <a:endParaRPr lang="ru-RU" sz="2800" dirty="0" smtClean="0"/>
          </a:p>
          <a:p>
            <a:pPr marL="274320" indent="-274320" eaLnBrk="1" fontAlgn="auto" hangingPunct="1">
              <a:spcAft>
                <a:spcPts val="0"/>
              </a:spcAft>
              <a:buFont typeface="Wingdings 2"/>
              <a:buChar char=""/>
              <a:defRPr/>
            </a:pPr>
            <a:endParaRPr lang="en-US" dirty="0" smtClean="0">
              <a:solidFill>
                <a:schemeClr val="tx2">
                  <a:lumMod val="25000"/>
                </a:schemeClr>
              </a:solidFill>
            </a:endParaRPr>
          </a:p>
          <a:p>
            <a:pPr marL="274320" indent="-274320" eaLnBrk="1" fontAlgn="auto" hangingPunct="1">
              <a:spcAft>
                <a:spcPts val="0"/>
              </a:spcAft>
              <a:buFont typeface="Wingdings 2"/>
              <a:buChar char=""/>
              <a:defRPr/>
            </a:pP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smtClean="0"/>
              <a:t>CONTENTS</a:t>
            </a: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260648"/>
            <a:ext cx="8229600" cy="6048672"/>
          </a:xfrm>
        </p:spPr>
        <p:style>
          <a:lnRef idx="0">
            <a:schemeClr val="accent2"/>
          </a:lnRef>
          <a:fillRef idx="3">
            <a:schemeClr val="accent2"/>
          </a:fillRef>
          <a:effectRef idx="3">
            <a:schemeClr val="accent2"/>
          </a:effectRef>
          <a:fontRef idx="minor">
            <a:schemeClr val="lt1"/>
          </a:fontRef>
        </p:style>
        <p:txBody>
          <a:bodyPr>
            <a:normAutofit/>
          </a:bodyPr>
          <a:lstStyle/>
          <a:p>
            <a:pPr marL="0" indent="0" algn="ctr" eaLnBrk="1" fontAlgn="auto" hangingPunct="1">
              <a:spcAft>
                <a:spcPts val="0"/>
              </a:spcAft>
              <a:buFont typeface="Wingdings 2"/>
              <a:buNone/>
              <a:defRPr/>
            </a:pPr>
            <a:r>
              <a:rPr lang="en-US" sz="3500" dirty="0" smtClean="0"/>
              <a:t>Facts About Tea</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sz="2800" dirty="0" smtClean="0"/>
              <a:t>British daily drink 165 million cups of tea, which represents almost three cups per person, including infants.</a:t>
            </a:r>
          </a:p>
          <a:p>
            <a:pPr marL="274320" indent="-274320" eaLnBrk="1" fontAlgn="auto" hangingPunct="1">
              <a:spcAft>
                <a:spcPts val="0"/>
              </a:spcAft>
              <a:buFont typeface="Wingdings 2"/>
              <a:buChar char=""/>
              <a:defRPr/>
            </a:pPr>
            <a:r>
              <a:rPr lang="en-US" sz="2800" dirty="0" smtClean="0"/>
              <a:t>Up to 90% of tea drunk </a:t>
            </a:r>
          </a:p>
          <a:p>
            <a:pPr marL="0" indent="0" eaLnBrk="1" fontAlgn="auto" hangingPunct="1">
              <a:spcAft>
                <a:spcPts val="0"/>
              </a:spcAft>
              <a:buFont typeface="Wingdings 2"/>
              <a:buNone/>
              <a:defRPr/>
            </a:pPr>
            <a:r>
              <a:rPr lang="en-US" sz="2800" dirty="0" smtClean="0"/>
              <a:t>by the British - tea in bags</a:t>
            </a:r>
            <a:r>
              <a:rPr lang="en-US" dirty="0" smtClean="0"/>
              <a:t>.</a:t>
            </a:r>
          </a:p>
          <a:p>
            <a:pPr marL="0" indent="0" eaLnBrk="1" fontAlgn="auto" hangingPunct="1">
              <a:spcAft>
                <a:spcPts val="0"/>
              </a:spcAft>
              <a:buFont typeface="Wingdings 2"/>
              <a:buNone/>
              <a:defRPr/>
            </a:pPr>
            <a:r>
              <a:rPr lang="en-US" dirty="0" smtClean="0"/>
              <a:t> </a:t>
            </a:r>
          </a:p>
          <a:p>
            <a:pPr marL="274320" indent="-274320" eaLnBrk="1" fontAlgn="auto" hangingPunct="1">
              <a:spcAft>
                <a:spcPts val="0"/>
              </a:spcAft>
              <a:buFont typeface="Wingdings 2"/>
              <a:buChar char=""/>
              <a:defRPr/>
            </a:pPr>
            <a:r>
              <a:rPr lang="en-US" sz="2800" dirty="0" smtClean="0"/>
              <a:t>Quarter of the total     </a:t>
            </a:r>
          </a:p>
          <a:p>
            <a:pPr marL="0" indent="0" eaLnBrk="1" fontAlgn="auto" hangingPunct="1">
              <a:spcAft>
                <a:spcPts val="0"/>
              </a:spcAft>
              <a:buFont typeface="Wingdings 2"/>
              <a:buNone/>
              <a:defRPr/>
            </a:pPr>
            <a:r>
              <a:rPr lang="en-US" sz="2800" dirty="0" smtClean="0"/>
              <a:t> consumption of milk </a:t>
            </a:r>
          </a:p>
          <a:p>
            <a:pPr marL="0" indent="0" eaLnBrk="1" fontAlgn="auto" hangingPunct="1">
              <a:spcAft>
                <a:spcPts val="0"/>
              </a:spcAft>
              <a:buFont typeface="Wingdings 2"/>
              <a:buNone/>
              <a:defRPr/>
            </a:pPr>
            <a:r>
              <a:rPr lang="en-US" sz="2800" dirty="0" smtClean="0"/>
              <a:t>is consumed with tea. </a:t>
            </a:r>
          </a:p>
          <a:p>
            <a:pPr marL="0" indent="0" eaLnBrk="1" fontAlgn="auto" hangingPunct="1">
              <a:spcAft>
                <a:spcPts val="0"/>
              </a:spcAft>
              <a:buFont typeface="Wingdings 2"/>
              <a:buNone/>
              <a:defRPr/>
            </a:pPr>
            <a:endParaRPr lang="ru-RU" dirty="0"/>
          </a:p>
        </p:txBody>
      </p:sp>
      <p:pic>
        <p:nvPicPr>
          <p:cNvPr id="35844" name="Рисунок 2"/>
          <p:cNvPicPr>
            <a:picLocks noChangeAspect="1"/>
          </p:cNvPicPr>
          <p:nvPr/>
        </p:nvPicPr>
        <p:blipFill>
          <a:blip r:embed="rId2"/>
          <a:srcRect/>
          <a:stretch>
            <a:fillRect/>
          </a:stretch>
        </p:blipFill>
        <p:spPr bwMode="auto">
          <a:xfrm>
            <a:off x="4500563" y="2276475"/>
            <a:ext cx="2708275" cy="2028825"/>
          </a:xfrm>
          <a:prstGeom prst="rect">
            <a:avLst/>
          </a:prstGeom>
          <a:noFill/>
          <a:ln w="9525">
            <a:noFill/>
            <a:miter lim="800000"/>
            <a:headEnd/>
            <a:tailEnd/>
          </a:ln>
        </p:spPr>
      </p:pic>
      <p:pic>
        <p:nvPicPr>
          <p:cNvPr id="35845" name="Рисунок 3"/>
          <p:cNvPicPr>
            <a:picLocks noChangeAspect="1"/>
          </p:cNvPicPr>
          <p:nvPr/>
        </p:nvPicPr>
        <p:blipFill>
          <a:blip r:embed="rId3"/>
          <a:srcRect/>
          <a:stretch>
            <a:fillRect/>
          </a:stretch>
        </p:blipFill>
        <p:spPr bwMode="auto">
          <a:xfrm>
            <a:off x="5746750" y="3408363"/>
            <a:ext cx="2646363" cy="2647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linds(horizont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linds(horizontal)">
                                      <p:cBhvr>
                                        <p:cTn id="16" dur="500"/>
                                        <p:tgtEl>
                                          <p:spTgt spid="2">
                                            <p:txEl>
                                              <p:pRg st="2" end="2"/>
                                            </p:txEl>
                                          </p:spTgt>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linds(horizontal)">
                                      <p:cBhvr>
                                        <p:cTn id="24" dur="500"/>
                                        <p:tgtEl>
                                          <p:spTgt spid="2">
                                            <p:txEl>
                                              <p:pRg st="4" end="4"/>
                                            </p:txEl>
                                          </p:spTgt>
                                        </p:tgtEl>
                                      </p:cBhvr>
                                    </p:animEffect>
                                  </p:childTnLst>
                                </p:cTn>
                              </p:par>
                            </p:childTnLst>
                          </p:cTn>
                        </p:par>
                        <p:par>
                          <p:cTn id="25" fill="hold">
                            <p:stCondLst>
                              <p:cond delay="2000"/>
                            </p:stCondLst>
                            <p:childTnLst>
                              <p:par>
                                <p:cTn id="26" presetID="3" presetClass="entr" presetSubtype="10" fill="hold" grpId="0"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
                                        <p:tgtEl>
                                          <p:spTgt spid="2">
                                            <p:txEl>
                                              <p:pRg st="5" end="5"/>
                                            </p:txEl>
                                          </p:spTgt>
                                        </p:tgtEl>
                                      </p:cBhvr>
                                    </p:animEffect>
                                  </p:childTnLst>
                                </p:cTn>
                              </p:par>
                            </p:childTnLst>
                          </p:cTn>
                        </p:par>
                        <p:par>
                          <p:cTn id="29" fill="hold">
                            <p:stCondLst>
                              <p:cond delay="2500"/>
                            </p:stCondLst>
                            <p:childTnLst>
                              <p:par>
                                <p:cTn id="30" presetID="3" presetClass="entr" presetSubtype="10" fill="hold" grpId="0"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par>
                          <p:cTn id="33" fill="hold">
                            <p:stCondLst>
                              <p:cond delay="3000"/>
                            </p:stCondLst>
                            <p:childTnLst>
                              <p:par>
                                <p:cTn id="34" presetID="3" presetClass="entr" presetSubtype="10" fill="hold" grpId="0"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blinds(horizontal)">
                                      <p:cBhvr>
                                        <p:cTn id="36" dur="500"/>
                                        <p:tgtEl>
                                          <p:spTgt spid="2">
                                            <p:txEl>
                                              <p:pRg st="7" end="7"/>
                                            </p:txEl>
                                          </p:spTgt>
                                        </p:tgtEl>
                                      </p:cBhvr>
                                    </p:animEffect>
                                  </p:childTnLst>
                                </p:cTn>
                              </p:par>
                            </p:childTnLst>
                          </p:cTn>
                        </p:par>
                        <p:par>
                          <p:cTn id="37" fill="hold">
                            <p:stCondLst>
                              <p:cond delay="3500"/>
                            </p:stCondLst>
                            <p:childTnLst>
                              <p:par>
                                <p:cTn id="38" presetID="3" presetClass="entr" presetSubtype="10" fill="hold" grpId="0" nodeType="after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blinds(horizontal)">
                                      <p:cBhvr>
                                        <p:cTn id="4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style>
          <a:lnRef idx="1">
            <a:schemeClr val="accent5"/>
          </a:lnRef>
          <a:fillRef idx="3">
            <a:schemeClr val="accent5"/>
          </a:fillRef>
          <a:effectRef idx="2">
            <a:schemeClr val="accent5"/>
          </a:effectRef>
          <a:fontRef idx="minor">
            <a:schemeClr val="lt1"/>
          </a:fontRef>
        </p:style>
        <p:txBody>
          <a:bodyPr>
            <a:normAutofit/>
          </a:bodyPr>
          <a:lstStyle/>
          <a:p>
            <a:pPr marL="274320" indent="-274320" eaLnBrk="1" fontAlgn="auto" hangingPunct="1">
              <a:spcAft>
                <a:spcPts val="0"/>
              </a:spcAft>
              <a:buFont typeface="Wingdings 2"/>
              <a:buChar char=""/>
              <a:defRPr/>
            </a:pPr>
            <a:r>
              <a:rPr lang="en-US" dirty="0"/>
              <a:t>98% of Britons drink tea with milk, but only 30% of added sugar in your tea. </a:t>
            </a:r>
            <a:endParaRPr lang="en-US" dirty="0" smtClean="0"/>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r>
              <a:rPr lang="en-US" dirty="0"/>
              <a:t>Tea accounts for 40% of the liquid drunk in Britain</a:t>
            </a:r>
            <a:r>
              <a:rPr lang="en-US" dirty="0" smtClean="0"/>
              <a:t>.</a:t>
            </a:r>
          </a:p>
          <a:p>
            <a:pPr marL="274320" indent="-274320" eaLnBrk="1" fontAlgn="auto" hangingPunct="1">
              <a:spcAft>
                <a:spcPts val="0"/>
              </a:spcAft>
              <a:buFont typeface="Wingdings 2"/>
              <a:buChar char=""/>
              <a:defRPr/>
            </a:pPr>
            <a:r>
              <a:rPr lang="en-US" dirty="0" smtClean="0"/>
              <a:t> </a:t>
            </a:r>
            <a:endParaRPr lang="en-US" dirty="0"/>
          </a:p>
          <a:p>
            <a:pPr marL="274320" indent="-274320" eaLnBrk="1" fontAlgn="auto" hangingPunct="1">
              <a:spcAft>
                <a:spcPts val="0"/>
              </a:spcAft>
              <a:buFont typeface="Wingdings 2"/>
              <a:buChar char=""/>
              <a:defRPr/>
            </a:pPr>
            <a:r>
              <a:rPr lang="en-US" dirty="0"/>
              <a:t>Of the total consumption of tea is consumed at home 86% and 14% - outside the home. </a:t>
            </a:r>
          </a:p>
          <a:p>
            <a:pPr marL="274320" indent="-274320" eaLnBrk="1" fontAlgn="auto" hangingPunct="1">
              <a:spcAft>
                <a:spcPts val="0"/>
              </a:spcAft>
              <a:buFont typeface="Wingdings 2"/>
              <a:buChar char=""/>
              <a:defRPr/>
            </a:pPr>
            <a:endParaRPr lang="ru-RU" dirty="0"/>
          </a:p>
        </p:txBody>
      </p:sp>
      <p:sp>
        <p:nvSpPr>
          <p:cNvPr id="3" name="Заголовок 2"/>
          <p:cNvSpPr>
            <a:spLocks noGrp="1"/>
          </p:cNvSpPr>
          <p:nvPr>
            <p:ph type="title"/>
          </p:nvPr>
        </p:nvSpPr>
        <p:spPr>
          <a:xfrm>
            <a:off x="1691680" y="548680"/>
            <a:ext cx="8229600" cy="1219200"/>
          </a:xfrm>
        </p:spPr>
        <p:txBody>
          <a:bodyPr>
            <a:normAutofit fontScale="90000"/>
          </a:bodyPr>
          <a:lstStyle/>
          <a:p>
            <a:pPr eaLnBrk="1" fontAlgn="auto" hangingPunct="1">
              <a:spcAft>
                <a:spcPts val="0"/>
              </a:spcAft>
              <a:defRPr/>
            </a:pPr>
            <a:r>
              <a:rPr sz="4400"/>
              <a:t>Facts About Tea</a:t>
            </a:r>
            <a:br>
              <a:rPr sz="4400"/>
            </a:br>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92.jpg"/>
          <p:cNvPicPr>
            <a:picLocks noGrp="1" noChangeAspect="1"/>
          </p:cNvPicPr>
          <p:nvPr>
            <p:ph idx="1"/>
          </p:nvPr>
        </p:nvPicPr>
        <p:blipFill>
          <a:blip r:embed="rId2"/>
          <a:srcRect/>
          <a:stretch>
            <a:fillRect/>
          </a:stretch>
        </p:blipFill>
        <p:spPr>
          <a:xfrm>
            <a:off x="755650" y="1387475"/>
            <a:ext cx="3362325" cy="4465638"/>
          </a:xfrm>
        </p:spPr>
      </p:pic>
      <p:pic>
        <p:nvPicPr>
          <p:cNvPr id="3075" name="Picture 3" descr="C:\Documents and Settings\Admin\Рабочий стол\англ\f_16673610.jpg"/>
          <p:cNvPicPr>
            <a:picLocks noChangeAspect="1" noChangeArrowheads="1"/>
          </p:cNvPicPr>
          <p:nvPr/>
        </p:nvPicPr>
        <p:blipFill>
          <a:blip r:embed="rId3"/>
          <a:srcRect/>
          <a:stretch>
            <a:fillRect/>
          </a:stretch>
        </p:blipFill>
        <p:spPr bwMode="auto">
          <a:xfrm>
            <a:off x="5337175" y="14288"/>
            <a:ext cx="3746500" cy="6096000"/>
          </a:xfrm>
          <a:prstGeom prst="rect">
            <a:avLst/>
          </a:prstGeom>
          <a:noFill/>
          <a:ln w="9525">
            <a:noFill/>
            <a:miter lim="800000"/>
            <a:headEnd/>
            <a:tailEnd/>
          </a:ln>
        </p:spPr>
      </p:pic>
      <p:sp>
        <p:nvSpPr>
          <p:cNvPr id="5" name="TextBox 4"/>
          <p:cNvSpPr txBox="1">
            <a:spLocks noChangeArrowheads="1"/>
          </p:cNvSpPr>
          <p:nvPr/>
        </p:nvSpPr>
        <p:spPr bwMode="auto">
          <a:xfrm>
            <a:off x="1038225" y="5876925"/>
            <a:ext cx="2016125" cy="708025"/>
          </a:xfrm>
          <a:prstGeom prst="rect">
            <a:avLst/>
          </a:prstGeom>
          <a:noFill/>
          <a:ln w="9525">
            <a:noFill/>
            <a:miter lim="800000"/>
            <a:headEnd/>
            <a:tailEnd/>
          </a:ln>
        </p:spPr>
        <p:txBody>
          <a:bodyPr>
            <a:spAutoFit/>
          </a:bodyPr>
          <a:lstStyle/>
          <a:p>
            <a:r>
              <a:rPr lang="en-US" sz="4000">
                <a:latin typeface="Constantia" pitchFamily="18" charset="0"/>
              </a:rPr>
              <a:t>Beatles</a:t>
            </a:r>
            <a:endParaRPr lang="ru-RU">
              <a:latin typeface="Constantia" pitchFamily="18" charset="0"/>
            </a:endParaRPr>
          </a:p>
        </p:txBody>
      </p:sp>
      <p:sp>
        <p:nvSpPr>
          <p:cNvPr id="6" name="TextBox 5"/>
          <p:cNvSpPr txBox="1">
            <a:spLocks noChangeArrowheads="1"/>
          </p:cNvSpPr>
          <p:nvPr/>
        </p:nvSpPr>
        <p:spPr bwMode="auto">
          <a:xfrm>
            <a:off x="755650" y="5876925"/>
            <a:ext cx="8328025" cy="646113"/>
          </a:xfrm>
          <a:prstGeom prst="rect">
            <a:avLst/>
          </a:prstGeom>
          <a:noFill/>
          <a:ln w="9525">
            <a:noFill/>
            <a:miter lim="800000"/>
            <a:headEnd/>
            <a:tailEnd/>
          </a:ln>
        </p:spPr>
        <p:txBody>
          <a:bodyPr wrap="none">
            <a:spAutoFit/>
          </a:bodyPr>
          <a:lstStyle/>
          <a:p>
            <a:r>
              <a:rPr lang="en-US" sz="3600">
                <a:latin typeface="Constantia" pitchFamily="18" charset="0"/>
              </a:rPr>
              <a:t>                                      Queen Elizabeth II</a:t>
            </a:r>
            <a:endParaRPr lang="ru-RU" sz="3600">
              <a:latin typeface="Constantia" pitchFamily="18" charset="0"/>
            </a:endParaRPr>
          </a:p>
        </p:txBody>
      </p:sp>
      <p:sp>
        <p:nvSpPr>
          <p:cNvPr id="2" name="Прямоугольник 1"/>
          <p:cNvSpPr/>
          <p:nvPr/>
        </p:nvSpPr>
        <p:spPr>
          <a:xfrm>
            <a:off x="1094127" y="136225"/>
            <a:ext cx="4138569" cy="1200329"/>
          </a:xfrm>
          <a:prstGeom prst="rect">
            <a:avLst/>
          </a:prstGeom>
          <a:noFill/>
        </p:spPr>
        <p:txBody>
          <a:bodyPr wrap="none">
            <a:spAutoFit/>
          </a:bodyPr>
          <a:lstStyle/>
          <a:p>
            <a:pPr algn="ctr" fontAlgn="auto">
              <a:spcBef>
                <a:spcPts val="0"/>
              </a:spcBef>
              <a:spcAft>
                <a:spcPts val="0"/>
              </a:spcAft>
              <a:defRPr/>
            </a:pPr>
            <a:r>
              <a:rPr lang="en-US" sz="3600" b="1" dirty="0">
                <a:ln w="10541" cmpd="sng">
                  <a:solidFill>
                    <a:srgbClr val="7D7D7D">
                      <a:tint val="100000"/>
                      <a:shade val="100000"/>
                      <a:satMod val="110000"/>
                    </a:srgbClr>
                  </a:solidFill>
                  <a:prstDash val="solid"/>
                </a:ln>
                <a:solidFill>
                  <a:schemeClr val="bg2"/>
                </a:solidFill>
                <a:latin typeface="+mn-lt"/>
              </a:rPr>
              <a:t>TEA AS A SYMBOL</a:t>
            </a:r>
          </a:p>
          <a:p>
            <a:pPr algn="ctr" fontAlgn="auto">
              <a:spcBef>
                <a:spcPts val="0"/>
              </a:spcBef>
              <a:spcAft>
                <a:spcPts val="0"/>
              </a:spcAft>
              <a:defRPr/>
            </a:pPr>
            <a:r>
              <a:rPr lang="en-US" sz="3600" b="1" dirty="0">
                <a:ln w="10541" cmpd="sng">
                  <a:solidFill>
                    <a:srgbClr val="7D7D7D">
                      <a:tint val="100000"/>
                      <a:shade val="100000"/>
                      <a:satMod val="110000"/>
                    </a:srgbClr>
                  </a:solidFill>
                  <a:prstDash val="solid"/>
                </a:ln>
                <a:solidFill>
                  <a:schemeClr val="bg2"/>
                </a:solidFill>
                <a:latin typeface="+mn-lt"/>
              </a:rPr>
              <a:t> OF BRITAIN</a:t>
            </a:r>
            <a:endParaRPr lang="ru-RU" sz="3600" b="1" dirty="0">
              <a:ln w="10541" cmpd="sng">
                <a:solidFill>
                  <a:srgbClr val="7D7D7D">
                    <a:tint val="100000"/>
                    <a:shade val="100000"/>
                    <a:satMod val="110000"/>
                  </a:srgbClr>
                </a:solidFill>
                <a:prstDash val="solid"/>
              </a:ln>
              <a:solidFill>
                <a:schemeClr val="bg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par>
                                <p:cTn id="14" presetID="8" presetClass="entr" presetSubtype="16" fill="hold" nodeType="with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diamond(in)">
                                      <p:cBhvr>
                                        <p:cTn id="16" dur="2000"/>
                                        <p:tgtEl>
                                          <p:spTgt spid="3075"/>
                                        </p:tgtEl>
                                      </p:cBhvr>
                                    </p:animEffect>
                                  </p:childTnLst>
                                </p:cTn>
                              </p:par>
                            </p:childTnLst>
                          </p:cTn>
                        </p:par>
                        <p:par>
                          <p:cTn id="17" fill="hold">
                            <p:stCondLst>
                              <p:cond delay="5200"/>
                            </p:stCondLst>
                            <p:childTnLst>
                              <p:par>
                                <p:cTn id="18" presetID="45" presetClass="entr" presetSubtype="0"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ppt_w</p:attrName>
                                        </p:attrNameLst>
                                      </p:cBhvr>
                                      <p:tavLst>
                                        <p:tav tm="0" fmla="#ppt_w*sin(2.5*pi*$)">
                                          <p:val>
                                            <p:fltVal val="0"/>
                                          </p:val>
                                        </p:tav>
                                        <p:tav tm="100000">
                                          <p:val>
                                            <p:fltVal val="1"/>
                                          </p:val>
                                        </p:tav>
                                      </p:tavLst>
                                    </p:anim>
                                    <p:anim calcmode="lin" valueType="num">
                                      <p:cBhvr>
                                        <p:cTn id="22"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Admin\Рабочий стол\англ\800px-Tea_bags.jpg"/>
          <p:cNvPicPr>
            <a:picLocks noChangeAspect="1" noChangeArrowheads="1"/>
          </p:cNvPicPr>
          <p:nvPr/>
        </p:nvPicPr>
        <p:blipFill>
          <a:blip r:embed="rId2"/>
          <a:srcRect/>
          <a:stretch>
            <a:fillRect/>
          </a:stretch>
        </p:blipFill>
        <p:spPr bwMode="auto">
          <a:xfrm>
            <a:off x="468313" y="333375"/>
            <a:ext cx="7315200" cy="5340350"/>
          </a:xfrm>
          <a:prstGeom prst="rect">
            <a:avLst/>
          </a:prstGeom>
          <a:noFill/>
          <a:ln w="9525">
            <a:noFill/>
            <a:miter lim="800000"/>
            <a:headEnd/>
            <a:tailEnd/>
          </a:ln>
        </p:spPr>
      </p:pic>
      <p:sp>
        <p:nvSpPr>
          <p:cNvPr id="5" name="TextBox 4"/>
          <p:cNvSpPr txBox="1">
            <a:spLocks noChangeArrowheads="1"/>
          </p:cNvSpPr>
          <p:nvPr/>
        </p:nvSpPr>
        <p:spPr bwMode="auto">
          <a:xfrm>
            <a:off x="3348038" y="5805488"/>
            <a:ext cx="2063750" cy="708025"/>
          </a:xfrm>
          <a:prstGeom prst="rect">
            <a:avLst/>
          </a:prstGeom>
          <a:noFill/>
          <a:ln w="9525">
            <a:noFill/>
            <a:miter lim="800000"/>
            <a:headEnd/>
            <a:tailEnd/>
          </a:ln>
        </p:spPr>
        <p:txBody>
          <a:bodyPr wrap="none">
            <a:spAutoFit/>
          </a:bodyPr>
          <a:lstStyle/>
          <a:p>
            <a:r>
              <a:rPr lang="en-US" sz="4000">
                <a:latin typeface="Constantia" pitchFamily="18" charset="0"/>
              </a:rPr>
              <a:t>Tea bags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par>
                          <p:cTn id="8" fill="hold">
                            <p:stCondLst>
                              <p:cond delay="2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Admin\Рабочий стол\англ\556px-Green_tea_leaf_boiled_and_dryed.jpg"/>
          <p:cNvPicPr>
            <a:picLocks noChangeAspect="1" noChangeArrowheads="1"/>
          </p:cNvPicPr>
          <p:nvPr/>
        </p:nvPicPr>
        <p:blipFill>
          <a:blip r:embed="rId2"/>
          <a:srcRect/>
          <a:stretch>
            <a:fillRect/>
          </a:stretch>
        </p:blipFill>
        <p:spPr bwMode="auto">
          <a:xfrm>
            <a:off x="3132138" y="981075"/>
            <a:ext cx="5084762" cy="5476875"/>
          </a:xfrm>
          <a:prstGeom prst="rect">
            <a:avLst/>
          </a:prstGeom>
          <a:noFill/>
          <a:ln w="9525">
            <a:noFill/>
            <a:miter lim="800000"/>
            <a:headEnd/>
            <a:tailEnd/>
          </a:ln>
        </p:spPr>
      </p:pic>
      <p:sp>
        <p:nvSpPr>
          <p:cNvPr id="5" name="TextBox 4"/>
          <p:cNvSpPr txBox="1">
            <a:spLocks noChangeArrowheads="1"/>
          </p:cNvSpPr>
          <p:nvPr/>
        </p:nvSpPr>
        <p:spPr bwMode="auto">
          <a:xfrm>
            <a:off x="1647825" y="4292600"/>
            <a:ext cx="1443038" cy="646113"/>
          </a:xfrm>
          <a:prstGeom prst="rect">
            <a:avLst/>
          </a:prstGeom>
          <a:noFill/>
          <a:ln w="9525">
            <a:noFill/>
            <a:miter lim="800000"/>
            <a:headEnd/>
            <a:tailEnd/>
          </a:ln>
        </p:spPr>
        <p:txBody>
          <a:bodyPr wrap="none">
            <a:spAutoFit/>
          </a:bodyPr>
          <a:lstStyle/>
          <a:p>
            <a:r>
              <a:rPr lang="en-US" sz="3600">
                <a:latin typeface="Constantia" pitchFamily="18" charset="0"/>
              </a:rPr>
              <a:t>before</a:t>
            </a:r>
            <a:endParaRPr lang="ru-RU" sz="3600">
              <a:latin typeface="Constantia" pitchFamily="18" charset="0"/>
            </a:endParaRPr>
          </a:p>
        </p:txBody>
      </p:sp>
      <p:sp>
        <p:nvSpPr>
          <p:cNvPr id="6" name="TextBox 5"/>
          <p:cNvSpPr txBox="1">
            <a:spLocks noChangeArrowheads="1"/>
          </p:cNvSpPr>
          <p:nvPr/>
        </p:nvSpPr>
        <p:spPr bwMode="auto">
          <a:xfrm>
            <a:off x="6659563" y="188913"/>
            <a:ext cx="1206500" cy="708025"/>
          </a:xfrm>
          <a:prstGeom prst="rect">
            <a:avLst/>
          </a:prstGeom>
          <a:noFill/>
          <a:ln w="9525">
            <a:noFill/>
            <a:miter lim="800000"/>
            <a:headEnd/>
            <a:tailEnd/>
          </a:ln>
        </p:spPr>
        <p:txBody>
          <a:bodyPr wrap="none">
            <a:spAutoFit/>
          </a:bodyPr>
          <a:lstStyle/>
          <a:p>
            <a:r>
              <a:rPr lang="en-US" sz="4000">
                <a:latin typeface="Constantia" pitchFamily="18" charset="0"/>
              </a:rPr>
              <a:t>after</a:t>
            </a:r>
            <a:endParaRPr lang="ru-RU" sz="4000">
              <a:latin typeface="Constantia" pitchFamily="18" charset="0"/>
            </a:endParaRPr>
          </a:p>
        </p:txBody>
      </p:sp>
      <p:sp>
        <p:nvSpPr>
          <p:cNvPr id="39940" name="TextBox 1"/>
          <p:cNvSpPr txBox="1">
            <a:spLocks noChangeArrowheads="1"/>
          </p:cNvSpPr>
          <p:nvPr/>
        </p:nvSpPr>
        <p:spPr bwMode="auto">
          <a:xfrm>
            <a:off x="3132138" y="3236913"/>
            <a:ext cx="2952750" cy="647700"/>
          </a:xfrm>
          <a:prstGeom prst="rect">
            <a:avLst/>
          </a:prstGeom>
          <a:noFill/>
          <a:ln w="9525">
            <a:noFill/>
            <a:miter lim="800000"/>
            <a:headEnd/>
            <a:tailEnd/>
          </a:ln>
        </p:spPr>
        <p:txBody>
          <a:bodyPr>
            <a:spAutoFit/>
          </a:bodyPr>
          <a:lstStyle/>
          <a:p>
            <a:r>
              <a:rPr lang="en-US" sz="3600">
                <a:solidFill>
                  <a:schemeClr val="bg2"/>
                </a:solidFill>
                <a:latin typeface="Constantia" pitchFamily="18" charset="0"/>
              </a:rPr>
              <a:t>TEA SEED</a:t>
            </a:r>
            <a:endParaRPr lang="ru-RU" sz="3600">
              <a:solidFill>
                <a:schemeClr val="bg2"/>
              </a:solidFill>
              <a:latin typeface="Constantia" pitchFamily="18" charset="0"/>
            </a:endParaRPr>
          </a:p>
        </p:txBody>
      </p:sp>
      <p:sp>
        <p:nvSpPr>
          <p:cNvPr id="39941" name="TextBox 2"/>
          <p:cNvSpPr txBox="1">
            <a:spLocks noChangeArrowheads="1"/>
          </p:cNvSpPr>
          <p:nvPr/>
        </p:nvSpPr>
        <p:spPr bwMode="auto">
          <a:xfrm>
            <a:off x="4356100" y="1273175"/>
            <a:ext cx="3240088" cy="584200"/>
          </a:xfrm>
          <a:prstGeom prst="rect">
            <a:avLst/>
          </a:prstGeom>
          <a:noFill/>
          <a:ln w="9525">
            <a:noFill/>
            <a:miter lim="800000"/>
            <a:headEnd/>
            <a:tailEnd/>
          </a:ln>
        </p:spPr>
        <p:txBody>
          <a:bodyPr>
            <a:spAutoFit/>
          </a:bodyPr>
          <a:lstStyle/>
          <a:p>
            <a:r>
              <a:rPr lang="en-US" sz="3200">
                <a:solidFill>
                  <a:schemeClr val="bg2"/>
                </a:solidFill>
                <a:latin typeface="Constantia" pitchFamily="18" charset="0"/>
              </a:rPr>
              <a:t>TEA LEAF</a:t>
            </a:r>
            <a:endParaRPr lang="ru-RU" sz="3200">
              <a:solidFill>
                <a:schemeClr val="bg2"/>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2000"/>
                                        <p:tgtEl>
                                          <p:spTgt spid="9218"/>
                                        </p:tgtEl>
                                      </p:cBhvr>
                                    </p:animEffect>
                                  </p:childTnLst>
                                </p:cTn>
                              </p:par>
                            </p:childTnLst>
                          </p:cTn>
                        </p:par>
                        <p:par>
                          <p:cTn id="8" fill="hold">
                            <p:stCondLst>
                              <p:cond delay="2000"/>
                            </p:stCondLst>
                            <p:childTnLst>
                              <p:par>
                                <p:cTn id="9" presetID="45" presetClass="entr" presetSubtype="0" fill="hold"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anim calcmode="lin" valueType="num">
                                      <p:cBhvr>
                                        <p:cTn id="12"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5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Рабочий стол\англ\ts12.jpg"/>
          <p:cNvPicPr>
            <a:picLocks noChangeAspect="1" noChangeArrowheads="1"/>
          </p:cNvPicPr>
          <p:nvPr/>
        </p:nvPicPr>
        <p:blipFill>
          <a:blip r:embed="rId2"/>
          <a:srcRect/>
          <a:stretch>
            <a:fillRect/>
          </a:stretch>
        </p:blipFill>
        <p:spPr bwMode="auto">
          <a:xfrm>
            <a:off x="84138" y="1412875"/>
            <a:ext cx="8880475" cy="4679950"/>
          </a:xfrm>
          <a:prstGeom prst="rect">
            <a:avLst/>
          </a:prstGeom>
          <a:noFill/>
          <a:ln w="9525">
            <a:noFill/>
            <a:miter lim="800000"/>
            <a:headEnd/>
            <a:tailEnd/>
          </a:ln>
        </p:spPr>
      </p:pic>
      <p:sp>
        <p:nvSpPr>
          <p:cNvPr id="40962" name="TextBox 1"/>
          <p:cNvSpPr txBox="1">
            <a:spLocks noChangeArrowheads="1"/>
          </p:cNvSpPr>
          <p:nvPr/>
        </p:nvSpPr>
        <p:spPr bwMode="auto">
          <a:xfrm>
            <a:off x="1403350" y="476250"/>
            <a:ext cx="6769100" cy="646113"/>
          </a:xfrm>
          <a:prstGeom prst="rect">
            <a:avLst/>
          </a:prstGeom>
          <a:noFill/>
          <a:ln w="9525">
            <a:noFill/>
            <a:miter lim="800000"/>
            <a:headEnd/>
            <a:tailEnd/>
          </a:ln>
        </p:spPr>
        <p:txBody>
          <a:bodyPr>
            <a:spAutoFit/>
          </a:bodyPr>
          <a:lstStyle/>
          <a:p>
            <a:pPr algn="ctr"/>
            <a:r>
              <a:rPr lang="en-US" sz="3600">
                <a:latin typeface="Constantia" pitchFamily="18" charset="0"/>
              </a:rPr>
              <a:t>Process of tea making</a:t>
            </a:r>
            <a:endParaRPr lang="ru-RU" sz="36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4)">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288" y="-7938"/>
            <a:ext cx="8291512" cy="6192838"/>
          </a:xfrm>
        </p:spPr>
        <p:txBody>
          <a:bodyPr/>
          <a:lstStyle/>
          <a:p>
            <a:pPr marL="0" indent="0" algn="ctr" eaLnBrk="1" hangingPunct="1">
              <a:buFont typeface="Wingdings 2" pitchFamily="18" charset="2"/>
              <a:buNone/>
            </a:pPr>
            <a:endParaRPr lang="en-US" sz="3600" smtClean="0"/>
          </a:p>
          <a:p>
            <a:pPr marL="0" indent="0" algn="ctr" eaLnBrk="1" hangingPunct="1">
              <a:buFont typeface="Wingdings 2" pitchFamily="18" charset="2"/>
              <a:buNone/>
            </a:pPr>
            <a:r>
              <a:rPr lang="en-US" sz="3600" smtClean="0"/>
              <a:t>Make traditional English tea</a:t>
            </a:r>
          </a:p>
          <a:p>
            <a:pPr marL="0" indent="0" eaLnBrk="1" hangingPunct="1">
              <a:buFont typeface="Wingdings 2" pitchFamily="18" charset="2"/>
              <a:buNone/>
            </a:pPr>
            <a:endParaRPr lang="en-US" smtClean="0"/>
          </a:p>
          <a:p>
            <a:pPr marL="0" indent="0" eaLnBrk="1" hangingPunct="1">
              <a:buFont typeface="Wingdings 2" pitchFamily="18" charset="2"/>
              <a:buNone/>
            </a:pPr>
            <a:r>
              <a:rPr lang="en-US" sz="3600" smtClean="0"/>
              <a:t>A tea table is required, tea and snacks. </a:t>
            </a:r>
            <a:endParaRPr lang="ru-RU" sz="3600" smtClean="0"/>
          </a:p>
        </p:txBody>
      </p:sp>
      <p:pic>
        <p:nvPicPr>
          <p:cNvPr id="41986" name="Рисунок 2"/>
          <p:cNvPicPr>
            <a:picLocks noChangeAspect="1"/>
          </p:cNvPicPr>
          <p:nvPr/>
        </p:nvPicPr>
        <p:blipFill>
          <a:blip r:embed="rId2"/>
          <a:srcRect/>
          <a:stretch>
            <a:fillRect/>
          </a:stretch>
        </p:blipFill>
        <p:spPr bwMode="auto">
          <a:xfrm>
            <a:off x="179388" y="2349500"/>
            <a:ext cx="3003550" cy="2925763"/>
          </a:xfrm>
          <a:prstGeom prst="rect">
            <a:avLst/>
          </a:prstGeom>
          <a:noFill/>
          <a:ln w="9525">
            <a:noFill/>
            <a:miter lim="800000"/>
            <a:headEnd/>
            <a:tailEnd/>
          </a:ln>
        </p:spPr>
      </p:pic>
      <p:pic>
        <p:nvPicPr>
          <p:cNvPr id="41987" name="Рисунок 3"/>
          <p:cNvPicPr>
            <a:picLocks noChangeAspect="1"/>
          </p:cNvPicPr>
          <p:nvPr/>
        </p:nvPicPr>
        <p:blipFill>
          <a:blip r:embed="rId3"/>
          <a:srcRect/>
          <a:stretch>
            <a:fillRect/>
          </a:stretch>
        </p:blipFill>
        <p:spPr bwMode="auto">
          <a:xfrm>
            <a:off x="5508625" y="2349500"/>
            <a:ext cx="3378200" cy="2957513"/>
          </a:xfrm>
          <a:prstGeom prst="rect">
            <a:avLst/>
          </a:prstGeom>
          <a:noFill/>
          <a:ln w="9525">
            <a:noFill/>
            <a:miter lim="800000"/>
            <a:headEnd/>
            <a:tailEnd/>
          </a:ln>
        </p:spPr>
      </p:pic>
      <p:pic>
        <p:nvPicPr>
          <p:cNvPr id="41988" name="Рисунок 4"/>
          <p:cNvPicPr>
            <a:picLocks noChangeAspect="1"/>
          </p:cNvPicPr>
          <p:nvPr/>
        </p:nvPicPr>
        <p:blipFill>
          <a:blip r:embed="rId4"/>
          <a:srcRect/>
          <a:stretch>
            <a:fillRect/>
          </a:stretch>
        </p:blipFill>
        <p:spPr bwMode="auto">
          <a:xfrm>
            <a:off x="2916238" y="2316163"/>
            <a:ext cx="3009900" cy="299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linds(horizontal)">
                                      <p:cBhvr>
                                        <p:cTn id="1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ъект 1"/>
          <p:cNvSpPr>
            <a:spLocks noGrp="1"/>
          </p:cNvSpPr>
          <p:nvPr>
            <p:ph idx="1"/>
          </p:nvPr>
        </p:nvSpPr>
        <p:spPr/>
        <p:txBody>
          <a:bodyPr/>
          <a:lstStyle/>
          <a:p>
            <a:pPr eaLnBrk="1" hangingPunct="1"/>
            <a:r>
              <a:rPr lang="en-US" smtClean="0"/>
              <a:t>The table must be covered with a cloth, preferably white, can be blue hues. On the table have to be a small vase of fresh flowers, preferably white. </a:t>
            </a:r>
            <a:endParaRPr lang="ru-RU" smtClean="0"/>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smtClean="0"/>
              <a:t>Make </a:t>
            </a:r>
            <a:r>
              <a:rPr/>
              <a:t>traditional English tea</a:t>
            </a:r>
            <a:br>
              <a:rPr/>
            </a:br>
            <a:endParaRPr lang="ru-RU"/>
          </a:p>
        </p:txBody>
      </p:sp>
      <p:pic>
        <p:nvPicPr>
          <p:cNvPr id="43011" name="Рисунок 3"/>
          <p:cNvPicPr>
            <a:picLocks noChangeAspect="1"/>
          </p:cNvPicPr>
          <p:nvPr/>
        </p:nvPicPr>
        <p:blipFill>
          <a:blip r:embed="rId2"/>
          <a:srcRect/>
          <a:stretch>
            <a:fillRect/>
          </a:stretch>
        </p:blipFill>
        <p:spPr bwMode="auto">
          <a:xfrm>
            <a:off x="827088" y="2997200"/>
            <a:ext cx="3662362" cy="3225800"/>
          </a:xfrm>
          <a:prstGeom prst="rect">
            <a:avLst/>
          </a:prstGeom>
          <a:noFill/>
          <a:ln w="9525">
            <a:noFill/>
            <a:miter lim="800000"/>
            <a:headEnd/>
            <a:tailEnd/>
          </a:ln>
        </p:spPr>
      </p:pic>
      <p:pic>
        <p:nvPicPr>
          <p:cNvPr id="43012" name="Рисунок 4"/>
          <p:cNvPicPr>
            <a:picLocks noChangeAspect="1"/>
          </p:cNvPicPr>
          <p:nvPr/>
        </p:nvPicPr>
        <p:blipFill>
          <a:blip r:embed="rId3"/>
          <a:srcRect/>
          <a:stretch>
            <a:fillRect/>
          </a:stretch>
        </p:blipFill>
        <p:spPr bwMode="auto">
          <a:xfrm>
            <a:off x="5219700" y="2997200"/>
            <a:ext cx="3187700" cy="35671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ъект 1"/>
          <p:cNvSpPr>
            <a:spLocks noGrp="1"/>
          </p:cNvSpPr>
          <p:nvPr>
            <p:ph idx="1"/>
          </p:nvPr>
        </p:nvSpPr>
        <p:spPr/>
        <p:txBody>
          <a:bodyPr/>
          <a:lstStyle/>
          <a:p>
            <a:pPr eaLnBrk="1" hangingPunct="1"/>
            <a:r>
              <a:rPr lang="en-US" smtClean="0"/>
              <a:t>Napkins, cloth or paper towels to match. Cookware set includes a pair of tea, dessert plates, tea spoon, fork and knife for each participant</a:t>
            </a:r>
            <a:endParaRPr lang="ru-RU" smtClean="0"/>
          </a:p>
          <a:p>
            <a:pPr eaLnBrk="1" hangingPunct="1"/>
            <a:endParaRPr lang="ru-RU" smtClean="0"/>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smtClean="0"/>
              <a:t>Make </a:t>
            </a:r>
            <a:r>
              <a:rPr/>
              <a:t>traditional English tea</a:t>
            </a:r>
            <a:br>
              <a:rPr/>
            </a:br>
            <a:endParaRPr lang="ru-RU"/>
          </a:p>
        </p:txBody>
      </p:sp>
      <p:pic>
        <p:nvPicPr>
          <p:cNvPr id="44035" name="Рисунок 3"/>
          <p:cNvPicPr>
            <a:picLocks noChangeAspect="1"/>
          </p:cNvPicPr>
          <p:nvPr/>
        </p:nvPicPr>
        <p:blipFill>
          <a:blip r:embed="rId2"/>
          <a:srcRect/>
          <a:stretch>
            <a:fillRect/>
          </a:stretch>
        </p:blipFill>
        <p:spPr bwMode="auto">
          <a:xfrm>
            <a:off x="4248150" y="2879725"/>
            <a:ext cx="4608513" cy="3455988"/>
          </a:xfrm>
          <a:prstGeom prst="rect">
            <a:avLst/>
          </a:prstGeom>
          <a:noFill/>
          <a:ln w="9525">
            <a:noFill/>
            <a:miter lim="800000"/>
            <a:headEnd/>
            <a:tailEnd/>
          </a:ln>
        </p:spPr>
      </p:pic>
      <p:pic>
        <p:nvPicPr>
          <p:cNvPr id="44036" name="Рисунок 4"/>
          <p:cNvPicPr>
            <a:picLocks noChangeAspect="1"/>
          </p:cNvPicPr>
          <p:nvPr/>
        </p:nvPicPr>
        <p:blipFill>
          <a:blip r:embed="rId3"/>
          <a:srcRect/>
          <a:stretch>
            <a:fillRect/>
          </a:stretch>
        </p:blipFill>
        <p:spPr bwMode="auto">
          <a:xfrm>
            <a:off x="415925" y="2906713"/>
            <a:ext cx="3810000" cy="3429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eaLnBrk="1" fontAlgn="auto" hangingPunct="1">
              <a:spcAft>
                <a:spcPts val="0"/>
              </a:spcAft>
              <a:buFont typeface="Wingdings 2"/>
              <a:buNone/>
              <a:defRPr/>
            </a:pPr>
            <a:r>
              <a:rPr lang="en-US" sz="3200" dirty="0" smtClean="0"/>
              <a:t>A fabric </a:t>
            </a:r>
            <a:r>
              <a:rPr lang="en-US" sz="3200" dirty="0"/>
              <a:t>cover on the </a:t>
            </a:r>
            <a:r>
              <a:rPr lang="en-US" sz="3200" dirty="0" smtClean="0"/>
              <a:t>kettle is very important </a:t>
            </a:r>
            <a:r>
              <a:rPr lang="en-US" sz="4000" dirty="0" smtClean="0">
                <a:solidFill>
                  <a:srgbClr val="D60093"/>
                </a:solidFill>
              </a:rPr>
              <a:t>(TEA-COSY)</a:t>
            </a:r>
          </a:p>
          <a:p>
            <a:pPr marL="0" indent="0" eaLnBrk="1" fontAlgn="auto" hangingPunct="1">
              <a:spcAft>
                <a:spcPts val="0"/>
              </a:spcAft>
              <a:buFont typeface="Wingdings 2"/>
              <a:buNone/>
              <a:defRPr/>
            </a:pPr>
            <a:endParaRPr lang="ru-RU" sz="3200" dirty="0"/>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smtClean="0"/>
              <a:t>Make </a:t>
            </a:r>
            <a:r>
              <a:rPr/>
              <a:t>traditional English tea</a:t>
            </a:r>
            <a:br>
              <a:rPr/>
            </a:br>
            <a:endParaRPr lang="ru-RU"/>
          </a:p>
        </p:txBody>
      </p:sp>
      <p:pic>
        <p:nvPicPr>
          <p:cNvPr id="4" name="Содержимое 7" descr="6a00e008da5b418834011572533f74970b-500wi.jpg"/>
          <p:cNvPicPr>
            <a:picLocks noChangeAspect="1"/>
          </p:cNvPicPr>
          <p:nvPr/>
        </p:nvPicPr>
        <p:blipFill>
          <a:blip r:embed="rId2"/>
          <a:srcRect/>
          <a:stretch>
            <a:fillRect/>
          </a:stretch>
        </p:blipFill>
        <p:spPr bwMode="auto">
          <a:xfrm>
            <a:off x="385763" y="3159125"/>
            <a:ext cx="3529012" cy="3449638"/>
          </a:xfrm>
          <a:prstGeom prst="rect">
            <a:avLst/>
          </a:prstGeom>
          <a:noFill/>
          <a:ln w="9525">
            <a:noFill/>
            <a:miter lim="800000"/>
            <a:headEnd/>
            <a:tailEnd/>
          </a:ln>
        </p:spPr>
      </p:pic>
      <p:pic>
        <p:nvPicPr>
          <p:cNvPr id="5" name="Picture 4" descr="C:\Documents and Settings\Admin\Рабочий стол\англ\hobilerimvebenfr7.jpg"/>
          <p:cNvPicPr>
            <a:picLocks noChangeAspect="1" noChangeArrowheads="1"/>
          </p:cNvPicPr>
          <p:nvPr/>
        </p:nvPicPr>
        <p:blipFill>
          <a:blip r:embed="rId3"/>
          <a:srcRect/>
          <a:stretch>
            <a:fillRect/>
          </a:stretch>
        </p:blipFill>
        <p:spPr bwMode="auto">
          <a:xfrm>
            <a:off x="3125788" y="4335463"/>
            <a:ext cx="3044825" cy="2273300"/>
          </a:xfrm>
          <a:prstGeom prst="rect">
            <a:avLst/>
          </a:prstGeom>
          <a:noFill/>
          <a:ln w="9525">
            <a:noFill/>
            <a:miter lim="800000"/>
            <a:headEnd/>
            <a:tailEnd/>
          </a:ln>
        </p:spPr>
      </p:pic>
      <p:pic>
        <p:nvPicPr>
          <p:cNvPr id="6" name="Picture 5" descr="C:\Documents and Settings\Admin\Рабочий стол\англ\tea-cosy-flickr-cc-audreym.jpg"/>
          <p:cNvPicPr>
            <a:picLocks noChangeAspect="1" noChangeArrowheads="1"/>
          </p:cNvPicPr>
          <p:nvPr/>
        </p:nvPicPr>
        <p:blipFill>
          <a:blip r:embed="rId4"/>
          <a:srcRect/>
          <a:stretch>
            <a:fillRect/>
          </a:stretch>
        </p:blipFill>
        <p:spPr bwMode="auto">
          <a:xfrm>
            <a:off x="5724525" y="2708275"/>
            <a:ext cx="3233738" cy="3690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484784"/>
            <a:ext cx="8229600" cy="4572000"/>
          </a:xfrm>
        </p:spPr>
        <p:style>
          <a:lnRef idx="1">
            <a:schemeClr val="accent3"/>
          </a:lnRef>
          <a:fillRef idx="2">
            <a:schemeClr val="accent3"/>
          </a:fillRef>
          <a:effectRef idx="1">
            <a:schemeClr val="accent3"/>
          </a:effectRef>
          <a:fontRef idx="minor">
            <a:schemeClr val="dk1"/>
          </a:fontRef>
        </p:style>
        <p:txBody>
          <a:bodyPr>
            <a:noAutofit/>
          </a:bodyPr>
          <a:lstStyle/>
          <a:p>
            <a:pPr marL="274320" indent="-274320" eaLnBrk="1" fontAlgn="auto" hangingPunct="1">
              <a:spcAft>
                <a:spcPts val="0"/>
              </a:spcAft>
              <a:buFont typeface="Wingdings 2"/>
              <a:buChar char=""/>
              <a:defRPr/>
            </a:pPr>
            <a:r>
              <a:rPr lang="en-US" sz="3600" b="1" dirty="0" smtClean="0"/>
              <a:t>Tea</a:t>
            </a:r>
            <a:r>
              <a:rPr lang="en-US" sz="3600" dirty="0" smtClean="0"/>
              <a:t> can refer to any of several different meals or mealtimes, depending on a country's customs and its history of drinking tea</a:t>
            </a:r>
            <a:endParaRPr lang="ru-RU" sz="3600" dirty="0"/>
          </a:p>
        </p:txBody>
      </p:sp>
      <p:sp>
        <p:nvSpPr>
          <p:cNvPr id="4" name="Прямоугольник 3"/>
          <p:cNvSpPr/>
          <p:nvPr/>
        </p:nvSpPr>
        <p:spPr>
          <a:xfrm>
            <a:off x="1913205" y="311846"/>
            <a:ext cx="4545861" cy="923330"/>
          </a:xfrm>
          <a:prstGeom prst="rect">
            <a:avLst/>
          </a:prstGeom>
          <a:noFill/>
        </p:spPr>
        <p:txBody>
          <a:bodyPr wrap="none">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rgbClr val="5B5185"/>
                </a:solidFill>
                <a:effectLst>
                  <a:outerShdw blurRad="41275" dist="20320" dir="1800000" algn="tl" rotWithShape="0">
                    <a:srgbClr val="000000">
                      <a:alpha val="40000"/>
                    </a:srgbClr>
                  </a:outerShdw>
                </a:effectLst>
                <a:latin typeface="+mn-lt"/>
              </a:rPr>
              <a:t>WHAT IS TEA</a:t>
            </a:r>
            <a:endParaRPr lang="ru-RU" sz="5400" b="1" dirty="0">
              <a:ln w="12700">
                <a:solidFill>
                  <a:schemeClr val="tx2">
                    <a:satMod val="155000"/>
                  </a:schemeClr>
                </a:solidFill>
                <a:prstDash val="solid"/>
              </a:ln>
              <a:solidFill>
                <a:srgbClr val="5B5185"/>
              </a:solidFill>
              <a:effectLst>
                <a:outerShdw blurRad="41275" dist="20320" dir="1800000" algn="tl" rotWithShape="0">
                  <a:srgbClr val="000000">
                    <a:alpha val="40000"/>
                  </a:srgbClr>
                </a:outerShdw>
              </a:effectLst>
              <a:latin typeface="+mn-lt"/>
            </a:endParaRPr>
          </a:p>
        </p:txBody>
      </p:sp>
      <p:pic>
        <p:nvPicPr>
          <p:cNvPr id="17413" name="Рисунок 4"/>
          <p:cNvPicPr>
            <a:picLocks noChangeAspect="1"/>
          </p:cNvPicPr>
          <p:nvPr/>
        </p:nvPicPr>
        <p:blipFill>
          <a:blip r:embed="rId3"/>
          <a:srcRect/>
          <a:stretch>
            <a:fillRect/>
          </a:stretch>
        </p:blipFill>
        <p:spPr bwMode="auto">
          <a:xfrm>
            <a:off x="5559425" y="3719513"/>
            <a:ext cx="3113088" cy="2335212"/>
          </a:xfrm>
          <a:prstGeom prst="rect">
            <a:avLst/>
          </a:prstGeom>
          <a:noFill/>
          <a:ln w="9525">
            <a:noFill/>
            <a:miter lim="800000"/>
            <a:headEnd/>
            <a:tailEnd/>
          </a:ln>
        </p:spPr>
      </p:pic>
      <p:pic>
        <p:nvPicPr>
          <p:cNvPr id="17414" name="Рисунок 6"/>
          <p:cNvPicPr>
            <a:picLocks noChangeAspect="1"/>
          </p:cNvPicPr>
          <p:nvPr/>
        </p:nvPicPr>
        <p:blipFill>
          <a:blip r:embed="rId4"/>
          <a:srcRect/>
          <a:stretch>
            <a:fillRect/>
          </a:stretch>
        </p:blipFill>
        <p:spPr bwMode="auto">
          <a:xfrm>
            <a:off x="420688" y="3730625"/>
            <a:ext cx="2927350" cy="2341563"/>
          </a:xfrm>
          <a:prstGeom prst="rect">
            <a:avLst/>
          </a:prstGeom>
          <a:noFill/>
          <a:ln w="9525">
            <a:noFill/>
            <a:miter lim="800000"/>
            <a:headEnd/>
            <a:tailEnd/>
          </a:ln>
        </p:spPr>
      </p:pic>
      <p:pic>
        <p:nvPicPr>
          <p:cNvPr id="17415" name="Рисунок 5"/>
          <p:cNvPicPr>
            <a:picLocks noChangeAspect="1"/>
          </p:cNvPicPr>
          <p:nvPr/>
        </p:nvPicPr>
        <p:blipFill>
          <a:blip r:embed="rId5"/>
          <a:srcRect/>
          <a:stretch>
            <a:fillRect/>
          </a:stretch>
        </p:blipFill>
        <p:spPr bwMode="auto">
          <a:xfrm>
            <a:off x="3205163" y="3719513"/>
            <a:ext cx="2354262" cy="2352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04664"/>
            <a:ext cx="8229600" cy="5691336"/>
          </a:xfrm>
        </p:spPr>
        <p:style>
          <a:lnRef idx="0">
            <a:schemeClr val="accent3"/>
          </a:lnRef>
          <a:fillRef idx="3">
            <a:schemeClr val="accent3"/>
          </a:fillRef>
          <a:effectRef idx="3">
            <a:schemeClr val="accent3"/>
          </a:effectRef>
          <a:fontRef idx="minor">
            <a:schemeClr val="lt1"/>
          </a:fontRef>
        </p:style>
        <p:txBody>
          <a:bodyPr>
            <a:normAutofit/>
          </a:bodyPr>
          <a:lstStyle/>
          <a:p>
            <a:pPr marL="0" indent="0" algn="ctr" eaLnBrk="1" fontAlgn="auto" hangingPunct="1">
              <a:spcAft>
                <a:spcPts val="0"/>
              </a:spcAft>
              <a:buFont typeface="Wingdings 2"/>
              <a:buNone/>
              <a:defRPr/>
            </a:pPr>
            <a:r>
              <a:rPr lang="en-US" sz="3600" dirty="0" smtClean="0"/>
              <a:t>Make </a:t>
            </a:r>
            <a:r>
              <a:rPr lang="en-US" sz="3600" dirty="0"/>
              <a:t>traditional English tea</a:t>
            </a:r>
            <a:endParaRPr lang="en-US" sz="3600" dirty="0" smtClean="0"/>
          </a:p>
          <a:p>
            <a:pPr marL="274320" indent="-274320" eaLnBrk="1" fontAlgn="auto" hangingPunct="1">
              <a:spcAft>
                <a:spcPts val="0"/>
              </a:spcAft>
              <a:buFont typeface="Wingdings 2"/>
              <a:buChar char=""/>
              <a:defRPr/>
            </a:pPr>
            <a:endParaRPr lang="en-US" sz="2800" dirty="0"/>
          </a:p>
          <a:p>
            <a:pPr marL="0" indent="0" eaLnBrk="1" fontAlgn="auto" hangingPunct="1">
              <a:spcAft>
                <a:spcPts val="0"/>
              </a:spcAft>
              <a:buFont typeface="Wingdings 2"/>
              <a:buNone/>
              <a:defRPr/>
            </a:pPr>
            <a:r>
              <a:rPr lang="en-US" sz="2800" dirty="0" smtClean="0"/>
              <a:t>A choice of several </a:t>
            </a:r>
            <a:r>
              <a:rPr lang="en-US" sz="2800" dirty="0"/>
              <a:t>varieties </a:t>
            </a:r>
            <a:r>
              <a:rPr lang="en-US" sz="2800" dirty="0" smtClean="0"/>
              <a:t>is offered to the guests.  Different kinds of tea include </a:t>
            </a:r>
            <a:r>
              <a:rPr lang="en-US" sz="2800" dirty="0" smtClean="0">
                <a:solidFill>
                  <a:schemeClr val="bg2"/>
                </a:solidFill>
              </a:rPr>
              <a:t>Earl Grey, </a:t>
            </a:r>
            <a:r>
              <a:rPr lang="en-US" sz="2800" dirty="0" err="1" smtClean="0">
                <a:solidFill>
                  <a:schemeClr val="bg2"/>
                </a:solidFill>
              </a:rPr>
              <a:t>Lapsang</a:t>
            </a:r>
            <a:r>
              <a:rPr lang="en-US" sz="2800" dirty="0" smtClean="0">
                <a:solidFill>
                  <a:schemeClr val="bg2"/>
                </a:solidFill>
              </a:rPr>
              <a:t> </a:t>
            </a:r>
            <a:r>
              <a:rPr lang="en-US" sz="2800" dirty="0" err="1" smtClean="0">
                <a:solidFill>
                  <a:schemeClr val="bg2"/>
                </a:solidFill>
              </a:rPr>
              <a:t>Souchong</a:t>
            </a:r>
            <a:r>
              <a:rPr lang="en-US" sz="2800" dirty="0" smtClean="0">
                <a:solidFill>
                  <a:schemeClr val="bg2"/>
                </a:solidFill>
              </a:rPr>
              <a:t>, Assam, Darjeeling.</a:t>
            </a:r>
            <a:r>
              <a:rPr lang="en-US" sz="2800" dirty="0" smtClean="0"/>
              <a:t> May be offered different mixtures. Prestige for the host is to offer guests their own mix.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linds(horizont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endParaRPr lang="ru-RU"/>
          </a:p>
        </p:txBody>
      </p:sp>
      <p:pic>
        <p:nvPicPr>
          <p:cNvPr id="47106" name="Объект 3"/>
          <p:cNvPicPr>
            <a:picLocks noGrp="1" noChangeAspect="1"/>
          </p:cNvPicPr>
          <p:nvPr>
            <p:ph idx="1"/>
          </p:nvPr>
        </p:nvPicPr>
        <p:blipFill>
          <a:blip r:embed="rId2"/>
          <a:srcRect/>
          <a:stretch>
            <a:fillRect/>
          </a:stretch>
        </p:blipFill>
        <p:spPr>
          <a:xfrm>
            <a:off x="3536950" y="155575"/>
            <a:ext cx="4368800" cy="3716338"/>
          </a:xfrm>
        </p:spPr>
      </p:pic>
      <p:pic>
        <p:nvPicPr>
          <p:cNvPr id="47107" name="Рисунок 4"/>
          <p:cNvPicPr>
            <a:picLocks noChangeAspect="1"/>
          </p:cNvPicPr>
          <p:nvPr/>
        </p:nvPicPr>
        <p:blipFill>
          <a:blip r:embed="rId3"/>
          <a:srcRect/>
          <a:stretch>
            <a:fillRect/>
          </a:stretch>
        </p:blipFill>
        <p:spPr bwMode="auto">
          <a:xfrm>
            <a:off x="179388" y="0"/>
            <a:ext cx="4084637" cy="4084638"/>
          </a:xfrm>
          <a:prstGeom prst="rect">
            <a:avLst/>
          </a:prstGeom>
          <a:noFill/>
          <a:ln w="9525">
            <a:noFill/>
            <a:miter lim="800000"/>
            <a:headEnd/>
            <a:tailEnd/>
          </a:ln>
        </p:spPr>
      </p:pic>
      <p:pic>
        <p:nvPicPr>
          <p:cNvPr id="47108" name="Рисунок 5"/>
          <p:cNvPicPr>
            <a:picLocks noChangeAspect="1"/>
          </p:cNvPicPr>
          <p:nvPr/>
        </p:nvPicPr>
        <p:blipFill>
          <a:blip r:embed="rId4"/>
          <a:srcRect/>
          <a:stretch>
            <a:fillRect/>
          </a:stretch>
        </p:blipFill>
        <p:spPr bwMode="auto">
          <a:xfrm>
            <a:off x="4427538" y="3665538"/>
            <a:ext cx="3254375" cy="3141662"/>
          </a:xfrm>
          <a:prstGeom prst="rect">
            <a:avLst/>
          </a:prstGeom>
          <a:noFill/>
          <a:ln w="9525">
            <a:noFill/>
            <a:miter lim="800000"/>
            <a:headEnd/>
            <a:tailEnd/>
          </a:ln>
        </p:spPr>
      </p:pic>
      <p:pic>
        <p:nvPicPr>
          <p:cNvPr id="47109" name="Рисунок 6"/>
          <p:cNvPicPr>
            <a:picLocks noChangeAspect="1"/>
          </p:cNvPicPr>
          <p:nvPr/>
        </p:nvPicPr>
        <p:blipFill>
          <a:blip r:embed="rId5"/>
          <a:srcRect/>
          <a:stretch>
            <a:fillRect/>
          </a:stretch>
        </p:blipFill>
        <p:spPr bwMode="auto">
          <a:xfrm>
            <a:off x="800100" y="3892550"/>
            <a:ext cx="4319588" cy="278923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eaLnBrk="1" fontAlgn="auto" hangingPunct="1">
              <a:spcAft>
                <a:spcPts val="0"/>
              </a:spcAft>
              <a:defRPr/>
            </a:pPr>
            <a:r>
              <a:rPr sz="4400"/>
              <a:t>British snacks for tea</a:t>
            </a:r>
            <a:r>
              <a:rPr lang="ru-RU"/>
              <a:t/>
            </a:r>
            <a:br>
              <a:rPr lang="ru-RU"/>
            </a:br>
            <a:endParaRPr lang="ru-RU"/>
          </a:p>
        </p:txBody>
      </p:sp>
      <p:pic>
        <p:nvPicPr>
          <p:cNvPr id="48130" name="Рисунок 3"/>
          <p:cNvPicPr>
            <a:picLocks noChangeAspect="1"/>
          </p:cNvPicPr>
          <p:nvPr/>
        </p:nvPicPr>
        <p:blipFill>
          <a:blip r:embed="rId2"/>
          <a:srcRect/>
          <a:stretch>
            <a:fillRect/>
          </a:stretch>
        </p:blipFill>
        <p:spPr bwMode="auto">
          <a:xfrm>
            <a:off x="250825" y="911225"/>
            <a:ext cx="4394200" cy="3373438"/>
          </a:xfrm>
          <a:prstGeom prst="rect">
            <a:avLst/>
          </a:prstGeom>
          <a:noFill/>
          <a:ln w="9525">
            <a:noFill/>
            <a:miter lim="800000"/>
            <a:headEnd/>
            <a:tailEnd/>
          </a:ln>
        </p:spPr>
      </p:pic>
      <p:pic>
        <p:nvPicPr>
          <p:cNvPr id="48131" name="Рисунок 4"/>
          <p:cNvPicPr>
            <a:picLocks noChangeAspect="1"/>
          </p:cNvPicPr>
          <p:nvPr/>
        </p:nvPicPr>
        <p:blipFill>
          <a:blip r:embed="rId3"/>
          <a:srcRect/>
          <a:stretch>
            <a:fillRect/>
          </a:stretch>
        </p:blipFill>
        <p:spPr bwMode="auto">
          <a:xfrm>
            <a:off x="2584450" y="3994150"/>
            <a:ext cx="3403600" cy="2719388"/>
          </a:xfrm>
          <a:prstGeom prst="rect">
            <a:avLst/>
          </a:prstGeom>
          <a:noFill/>
          <a:ln w="9525">
            <a:noFill/>
            <a:miter lim="800000"/>
            <a:headEnd/>
            <a:tailEnd/>
          </a:ln>
        </p:spPr>
      </p:pic>
      <p:pic>
        <p:nvPicPr>
          <p:cNvPr id="48132" name="Рисунок 5"/>
          <p:cNvPicPr>
            <a:picLocks noChangeAspect="1"/>
          </p:cNvPicPr>
          <p:nvPr/>
        </p:nvPicPr>
        <p:blipFill>
          <a:blip r:embed="rId4"/>
          <a:srcRect/>
          <a:stretch>
            <a:fillRect/>
          </a:stretch>
        </p:blipFill>
        <p:spPr bwMode="auto">
          <a:xfrm>
            <a:off x="5003800" y="484188"/>
            <a:ext cx="3581400" cy="3517900"/>
          </a:xfrm>
          <a:prstGeom prst="rect">
            <a:avLst/>
          </a:prstGeom>
          <a:noFill/>
          <a:ln w="9525">
            <a:noFill/>
            <a:miter lim="800000"/>
            <a:headEnd/>
            <a:tailEnd/>
          </a:ln>
        </p:spPr>
      </p:pic>
      <p:sp>
        <p:nvSpPr>
          <p:cNvPr id="48133" name="TextBox 6"/>
          <p:cNvSpPr txBox="1">
            <a:spLocks noChangeArrowheads="1"/>
          </p:cNvSpPr>
          <p:nvPr/>
        </p:nvSpPr>
        <p:spPr bwMode="auto">
          <a:xfrm>
            <a:off x="277813" y="4319588"/>
            <a:ext cx="3455987" cy="954087"/>
          </a:xfrm>
          <a:prstGeom prst="rect">
            <a:avLst/>
          </a:prstGeom>
          <a:noFill/>
          <a:ln w="9525">
            <a:noFill/>
            <a:miter lim="800000"/>
            <a:headEnd/>
            <a:tailEnd/>
          </a:ln>
        </p:spPr>
        <p:txBody>
          <a:bodyPr>
            <a:spAutoFit/>
          </a:bodyPr>
          <a:lstStyle/>
          <a:p>
            <a:r>
              <a:rPr lang="en-US" sz="2800">
                <a:solidFill>
                  <a:srgbClr val="C00000"/>
                </a:solidFill>
                <a:latin typeface="Constantia" pitchFamily="18" charset="0"/>
              </a:rPr>
              <a:t>gingerbread </a:t>
            </a:r>
          </a:p>
          <a:p>
            <a:r>
              <a:rPr lang="en-US" sz="2800">
                <a:solidFill>
                  <a:srgbClr val="C00000"/>
                </a:solidFill>
                <a:latin typeface="Constantia" pitchFamily="18" charset="0"/>
              </a:rPr>
              <a:t>cookies</a:t>
            </a:r>
            <a:endParaRPr lang="ru-RU" sz="2800">
              <a:solidFill>
                <a:srgbClr val="C00000"/>
              </a:solidFill>
              <a:latin typeface="Constantia" pitchFamily="18" charset="0"/>
            </a:endParaRPr>
          </a:p>
        </p:txBody>
      </p:sp>
      <p:sp>
        <p:nvSpPr>
          <p:cNvPr id="48134" name="TextBox 7"/>
          <p:cNvSpPr txBox="1">
            <a:spLocks noChangeArrowheads="1"/>
          </p:cNvSpPr>
          <p:nvPr/>
        </p:nvSpPr>
        <p:spPr bwMode="auto">
          <a:xfrm>
            <a:off x="5988050" y="5613400"/>
            <a:ext cx="3114675" cy="954088"/>
          </a:xfrm>
          <a:prstGeom prst="rect">
            <a:avLst/>
          </a:prstGeom>
          <a:noFill/>
          <a:ln w="9525">
            <a:noFill/>
            <a:miter lim="800000"/>
            <a:headEnd/>
            <a:tailEnd/>
          </a:ln>
        </p:spPr>
        <p:txBody>
          <a:bodyPr>
            <a:spAutoFit/>
          </a:bodyPr>
          <a:lstStyle/>
          <a:p>
            <a:r>
              <a:rPr lang="en-US" sz="2800">
                <a:latin typeface="Constantia" pitchFamily="18" charset="0"/>
              </a:rPr>
              <a:t>tikeyki (fried  buns with raisins)</a:t>
            </a:r>
            <a:endParaRPr lang="ru-RU" sz="2800">
              <a:latin typeface="Constantia" pitchFamily="18" charset="0"/>
            </a:endParaRPr>
          </a:p>
        </p:txBody>
      </p:sp>
      <p:sp>
        <p:nvSpPr>
          <p:cNvPr id="48135" name="TextBox 8"/>
          <p:cNvSpPr txBox="1">
            <a:spLocks noChangeArrowheads="1"/>
          </p:cNvSpPr>
          <p:nvPr/>
        </p:nvSpPr>
        <p:spPr bwMode="auto">
          <a:xfrm>
            <a:off x="6256338" y="4040188"/>
            <a:ext cx="2579687" cy="522287"/>
          </a:xfrm>
          <a:prstGeom prst="rect">
            <a:avLst/>
          </a:prstGeom>
          <a:noFill/>
          <a:ln w="9525">
            <a:noFill/>
            <a:miter lim="800000"/>
            <a:headEnd/>
            <a:tailEnd/>
          </a:ln>
        </p:spPr>
        <p:txBody>
          <a:bodyPr>
            <a:spAutoFit/>
          </a:bodyPr>
          <a:lstStyle/>
          <a:p>
            <a:r>
              <a:rPr lang="en-US" sz="2800">
                <a:latin typeface="Constantia" pitchFamily="18" charset="0"/>
              </a:rPr>
              <a:t>coarse waffles</a:t>
            </a:r>
            <a:endParaRPr lang="ru-RU" sz="2800">
              <a:latin typeface="Constanti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Содержимое 1"/>
          <p:cNvSpPr>
            <a:spLocks noGrp="1"/>
          </p:cNvSpPr>
          <p:nvPr>
            <p:ph idx="1"/>
          </p:nvPr>
        </p:nvSpPr>
        <p:spPr>
          <a:xfrm>
            <a:off x="684213" y="1125538"/>
            <a:ext cx="8229600" cy="5472112"/>
          </a:xfrm>
        </p:spPr>
        <p:txBody>
          <a:bodyPr/>
          <a:lstStyle/>
          <a:p>
            <a:pPr marL="0" indent="0" eaLnBrk="1" hangingPunct="1">
              <a:buFont typeface="Wingdings 2" pitchFamily="18" charset="2"/>
              <a:buNone/>
            </a:pPr>
            <a:r>
              <a:rPr lang="en-US" sz="3200" smtClean="0"/>
              <a:t>There is no consensus on whether to add milk to tea or tea into the milk, but it is believed that this is in some way affect the taste of the drink. </a:t>
            </a:r>
          </a:p>
          <a:p>
            <a:pPr marL="0" indent="0" eaLnBrk="1" hangingPunct="1">
              <a:buFont typeface="Wingdings 2" pitchFamily="18" charset="2"/>
              <a:buNone/>
            </a:pPr>
            <a:endParaRPr lang="en-US" sz="3200" smtClean="0"/>
          </a:p>
          <a:p>
            <a:pPr marL="0" indent="0" eaLnBrk="1" hangingPunct="1">
              <a:buFont typeface="Wingdings 2" pitchFamily="18" charset="2"/>
              <a:buNone/>
            </a:pPr>
            <a:r>
              <a:rPr lang="en-US" sz="3200" smtClean="0"/>
              <a:t>George Orwell in an essay "A cup of excellent tea" at first recommended to pour tea, not milk.</a:t>
            </a:r>
            <a:endParaRPr lang="ru-RU" sz="3200" smtClean="0"/>
          </a:p>
        </p:txBody>
      </p:sp>
      <p:sp>
        <p:nvSpPr>
          <p:cNvPr id="49154" name="TextBox 2"/>
          <p:cNvSpPr txBox="1">
            <a:spLocks noChangeArrowheads="1"/>
          </p:cNvSpPr>
          <p:nvPr/>
        </p:nvSpPr>
        <p:spPr bwMode="auto">
          <a:xfrm>
            <a:off x="611188" y="333375"/>
            <a:ext cx="7993062" cy="646113"/>
          </a:xfrm>
          <a:prstGeom prst="rect">
            <a:avLst/>
          </a:prstGeom>
          <a:noFill/>
          <a:ln w="9525">
            <a:noFill/>
            <a:miter lim="800000"/>
            <a:headEnd/>
            <a:tailEnd/>
          </a:ln>
        </p:spPr>
        <p:txBody>
          <a:bodyPr>
            <a:spAutoFit/>
          </a:bodyPr>
          <a:lstStyle/>
          <a:p>
            <a:r>
              <a:rPr lang="en-US" sz="3600">
                <a:latin typeface="Constantia" pitchFamily="18" charset="0"/>
              </a:rPr>
              <a:t>Add tea to milk or milk to tea?</a:t>
            </a:r>
            <a:endParaRPr lang="ru-RU" sz="3600">
              <a:latin typeface="Constant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ъект 1"/>
          <p:cNvSpPr>
            <a:spLocks noGrp="1"/>
          </p:cNvSpPr>
          <p:nvPr>
            <p:ph idx="1"/>
          </p:nvPr>
        </p:nvSpPr>
        <p:spPr/>
        <p:txBody>
          <a:bodyPr/>
          <a:lstStyle/>
          <a:p>
            <a:pPr marL="0" indent="0" eaLnBrk="1" hangingPunct="1">
              <a:buFont typeface="Wingdings 2" pitchFamily="18" charset="2"/>
              <a:buNone/>
            </a:pPr>
            <a:r>
              <a:rPr lang="en-US" sz="3200" smtClean="0"/>
              <a:t>According to another view you should first pour a cup of milk.</a:t>
            </a:r>
          </a:p>
          <a:p>
            <a:pPr marL="0" indent="0" eaLnBrk="1" hangingPunct="1">
              <a:buFont typeface="Wingdings 2" pitchFamily="18" charset="2"/>
              <a:buNone/>
            </a:pPr>
            <a:r>
              <a:rPr lang="en-US" sz="3200" smtClean="0"/>
              <a:t>It is explained by the fact that in former times china could not withstand the sudden temperature change, and sometimes cracked, if you poured tea at first.</a:t>
            </a:r>
            <a:endParaRPr lang="ru-RU" sz="3200" smtClean="0"/>
          </a:p>
        </p:txBody>
      </p:sp>
      <p:sp>
        <p:nvSpPr>
          <p:cNvPr id="3" name="Заголовок 2"/>
          <p:cNvSpPr>
            <a:spLocks noGrp="1"/>
          </p:cNvSpPr>
          <p:nvPr>
            <p:ph type="title"/>
          </p:nvPr>
        </p:nvSpPr>
        <p:spPr>
          <a:xfrm>
            <a:off x="914400" y="476672"/>
            <a:ext cx="8229600" cy="1219200"/>
          </a:xfrm>
        </p:spPr>
        <p:txBody>
          <a:bodyPr>
            <a:noAutofit/>
          </a:bodyPr>
          <a:lstStyle/>
          <a:p>
            <a:pPr eaLnBrk="1" fontAlgn="auto" hangingPunct="1">
              <a:spcAft>
                <a:spcPts val="0"/>
              </a:spcAft>
              <a:defRPr/>
            </a:pPr>
            <a:r>
              <a:rPr sz="4400">
                <a:solidFill>
                  <a:schemeClr val="bg2">
                    <a:lumMod val="95000"/>
                    <a:lumOff val="5000"/>
                  </a:schemeClr>
                </a:solidFill>
              </a:rPr>
              <a:t>Add tea to milk or </a:t>
            </a:r>
            <a:r>
              <a:rPr sz="4400" smtClean="0">
                <a:solidFill>
                  <a:schemeClr val="bg2">
                    <a:lumMod val="95000"/>
                    <a:lumOff val="5000"/>
                  </a:schemeClr>
                </a:solidFill>
              </a:rPr>
              <a:t>milk </a:t>
            </a:r>
            <a:r>
              <a:rPr sz="4400">
                <a:solidFill>
                  <a:schemeClr val="bg2">
                    <a:lumMod val="95000"/>
                    <a:lumOff val="5000"/>
                  </a:schemeClr>
                </a:solidFill>
              </a:rPr>
              <a:t>to tea?</a:t>
            </a:r>
            <a:r>
              <a:rPr lang="ru-RU" sz="4400">
                <a:solidFill>
                  <a:schemeClr val="bg2">
                    <a:lumMod val="95000"/>
                    <a:lumOff val="5000"/>
                  </a:schemeClr>
                </a:solidFill>
              </a:rPr>
              <a:t/>
            </a:r>
            <a:br>
              <a:rPr lang="ru-RU" sz="4400">
                <a:solidFill>
                  <a:schemeClr val="bg2">
                    <a:lumMod val="95000"/>
                    <a:lumOff val="5000"/>
                  </a:schemeClr>
                </a:solidFill>
              </a:rPr>
            </a:br>
            <a:endParaRPr lang="ru-RU" sz="4400">
              <a:solidFill>
                <a:schemeClr val="bg2">
                  <a:lumMod val="95000"/>
                  <a:lumOff val="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Рабочий стол\англ\e508ac80635c.jpg"/>
          <p:cNvPicPr>
            <a:picLocks noChangeAspect="1" noChangeArrowheads="1"/>
          </p:cNvPicPr>
          <p:nvPr/>
        </p:nvPicPr>
        <p:blipFill>
          <a:blip r:embed="rId2"/>
          <a:srcRect/>
          <a:stretch>
            <a:fillRect/>
          </a:stretch>
        </p:blipFill>
        <p:spPr bwMode="auto">
          <a:xfrm>
            <a:off x="250825" y="333375"/>
            <a:ext cx="4286250" cy="4286250"/>
          </a:xfrm>
          <a:prstGeom prst="rect">
            <a:avLst/>
          </a:prstGeom>
          <a:noFill/>
          <a:ln w="9525">
            <a:noFill/>
            <a:miter lim="800000"/>
            <a:headEnd/>
            <a:tailEnd/>
          </a:ln>
        </p:spPr>
      </p:pic>
      <p:pic>
        <p:nvPicPr>
          <p:cNvPr id="7171" name="Picture 3" descr="C:\Documents and Settings\Admin\Рабочий стол\англ\177975_image_large.jpg"/>
          <p:cNvPicPr>
            <a:picLocks noChangeAspect="1" noChangeArrowheads="1"/>
          </p:cNvPicPr>
          <p:nvPr/>
        </p:nvPicPr>
        <p:blipFill>
          <a:blip r:embed="rId3"/>
          <a:srcRect/>
          <a:stretch>
            <a:fillRect/>
          </a:stretch>
        </p:blipFill>
        <p:spPr bwMode="auto">
          <a:xfrm>
            <a:off x="5292725" y="1341438"/>
            <a:ext cx="3421063" cy="5105400"/>
          </a:xfrm>
          <a:prstGeom prst="rect">
            <a:avLst/>
          </a:prstGeom>
          <a:noFill/>
          <a:ln w="9525">
            <a:noFill/>
            <a:miter lim="800000"/>
            <a:headEnd/>
            <a:tailEnd/>
          </a:ln>
        </p:spPr>
      </p:pic>
      <p:sp>
        <p:nvSpPr>
          <p:cNvPr id="6" name="TextBox 5"/>
          <p:cNvSpPr txBox="1">
            <a:spLocks noChangeArrowheads="1"/>
          </p:cNvSpPr>
          <p:nvPr/>
        </p:nvSpPr>
        <p:spPr bwMode="auto">
          <a:xfrm>
            <a:off x="1042988" y="5373688"/>
            <a:ext cx="3663950" cy="830262"/>
          </a:xfrm>
          <a:prstGeom prst="rect">
            <a:avLst/>
          </a:prstGeom>
          <a:noFill/>
          <a:ln w="9525">
            <a:noFill/>
            <a:miter lim="800000"/>
            <a:headEnd/>
            <a:tailEnd/>
          </a:ln>
        </p:spPr>
        <p:txBody>
          <a:bodyPr wrap="none">
            <a:spAutoFit/>
          </a:bodyPr>
          <a:lstStyle/>
          <a:p>
            <a:r>
              <a:rPr lang="en-US" sz="4800">
                <a:latin typeface="Constantia" pitchFamily="18" charset="0"/>
              </a:rPr>
              <a:t>tea with milk</a:t>
            </a:r>
            <a:endParaRPr lang="ru-RU" sz="48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0" fill="hold"/>
                                        <p:tgtEl>
                                          <p:spTgt spid="7170"/>
                                        </p:tgtEl>
                                        <p:attrNameLst>
                                          <p:attrName>ppt_x</p:attrName>
                                        </p:attrNameLst>
                                      </p:cBhvr>
                                      <p:tavLst>
                                        <p:tav tm="0">
                                          <p:val>
                                            <p:strVal val="#ppt_x"/>
                                          </p:val>
                                        </p:tav>
                                        <p:tav tm="100000">
                                          <p:val>
                                            <p:strVal val="#ppt_x"/>
                                          </p:val>
                                        </p:tav>
                                      </p:tavLst>
                                    </p:anim>
                                    <p:anim calcmode="lin" valueType="num">
                                      <p:cBhvr additive="base">
                                        <p:cTn id="8" dur="5000" fill="hold"/>
                                        <p:tgtEl>
                                          <p:spTgt spid="7170"/>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additive="base">
                                        <p:cTn id="11" dur="5000" fill="hold"/>
                                        <p:tgtEl>
                                          <p:spTgt spid="7171"/>
                                        </p:tgtEl>
                                        <p:attrNameLst>
                                          <p:attrName>ppt_x</p:attrName>
                                        </p:attrNameLst>
                                      </p:cBhvr>
                                      <p:tavLst>
                                        <p:tav tm="0">
                                          <p:val>
                                            <p:strVal val="#ppt_x"/>
                                          </p:val>
                                        </p:tav>
                                        <p:tav tm="100000">
                                          <p:val>
                                            <p:strVal val="#ppt_x"/>
                                          </p:val>
                                        </p:tav>
                                      </p:tavLst>
                                    </p:anim>
                                    <p:anim calcmode="lin" valueType="num">
                                      <p:cBhvr additive="base">
                                        <p:cTn id="12" dur="5000" fill="hold"/>
                                        <p:tgtEl>
                                          <p:spTgt spid="7171"/>
                                        </p:tgtEl>
                                        <p:attrNameLst>
                                          <p:attrName>ppt_y</p:attrName>
                                        </p:attrNameLst>
                                      </p:cBhvr>
                                      <p:tavLst>
                                        <p:tav tm="0">
                                          <p:val>
                                            <p:strVal val="1+#ppt_h/2"/>
                                          </p:val>
                                        </p:tav>
                                        <p:tav tm="100000">
                                          <p:val>
                                            <p:strVal val="#ppt_y"/>
                                          </p:val>
                                        </p:tav>
                                      </p:tavLst>
                                    </p:anim>
                                  </p:childTnLst>
                                </p:cTn>
                              </p:par>
                              <p:par>
                                <p:cTn id="13" presetID="45" presetClass="entr" presetSubtype="0" fill="hold" nodeType="withEffect">
                                  <p:stCondLst>
                                    <p:cond delay="0"/>
                                  </p:st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anim calcmode="lin" valueType="num">
                                      <p:cBhvr>
                                        <p:cTn id="16"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981075"/>
            <a:ext cx="8229600" cy="5114925"/>
          </a:xfrm>
        </p:spPr>
        <p:txBody>
          <a:bodyPr>
            <a:noAutofit/>
          </a:bodyPr>
          <a:lstStyle/>
          <a:p>
            <a:pPr marL="0" indent="0" eaLnBrk="1" fontAlgn="auto" hangingPunct="1">
              <a:spcAft>
                <a:spcPts val="0"/>
              </a:spcAft>
              <a:buFont typeface="Wingdings 2"/>
              <a:buNone/>
              <a:defRPr/>
            </a:pPr>
            <a:r>
              <a:rPr lang="en-US" sz="2400" dirty="0" smtClean="0"/>
              <a:t>   British Tea Council represents the interests of the British tea industry, one of the most advanced and powerful in the world. </a:t>
            </a:r>
          </a:p>
          <a:p>
            <a:pPr marL="274320" indent="-274320" eaLnBrk="1" fontAlgn="auto" hangingPunct="1">
              <a:spcAft>
                <a:spcPts val="0"/>
              </a:spcAft>
              <a:buFont typeface="Wingdings 2"/>
              <a:buChar char=""/>
              <a:defRPr/>
            </a:pPr>
            <a:endParaRPr lang="en-US" sz="2400" dirty="0"/>
          </a:p>
          <a:p>
            <a:pPr marL="0" indent="0" eaLnBrk="1" fontAlgn="auto" hangingPunct="1">
              <a:spcAft>
                <a:spcPts val="0"/>
              </a:spcAft>
              <a:buFont typeface="Wingdings 2"/>
              <a:buNone/>
              <a:defRPr/>
            </a:pPr>
            <a:r>
              <a:rPr lang="en-US" sz="2400" dirty="0" smtClean="0"/>
              <a:t>   The main objective of the organization to disseminate as much accurate information about the case, to teach English to distinguish high-quality product from bad, to store tea, brewing, to maintain the tradition of a truly English tea, to talk about the variety of tea.</a:t>
            </a:r>
            <a:endParaRPr lang="ru-RU" sz="2400" dirty="0"/>
          </a:p>
        </p:txBody>
      </p:sp>
      <p:sp>
        <p:nvSpPr>
          <p:cNvPr id="3" name="Заголовок 2"/>
          <p:cNvSpPr>
            <a:spLocks noGrp="1"/>
          </p:cNvSpPr>
          <p:nvPr>
            <p:ph type="title"/>
          </p:nvPr>
        </p:nvSpPr>
        <p:spPr>
          <a:xfrm>
            <a:off x="467544" y="0"/>
            <a:ext cx="8229600" cy="980728"/>
          </a:xfrm>
        </p:spPr>
        <p:txBody>
          <a:bodyPr/>
          <a:lstStyle/>
          <a:p>
            <a:pPr algn="ctr" eaLnBrk="1" fontAlgn="auto" hangingPunct="1">
              <a:spcAft>
                <a:spcPts val="0"/>
              </a:spcAft>
              <a:defRPr/>
            </a:pPr>
            <a:r>
              <a:rPr smtClean="0"/>
              <a:t>British Tea </a:t>
            </a:r>
            <a:r>
              <a:rPr sz="4400" smtClean="0"/>
              <a:t>Council</a:t>
            </a:r>
            <a:endParaRPr lang="ru-RU"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linds(horizontal)">
                                      <p:cBhvr>
                                        <p:cTn id="11" dur="500"/>
                                        <p:tgtEl>
                                          <p:spTgt spid="2">
                                            <p:txEl>
                                              <p:pRg st="0" end="0"/>
                                            </p:txEl>
                                          </p:spTgt>
                                        </p:tgtEl>
                                      </p:cBhvr>
                                    </p:animEffect>
                                  </p:childTnLst>
                                </p:cTn>
                              </p:par>
                            </p:childTnLst>
                          </p:cTn>
                        </p:par>
                        <p:par>
                          <p:cTn id="12" fill="hold">
                            <p:stCondLst>
                              <p:cond delay="2500"/>
                            </p:stCondLst>
                            <p:childTnLst>
                              <p:par>
                                <p:cTn id="13" presetID="3"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pPr marL="514350" indent="-514350" eaLnBrk="1" fontAlgn="auto" hangingPunct="1">
              <a:spcAft>
                <a:spcPts val="0"/>
              </a:spcAft>
              <a:buFont typeface="+mj-lt"/>
              <a:buAutoNum type="arabicPeriod"/>
              <a:defRPr/>
            </a:pPr>
            <a:r>
              <a:rPr lang="en-US" dirty="0" smtClean="0">
                <a:hlinkClick r:id="rId2"/>
              </a:rPr>
              <a:t>http://ahmadtea.ru</a:t>
            </a:r>
            <a:r>
              <a:rPr lang="en-US" dirty="0" smtClean="0"/>
              <a:t>  read about the history of Ahmad tea </a:t>
            </a:r>
            <a:endParaRPr lang="ru-RU" dirty="0" smtClean="0"/>
          </a:p>
          <a:p>
            <a:pPr marL="514350" indent="-514350" eaLnBrk="1" fontAlgn="auto" hangingPunct="1">
              <a:spcAft>
                <a:spcPts val="0"/>
              </a:spcAft>
              <a:buFont typeface="+mj-lt"/>
              <a:buAutoNum type="arabicPeriod"/>
              <a:defRPr/>
            </a:pPr>
            <a:r>
              <a:rPr lang="en-US" dirty="0" smtClean="0">
                <a:hlinkClick r:id="rId3"/>
              </a:rPr>
              <a:t>http://www.english-tea.ru/</a:t>
            </a:r>
            <a:r>
              <a:rPr lang="en-US" dirty="0" smtClean="0"/>
              <a:t> </a:t>
            </a:r>
            <a:r>
              <a:rPr lang="en-US" dirty="0" err="1" smtClean="0"/>
              <a:t>infromation</a:t>
            </a:r>
            <a:r>
              <a:rPr lang="en-US" dirty="0" smtClean="0"/>
              <a:t> about English tea, its history and development</a:t>
            </a:r>
            <a:endParaRPr lang="ru-RU" dirty="0" smtClean="0"/>
          </a:p>
          <a:p>
            <a:pPr marL="514350" indent="-514350" eaLnBrk="1" fontAlgn="auto" hangingPunct="1">
              <a:spcAft>
                <a:spcPts val="0"/>
              </a:spcAft>
              <a:buFont typeface="+mj-lt"/>
              <a:buAutoNum type="arabicPeriod"/>
              <a:defRPr/>
            </a:pPr>
            <a:r>
              <a:rPr lang="en-US" dirty="0" smtClean="0">
                <a:hlinkClick r:id="rId4"/>
              </a:rPr>
              <a:t>http://www.tea.co.uk/</a:t>
            </a:r>
            <a:r>
              <a:rPr lang="en-US" dirty="0" smtClean="0"/>
              <a:t>  UK Tea </a:t>
            </a:r>
            <a:r>
              <a:rPr lang="en-US" dirty="0" err="1" smtClean="0"/>
              <a:t>Counsil</a:t>
            </a:r>
            <a:r>
              <a:rPr lang="en-US" dirty="0" smtClean="0"/>
              <a:t> </a:t>
            </a:r>
            <a:r>
              <a:rPr lang="en-US" dirty="0" smtClean="0">
                <a:hlinkClick r:id="rId5"/>
              </a:rPr>
              <a:t>http://en.wikipedia.org/</a:t>
            </a:r>
            <a:r>
              <a:rPr lang="en-US" dirty="0" smtClean="0"/>
              <a:t> full information about tea, its kinds and countries where tea is grown</a:t>
            </a:r>
            <a:endParaRPr lang="ru-RU" dirty="0" smtClean="0"/>
          </a:p>
          <a:p>
            <a:pPr marL="514350" indent="-514350" eaLnBrk="1" fontAlgn="auto" hangingPunct="1">
              <a:spcAft>
                <a:spcPts val="0"/>
              </a:spcAft>
              <a:buFont typeface="+mj-lt"/>
              <a:buAutoNum type="arabicPeriod"/>
              <a:defRPr/>
            </a:pPr>
            <a:r>
              <a:rPr lang="en-US" dirty="0" smtClean="0">
                <a:hlinkClick r:id="rId6"/>
              </a:rPr>
              <a:t>http://www.tea.ru/</a:t>
            </a:r>
            <a:r>
              <a:rPr lang="en-US" dirty="0" smtClean="0"/>
              <a:t> interesting facts about tee in Russian</a:t>
            </a:r>
            <a:endParaRPr lang="ru-RU" dirty="0" smtClean="0"/>
          </a:p>
          <a:p>
            <a:pPr marL="514350" indent="-514350" eaLnBrk="1" fontAlgn="auto" hangingPunct="1">
              <a:spcAft>
                <a:spcPts val="0"/>
              </a:spcAft>
              <a:buFont typeface="+mj-lt"/>
              <a:buAutoNum type="arabicPeriod"/>
              <a:defRPr/>
            </a:pPr>
            <a:r>
              <a:rPr lang="en-US" dirty="0" smtClean="0">
                <a:hlinkClick r:id="rId7"/>
              </a:rPr>
              <a:t>http://www.ftea.ru/node/638</a:t>
            </a:r>
            <a:r>
              <a:rPr lang="en-US" dirty="0" smtClean="0"/>
              <a:t> general information about tea and tea plantations</a:t>
            </a:r>
          </a:p>
          <a:p>
            <a:pPr marL="514350" indent="-514350" eaLnBrk="1" fontAlgn="auto" hangingPunct="1">
              <a:spcAft>
                <a:spcPts val="0"/>
              </a:spcAft>
              <a:buFont typeface="+mj-lt"/>
              <a:buAutoNum type="arabicPeriod"/>
              <a:defRPr/>
            </a:pPr>
            <a:r>
              <a:rPr lang="en-US" dirty="0" smtClean="0">
                <a:hlinkClick r:id="rId8"/>
              </a:rPr>
              <a:t>http://www.revolutiontea.com/</a:t>
            </a:r>
            <a:r>
              <a:rPr lang="en-US" dirty="0" smtClean="0"/>
              <a:t>  read more about Revolution teas, various discounts and special offers </a:t>
            </a:r>
          </a:p>
          <a:p>
            <a:pPr marL="514350" indent="-514350" eaLnBrk="1" fontAlgn="auto" hangingPunct="1">
              <a:spcAft>
                <a:spcPts val="0"/>
              </a:spcAft>
              <a:buFont typeface="+mj-lt"/>
              <a:buAutoNum type="arabicPeriod"/>
              <a:defRPr/>
            </a:pPr>
            <a:r>
              <a:rPr lang="en-US" dirty="0" smtClean="0">
                <a:hlinkClick r:id="rId9"/>
              </a:rPr>
              <a:t>http://www.adagio.com/</a:t>
            </a:r>
            <a:r>
              <a:rPr lang="en-US" dirty="0" smtClean="0"/>
              <a:t> online-shop of various teas</a:t>
            </a:r>
          </a:p>
          <a:p>
            <a:pPr marL="514350" indent="-514350" eaLnBrk="1" fontAlgn="auto" hangingPunct="1">
              <a:spcAft>
                <a:spcPts val="0"/>
              </a:spcAft>
              <a:buFont typeface="+mj-lt"/>
              <a:buAutoNum type="arabicPeriod"/>
              <a:defRPr/>
            </a:pPr>
            <a:r>
              <a:rPr lang="en-US" dirty="0" smtClean="0">
                <a:hlinkClick r:id="rId10"/>
              </a:rPr>
              <a:t>http://www.britainexpress.com/History/tea-in-britain.htm</a:t>
            </a:r>
            <a:r>
              <a:rPr lang="en-US" dirty="0" smtClean="0"/>
              <a:t> history of tea in Britain</a:t>
            </a:r>
          </a:p>
          <a:p>
            <a:pPr marL="514350" indent="-514350" eaLnBrk="1" fontAlgn="auto" hangingPunct="1">
              <a:spcAft>
                <a:spcPts val="0"/>
              </a:spcAft>
              <a:buFont typeface="+mj-lt"/>
              <a:buAutoNum type="arabicPeriod"/>
              <a:defRPr/>
            </a:pPr>
            <a:r>
              <a:rPr lang="en-US" dirty="0">
                <a:hlinkClick r:id="rId11"/>
              </a:rPr>
              <a:t>http://www.panix.com/~</a:t>
            </a:r>
            <a:r>
              <a:rPr lang="en-US" dirty="0" smtClean="0">
                <a:hlinkClick r:id="rId11"/>
              </a:rPr>
              <a:t>kendra/tea/tea_to_england.html</a:t>
            </a:r>
            <a:r>
              <a:rPr lang="en-US" dirty="0" smtClean="0"/>
              <a:t> </a:t>
            </a:r>
            <a:r>
              <a:rPr lang="en-US" dirty="0" err="1" smtClean="0"/>
              <a:t>Hostory</a:t>
            </a:r>
            <a:r>
              <a:rPr lang="en-US" dirty="0" smtClean="0"/>
              <a:t> Of English tea</a:t>
            </a:r>
          </a:p>
          <a:p>
            <a:pPr marL="514350" indent="-514350" eaLnBrk="1" fontAlgn="auto" hangingPunct="1">
              <a:spcAft>
                <a:spcPts val="0"/>
              </a:spcAft>
              <a:buFont typeface="+mj-lt"/>
              <a:buAutoNum type="arabicPeriod"/>
              <a:defRPr/>
            </a:pPr>
            <a:r>
              <a:rPr lang="en-US" dirty="0">
                <a:hlinkClick r:id="rId12"/>
              </a:rPr>
              <a:t>http://www.panix.com/~</a:t>
            </a:r>
            <a:r>
              <a:rPr lang="en-US" dirty="0" smtClean="0">
                <a:hlinkClick r:id="rId12"/>
              </a:rPr>
              <a:t>kendra/tea/afternoon_tea.html</a:t>
            </a:r>
            <a:r>
              <a:rPr lang="en-US" dirty="0" smtClean="0"/>
              <a:t> read about afternoon tea</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smtClean="0"/>
              <a:t>Webliography</a:t>
            </a:r>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8291513" cy="4929188"/>
          </a:xfrm>
        </p:spPr>
        <p:txBody>
          <a:bodyPr>
            <a:normAutofit fontScale="77500" lnSpcReduction="20000"/>
          </a:bodyPr>
          <a:lstStyle/>
          <a:p>
            <a:pPr marL="274320" indent="-274320" eaLnBrk="1" fontAlgn="auto" hangingPunct="1">
              <a:spcAft>
                <a:spcPts val="0"/>
              </a:spcAft>
              <a:buFont typeface="Wingdings 2"/>
              <a:buChar char=""/>
              <a:defRPr/>
            </a:pPr>
            <a:r>
              <a:rPr lang="en-US" dirty="0"/>
              <a:t>11. </a:t>
            </a:r>
            <a:r>
              <a:rPr lang="en-US" dirty="0">
                <a:hlinkClick r:id="rId2"/>
              </a:rPr>
              <a:t>http://www.afternoontea.co.uk</a:t>
            </a:r>
            <a:r>
              <a:rPr lang="en-US" dirty="0" smtClean="0">
                <a:hlinkClick r:id="rId2"/>
              </a:rPr>
              <a:t>/</a:t>
            </a:r>
            <a:r>
              <a:rPr lang="en-US" dirty="0" smtClean="0"/>
              <a:t> afternoon tea guide</a:t>
            </a:r>
          </a:p>
          <a:p>
            <a:pPr marL="274320" indent="-274320" eaLnBrk="1" fontAlgn="auto" hangingPunct="1">
              <a:spcAft>
                <a:spcPts val="0"/>
              </a:spcAft>
              <a:buFont typeface="Wingdings 2"/>
              <a:buChar char=""/>
              <a:defRPr/>
            </a:pPr>
            <a:r>
              <a:rPr lang="en-US" dirty="0" smtClean="0"/>
              <a:t>12.http://www.entertaining.about.com/  read about hosting afternoon party</a:t>
            </a:r>
          </a:p>
          <a:p>
            <a:pPr marL="274320" indent="-274320" eaLnBrk="1" fontAlgn="auto" hangingPunct="1">
              <a:spcAft>
                <a:spcPts val="0"/>
              </a:spcAft>
              <a:buFont typeface="Wingdings 2"/>
              <a:buChar char=""/>
              <a:defRPr/>
            </a:pPr>
            <a:r>
              <a:rPr lang="en-US" dirty="0" smtClean="0"/>
              <a:t>13</a:t>
            </a:r>
            <a:r>
              <a:rPr lang="en-US" dirty="0"/>
              <a:t>. </a:t>
            </a:r>
            <a:r>
              <a:rPr lang="en-US" dirty="0">
                <a:hlinkClick r:id="rId3"/>
              </a:rPr>
              <a:t>http://www.espemporium.com</a:t>
            </a:r>
            <a:r>
              <a:rPr lang="en-US" dirty="0" smtClean="0">
                <a:hlinkClick r:id="rId3"/>
              </a:rPr>
              <a:t>/</a:t>
            </a:r>
            <a:r>
              <a:rPr lang="en-US" dirty="0" smtClean="0"/>
              <a:t> information on loose tea</a:t>
            </a:r>
          </a:p>
          <a:p>
            <a:pPr marL="274320" indent="-274320" eaLnBrk="1" fontAlgn="auto" hangingPunct="1">
              <a:spcAft>
                <a:spcPts val="0"/>
              </a:spcAft>
              <a:buFont typeface="Wingdings 2"/>
              <a:buChar char=""/>
              <a:defRPr/>
            </a:pPr>
            <a:r>
              <a:rPr lang="en-US" dirty="0"/>
              <a:t>14. </a:t>
            </a:r>
            <a:r>
              <a:rPr lang="en-US" dirty="0" smtClean="0">
                <a:hlinkClick r:id="rId4"/>
              </a:rPr>
              <a:t>www.bostontea.com/index.cfm/category/full-leaf-tea.html</a:t>
            </a:r>
            <a:r>
              <a:rPr lang="en-US" dirty="0" smtClean="0"/>
              <a:t> Boston tea company</a:t>
            </a:r>
          </a:p>
          <a:p>
            <a:pPr marL="274320" indent="-274320" eaLnBrk="1" fontAlgn="auto" hangingPunct="1">
              <a:spcAft>
                <a:spcPts val="0"/>
              </a:spcAft>
              <a:buFont typeface="Wingdings 2"/>
              <a:buChar char=""/>
              <a:defRPr/>
            </a:pPr>
            <a:r>
              <a:rPr lang="en-US" dirty="0" smtClean="0"/>
              <a:t>15.http</a:t>
            </a:r>
            <a:r>
              <a:rPr lang="en-US" dirty="0"/>
              <a:t>://</a:t>
            </a:r>
            <a:r>
              <a:rPr lang="en-US" dirty="0" smtClean="0"/>
              <a:t>coffeetea.about.com/</a:t>
            </a:r>
            <a:r>
              <a:rPr lang="en-US" dirty="0" err="1" smtClean="0"/>
              <a:t>cs</a:t>
            </a:r>
            <a:r>
              <a:rPr lang="en-US" dirty="0" smtClean="0"/>
              <a:t>/culture/a/aftervshigh.htm </a:t>
            </a:r>
            <a:r>
              <a:rPr lang="en-US" sz="2400" dirty="0" smtClean="0"/>
              <a:t>Read about these two </a:t>
            </a:r>
            <a:r>
              <a:rPr lang="en-US" sz="2400" dirty="0"/>
              <a:t>distinctly different social </a:t>
            </a:r>
            <a:r>
              <a:rPr lang="en-US" sz="2400" dirty="0" smtClean="0"/>
              <a:t>events</a:t>
            </a:r>
          </a:p>
          <a:p>
            <a:pPr marL="274320" indent="-274320" eaLnBrk="1" fontAlgn="auto" hangingPunct="1">
              <a:spcAft>
                <a:spcPts val="0"/>
              </a:spcAft>
              <a:buFont typeface="Wingdings 2"/>
              <a:buChar char=""/>
              <a:defRPr/>
            </a:pPr>
            <a:r>
              <a:rPr lang="en-US" sz="2400" dirty="0"/>
              <a:t>16. </a:t>
            </a:r>
            <a:r>
              <a:rPr lang="en-US" sz="2400" dirty="0">
                <a:hlinkClick r:id="rId5"/>
              </a:rPr>
              <a:t>http://</a:t>
            </a:r>
            <a:r>
              <a:rPr lang="en-US" sz="2400" dirty="0" smtClean="0">
                <a:hlinkClick r:id="rId5"/>
              </a:rPr>
              <a:t>www.victorialodging.com/attraction/victoria-high-tea</a:t>
            </a:r>
            <a:r>
              <a:rPr lang="en-US" sz="2400" dirty="0" smtClean="0"/>
              <a:t> Victoria high tea</a:t>
            </a:r>
          </a:p>
          <a:p>
            <a:pPr marL="274320" indent="-274320" eaLnBrk="1" fontAlgn="auto" hangingPunct="1">
              <a:spcAft>
                <a:spcPts val="0"/>
              </a:spcAft>
              <a:buFont typeface="Wingdings 2"/>
              <a:buChar char=""/>
              <a:defRPr/>
            </a:pPr>
            <a:r>
              <a:rPr lang="en-US" sz="2400" dirty="0"/>
              <a:t>17. </a:t>
            </a:r>
            <a:r>
              <a:rPr lang="en-US" sz="2400" dirty="0">
                <a:hlinkClick r:id="rId6"/>
              </a:rPr>
              <a:t>http://www.theritzlondon.com/tea</a:t>
            </a:r>
            <a:r>
              <a:rPr lang="en-US" sz="2400" dirty="0" smtClean="0">
                <a:hlinkClick r:id="rId6"/>
              </a:rPr>
              <a:t>/</a:t>
            </a:r>
            <a:r>
              <a:rPr lang="en-US" sz="2400" dirty="0" smtClean="0"/>
              <a:t> Luxurious afternoon tea</a:t>
            </a:r>
          </a:p>
          <a:p>
            <a:pPr marL="274320" indent="-274320" eaLnBrk="1" fontAlgn="auto" hangingPunct="1">
              <a:spcAft>
                <a:spcPts val="0"/>
              </a:spcAft>
              <a:buFont typeface="Wingdings 2"/>
              <a:buChar char=""/>
              <a:defRPr/>
            </a:pPr>
            <a:r>
              <a:rPr lang="en-US" sz="2400" dirty="0" smtClean="0"/>
              <a:t>18.</a:t>
            </a:r>
            <a:r>
              <a:rPr lang="en-US" dirty="0" smtClean="0">
                <a:hlinkClick r:id="rId7"/>
              </a:rPr>
              <a:t>http</a:t>
            </a:r>
            <a:r>
              <a:rPr lang="en-US" dirty="0">
                <a:hlinkClick r:id="rId7"/>
              </a:rPr>
              <a:t>://www.instructables.com/id/Delicious-sweet-milk-tea</a:t>
            </a:r>
            <a:r>
              <a:rPr lang="en-US" dirty="0" smtClean="0">
                <a:hlinkClick r:id="rId7"/>
              </a:rPr>
              <a:t>/</a:t>
            </a:r>
            <a:r>
              <a:rPr lang="en-US" dirty="0" smtClean="0"/>
              <a:t> a recipe for milk tea</a:t>
            </a:r>
          </a:p>
          <a:p>
            <a:pPr marL="274320" indent="-274320" eaLnBrk="1" fontAlgn="auto" hangingPunct="1">
              <a:spcAft>
                <a:spcPts val="0"/>
              </a:spcAft>
              <a:buFont typeface="Wingdings 2"/>
              <a:buChar char=""/>
              <a:defRPr/>
            </a:pPr>
            <a:r>
              <a:rPr lang="en-US" dirty="0" smtClean="0"/>
              <a:t>19</a:t>
            </a:r>
            <a:r>
              <a:rPr lang="en-US" dirty="0"/>
              <a:t>. </a:t>
            </a:r>
            <a:r>
              <a:rPr lang="en-US" dirty="0">
                <a:hlinkClick r:id="rId8"/>
              </a:rPr>
              <a:t>http://allrecipes.com//</a:t>
            </a:r>
            <a:r>
              <a:rPr lang="en-US" dirty="0" smtClean="0">
                <a:hlinkClick r:id="rId8"/>
              </a:rPr>
              <a:t>Recipes/drinks/tea/Main.aspx</a:t>
            </a:r>
            <a:r>
              <a:rPr lang="en-US" dirty="0" smtClean="0"/>
              <a:t> full collection of tea </a:t>
            </a:r>
            <a:r>
              <a:rPr lang="en-US" dirty="0" err="1"/>
              <a:t>r</a:t>
            </a:r>
            <a:r>
              <a:rPr lang="en-US" dirty="0" err="1" smtClean="0"/>
              <a:t>ecepies</a:t>
            </a:r>
            <a:endParaRPr lang="en-US" dirty="0" smtClean="0"/>
          </a:p>
          <a:p>
            <a:pPr marL="274320" indent="-274320" eaLnBrk="1" fontAlgn="auto" hangingPunct="1">
              <a:spcAft>
                <a:spcPts val="0"/>
              </a:spcAft>
              <a:buFont typeface="Wingdings 2"/>
              <a:buChar char=""/>
              <a:defRPr/>
            </a:pPr>
            <a:r>
              <a:rPr lang="en-US" dirty="0" smtClean="0"/>
              <a:t>20. </a:t>
            </a:r>
            <a:r>
              <a:rPr lang="en-US" dirty="0" smtClean="0">
                <a:hlinkClick r:id="rId9"/>
              </a:rPr>
              <a:t>http</a:t>
            </a:r>
            <a:r>
              <a:rPr lang="en-US" dirty="0">
                <a:hlinkClick r:id="rId9"/>
              </a:rPr>
              <a:t>://www.teausa.com</a:t>
            </a:r>
            <a:r>
              <a:rPr lang="en-US" dirty="0" smtClean="0">
                <a:hlinkClick r:id="rId9"/>
              </a:rPr>
              <a:t>/</a:t>
            </a:r>
            <a:r>
              <a:rPr lang="en-US" dirty="0" smtClean="0"/>
              <a:t>  The US tea </a:t>
            </a:r>
            <a:r>
              <a:rPr lang="en-US" dirty="0" err="1" smtClean="0"/>
              <a:t>counsil</a:t>
            </a:r>
            <a:endParaRPr lang="en-US" dirty="0" smtClean="0"/>
          </a:p>
          <a:p>
            <a:pPr marL="274320" indent="-274320" eaLnBrk="1" fontAlgn="auto" hangingPunct="1">
              <a:spcAft>
                <a:spcPts val="0"/>
              </a:spcAft>
              <a:buFont typeface="Wingdings 2"/>
              <a:buChar char=""/>
              <a:defRPr/>
            </a:pPr>
            <a:endParaRPr lang="ru-RU" dirty="0"/>
          </a:p>
        </p:txBody>
      </p:sp>
      <p:sp>
        <p:nvSpPr>
          <p:cNvPr id="3" name="Заголовок 2"/>
          <p:cNvSpPr>
            <a:spLocks noGrp="1"/>
          </p:cNvSpPr>
          <p:nvPr>
            <p:ph type="title"/>
          </p:nvPr>
        </p:nvSpPr>
        <p:spPr/>
        <p:txBody>
          <a:bodyPr/>
          <a:lstStyle/>
          <a:p>
            <a:pPr algn="ctr" eaLnBrk="1" fontAlgn="auto" hangingPunct="1">
              <a:spcAft>
                <a:spcPts val="0"/>
              </a:spcAft>
              <a:defRPr/>
            </a:pPr>
            <a:r>
              <a:rPr/>
              <a:t>Webliography</a:t>
            </a:r>
            <a:endParaRPr lang="ru-R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Рисунок 3"/>
          <p:cNvPicPr>
            <a:picLocks noChangeAspect="1"/>
          </p:cNvPicPr>
          <p:nvPr/>
        </p:nvPicPr>
        <p:blipFill>
          <a:blip r:embed="rId2"/>
          <a:srcRect/>
          <a:stretch>
            <a:fillRect/>
          </a:stretch>
        </p:blipFill>
        <p:spPr bwMode="auto">
          <a:xfrm>
            <a:off x="5364163" y="404813"/>
            <a:ext cx="3484562" cy="4645025"/>
          </a:xfrm>
          <a:prstGeom prst="rect">
            <a:avLst/>
          </a:prstGeom>
          <a:noFill/>
          <a:ln w="9525">
            <a:noFill/>
            <a:miter lim="800000"/>
            <a:headEnd/>
            <a:tailEnd/>
          </a:ln>
        </p:spPr>
      </p:pic>
      <p:sp>
        <p:nvSpPr>
          <p:cNvPr id="55298" name="Объект 1"/>
          <p:cNvSpPr>
            <a:spLocks noGrp="1"/>
          </p:cNvSpPr>
          <p:nvPr>
            <p:ph idx="1"/>
          </p:nvPr>
        </p:nvSpPr>
        <p:spPr>
          <a:xfrm>
            <a:off x="323850" y="1341438"/>
            <a:ext cx="8524875" cy="5256212"/>
          </a:xfrm>
        </p:spPr>
        <p:txBody>
          <a:bodyPr/>
          <a:lstStyle/>
          <a:p>
            <a:pPr eaLnBrk="1" hangingPunct="1">
              <a:lnSpc>
                <a:spcPct val="80000"/>
              </a:lnSpc>
            </a:pPr>
            <a:r>
              <a:rPr lang="en-US" sz="2400" smtClean="0"/>
              <a:t>I am Viktoriya Lavrentieva, </a:t>
            </a:r>
          </a:p>
          <a:p>
            <a:pPr eaLnBrk="1" hangingPunct="1">
              <a:lnSpc>
                <a:spcPct val="80000"/>
              </a:lnSpc>
              <a:buFont typeface="Wingdings 2" pitchFamily="18" charset="2"/>
              <a:buNone/>
            </a:pPr>
            <a:r>
              <a:rPr lang="en-US" sz="2400" smtClean="0"/>
              <a:t>a 16-year-old pupil. I am interested </a:t>
            </a:r>
          </a:p>
          <a:p>
            <a:pPr eaLnBrk="1" hangingPunct="1">
              <a:lnSpc>
                <a:spcPct val="80000"/>
              </a:lnSpc>
              <a:buFont typeface="Wingdings 2" pitchFamily="18" charset="2"/>
              <a:buNone/>
            </a:pPr>
            <a:r>
              <a:rPr lang="en-US" sz="2400" smtClean="0"/>
              <a:t>in England</a:t>
            </a:r>
            <a:r>
              <a:rPr lang="ru-RU" sz="2400" smtClean="0"/>
              <a:t> </a:t>
            </a:r>
            <a:r>
              <a:rPr lang="en-US" sz="2400" smtClean="0"/>
              <a:t>and its history. </a:t>
            </a:r>
          </a:p>
          <a:p>
            <a:pPr eaLnBrk="1" hangingPunct="1">
              <a:lnSpc>
                <a:spcPct val="80000"/>
              </a:lnSpc>
              <a:buFont typeface="Wingdings 2" pitchFamily="18" charset="2"/>
              <a:buNone/>
            </a:pPr>
            <a:r>
              <a:rPr lang="en-US" sz="2400" smtClean="0"/>
              <a:t>My interests are not limited by </a:t>
            </a:r>
          </a:p>
          <a:p>
            <a:pPr eaLnBrk="1" hangingPunct="1">
              <a:lnSpc>
                <a:spcPct val="80000"/>
              </a:lnSpc>
              <a:buFont typeface="Wingdings 2" pitchFamily="18" charset="2"/>
              <a:buNone/>
            </a:pPr>
            <a:r>
              <a:rPr lang="en-US" sz="2400" smtClean="0"/>
              <a:t>the English  language only. I </a:t>
            </a:r>
          </a:p>
          <a:p>
            <a:pPr eaLnBrk="1" hangingPunct="1">
              <a:lnSpc>
                <a:spcPct val="80000"/>
              </a:lnSpc>
              <a:buFont typeface="Wingdings 2" pitchFamily="18" charset="2"/>
              <a:buNone/>
            </a:pPr>
            <a:r>
              <a:rPr lang="en-US" sz="2400" smtClean="0"/>
              <a:t>like taking photos, and I</a:t>
            </a:r>
          </a:p>
          <a:p>
            <a:pPr eaLnBrk="1" hangingPunct="1">
              <a:lnSpc>
                <a:spcPct val="80000"/>
              </a:lnSpc>
              <a:buFont typeface="Wingdings 2" pitchFamily="18" charset="2"/>
              <a:buNone/>
            </a:pPr>
            <a:r>
              <a:rPr lang="en-US" sz="2400" smtClean="0"/>
              <a:t>have a vast collection of old post </a:t>
            </a:r>
          </a:p>
          <a:p>
            <a:pPr eaLnBrk="1" hangingPunct="1">
              <a:lnSpc>
                <a:spcPct val="80000"/>
              </a:lnSpc>
              <a:buFont typeface="Wingdings 2" pitchFamily="18" charset="2"/>
              <a:buNone/>
            </a:pPr>
            <a:r>
              <a:rPr lang="en-US" sz="2400" smtClean="0"/>
              <a:t>cards.   </a:t>
            </a:r>
          </a:p>
          <a:p>
            <a:pPr eaLnBrk="1" hangingPunct="1">
              <a:lnSpc>
                <a:spcPct val="80000"/>
              </a:lnSpc>
              <a:buFont typeface="Wingdings 2" pitchFamily="18" charset="2"/>
              <a:buNone/>
            </a:pPr>
            <a:endParaRPr lang="en-US" sz="2400" smtClean="0"/>
          </a:p>
          <a:p>
            <a:pPr eaLnBrk="1" hangingPunct="1">
              <a:lnSpc>
                <a:spcPct val="80000"/>
              </a:lnSpc>
            </a:pPr>
            <a:r>
              <a:rPr lang="fr-FR" sz="2400" smtClean="0"/>
              <a:t>I’ve chosen the topic Tea Drinking for my presentation as I think that little attention is paid to this topic at school. This theme maybe interesting to everybody who </a:t>
            </a:r>
            <a:r>
              <a:rPr lang="en-US" sz="2000" b="1" smtClean="0">
                <a:latin typeface="Arial" charset="0"/>
              </a:rPr>
              <a:t>want</a:t>
            </a:r>
            <a:r>
              <a:rPr lang="fr-FR" sz="2000" b="1" smtClean="0"/>
              <a:t>s</a:t>
            </a:r>
            <a:r>
              <a:rPr lang="fr-FR" sz="2400" smtClean="0"/>
              <a:t> to know more about English culture</a:t>
            </a:r>
            <a:r>
              <a:rPr lang="ru-RU" sz="2400" smtClean="0">
                <a:latin typeface="Arial" charset="0"/>
              </a:rPr>
              <a:t>.</a:t>
            </a:r>
            <a:endParaRPr lang="en-US" sz="2400" smtClean="0">
              <a:latin typeface="Arial" charset="0"/>
            </a:endParaRPr>
          </a:p>
          <a:p>
            <a:pPr eaLnBrk="1" hangingPunct="1">
              <a:lnSpc>
                <a:spcPct val="80000"/>
              </a:lnSpc>
            </a:pPr>
            <a:endParaRPr lang="en-US" sz="2400" smtClean="0">
              <a:latin typeface="Arial" charset="0"/>
            </a:endParaRPr>
          </a:p>
          <a:p>
            <a:pPr eaLnBrk="1" hangingPunct="1">
              <a:lnSpc>
                <a:spcPct val="80000"/>
              </a:lnSpc>
            </a:pPr>
            <a:r>
              <a:rPr lang="en-US" sz="2400" smtClean="0">
                <a:latin typeface="Arial" charset="0"/>
              </a:rPr>
              <a:t>This presentation may be used at the lessons of English.</a:t>
            </a:r>
            <a:endParaRPr lang="ru-RU" sz="2400" smtClean="0">
              <a:latin typeface="Arial" charset="0"/>
            </a:endParaRPr>
          </a:p>
        </p:txBody>
      </p:sp>
      <p:sp>
        <p:nvSpPr>
          <p:cNvPr id="3" name="Заголовок 2"/>
          <p:cNvSpPr>
            <a:spLocks noGrp="1"/>
          </p:cNvSpPr>
          <p:nvPr>
            <p:ph type="title"/>
          </p:nvPr>
        </p:nvSpPr>
        <p:spPr>
          <a:xfrm>
            <a:off x="467544" y="-204936"/>
            <a:ext cx="8229600" cy="1219200"/>
          </a:xfrm>
        </p:spPr>
        <p:txBody>
          <a:bodyPr/>
          <a:lstStyle/>
          <a:p>
            <a:pPr eaLnBrk="1" fontAlgn="auto" hangingPunct="1">
              <a:spcAft>
                <a:spcPts val="0"/>
              </a:spcAft>
              <a:defRPr/>
            </a:pPr>
            <a:r>
              <a:rPr smtClean="0"/>
              <a:t>About the author</a:t>
            </a: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ъект 1"/>
          <p:cNvSpPr>
            <a:spLocks noGrp="1"/>
          </p:cNvSpPr>
          <p:nvPr>
            <p:ph idx="1"/>
          </p:nvPr>
        </p:nvSpPr>
        <p:spPr/>
        <p:txBody>
          <a:bodyPr/>
          <a:lstStyle/>
          <a:p>
            <a:pPr eaLnBrk="1" hangingPunct="1"/>
            <a:r>
              <a:rPr lang="en-US" sz="2800" smtClean="0"/>
              <a:t>In </a:t>
            </a:r>
            <a:r>
              <a:rPr lang="en-US" sz="3200" smtClean="0"/>
              <a:t>those countries where the term's use is common, the influences are generally those of the former British Empire.</a:t>
            </a:r>
            <a:endParaRPr lang="ru-RU" sz="3200" smtClean="0"/>
          </a:p>
        </p:txBody>
      </p:sp>
      <p:sp>
        <p:nvSpPr>
          <p:cNvPr id="4" name="Заголовок 3"/>
          <p:cNvSpPr>
            <a:spLocks noGrp="1"/>
          </p:cNvSpPr>
          <p:nvPr>
            <p:ph type="title"/>
          </p:nvPr>
        </p:nvSpPr>
        <p:spPr/>
        <p:txBody>
          <a:bodyPr wrap="none" lIns="91440" tIns="45720" rIns="91440" bIns="45720">
            <a:spAutoFit/>
          </a:bodyPr>
          <a:lstStyle/>
          <a:p>
            <a:pPr algn="ctr" eaLnBrk="1" fontAlgn="auto" hangingPunct="1">
              <a:spcAft>
                <a:spcPts val="0"/>
              </a:spcAft>
              <a:defRPr/>
            </a:pPr>
            <a:r>
              <a:rPr sz="5400" b="1">
                <a:ln w="12700">
                  <a:solidFill>
                    <a:schemeClr val="tx2">
                      <a:satMod val="155000"/>
                    </a:schemeClr>
                  </a:solidFill>
                  <a:prstDash val="solid"/>
                </a:ln>
                <a:solidFill>
                  <a:srgbClr val="5B5185"/>
                </a:solidFill>
                <a:effectLst>
                  <a:outerShdw blurRad="41275" dist="20320" dir="1800000" algn="tl" rotWithShape="0">
                    <a:srgbClr val="000000">
                      <a:alpha val="40000"/>
                    </a:srgbClr>
                  </a:outerShdw>
                </a:effectLst>
              </a:rPr>
              <a:t>WHAT IS TEA</a:t>
            </a:r>
            <a:endParaRPr lang="ru-RU" sz="5400" b="1">
              <a:ln w="12700">
                <a:solidFill>
                  <a:schemeClr val="tx2">
                    <a:satMod val="155000"/>
                  </a:schemeClr>
                </a:solidFill>
                <a:prstDash val="solid"/>
              </a:ln>
              <a:solidFill>
                <a:srgbClr val="5B5185"/>
              </a:solidFill>
              <a:effectLst>
                <a:outerShdw blurRad="41275" dist="20320" dir="1800000" algn="tl" rotWithShape="0">
                  <a:srgbClr val="000000">
                    <a:alpha val="40000"/>
                  </a:srgbClr>
                </a:outerShdw>
              </a:effectLst>
            </a:endParaRPr>
          </a:p>
        </p:txBody>
      </p:sp>
      <p:pic>
        <p:nvPicPr>
          <p:cNvPr id="19459" name="Рисунок 5"/>
          <p:cNvPicPr>
            <a:picLocks noChangeAspect="1"/>
          </p:cNvPicPr>
          <p:nvPr/>
        </p:nvPicPr>
        <p:blipFill>
          <a:blip r:embed="rId2"/>
          <a:srcRect/>
          <a:stretch>
            <a:fillRect/>
          </a:stretch>
        </p:blipFill>
        <p:spPr bwMode="auto">
          <a:xfrm>
            <a:off x="3217863" y="4024313"/>
            <a:ext cx="2522537" cy="1895475"/>
          </a:xfrm>
          <a:prstGeom prst="rect">
            <a:avLst/>
          </a:prstGeom>
          <a:noFill/>
          <a:ln w="9525">
            <a:noFill/>
            <a:miter lim="800000"/>
            <a:headEnd/>
            <a:tailEnd/>
          </a:ln>
        </p:spPr>
      </p:pic>
      <p:pic>
        <p:nvPicPr>
          <p:cNvPr id="19460" name="Рисунок 7"/>
          <p:cNvPicPr>
            <a:picLocks noChangeAspect="1"/>
          </p:cNvPicPr>
          <p:nvPr/>
        </p:nvPicPr>
        <p:blipFill>
          <a:blip r:embed="rId3"/>
          <a:srcRect/>
          <a:stretch>
            <a:fillRect/>
          </a:stretch>
        </p:blipFill>
        <p:spPr bwMode="auto">
          <a:xfrm>
            <a:off x="1547813" y="3327400"/>
            <a:ext cx="5862637" cy="3298825"/>
          </a:xfrm>
          <a:prstGeom prst="rect">
            <a:avLst/>
          </a:prstGeom>
          <a:noFill/>
          <a:ln w="9525">
            <a:noFill/>
            <a:miter lim="800000"/>
            <a:headEnd/>
            <a:tailEnd/>
          </a:ln>
        </p:spPr>
      </p:pic>
      <p:pic>
        <p:nvPicPr>
          <p:cNvPr id="19461" name="Рисунок 4"/>
          <p:cNvPicPr>
            <a:picLocks noChangeAspect="1"/>
          </p:cNvPicPr>
          <p:nvPr/>
        </p:nvPicPr>
        <p:blipFill>
          <a:blip r:embed="rId4"/>
          <a:srcRect/>
          <a:stretch>
            <a:fillRect/>
          </a:stretch>
        </p:blipFill>
        <p:spPr bwMode="auto">
          <a:xfrm>
            <a:off x="179388" y="5276850"/>
            <a:ext cx="2417762" cy="1349375"/>
          </a:xfrm>
          <a:prstGeom prst="rect">
            <a:avLst/>
          </a:prstGeom>
          <a:noFill/>
          <a:ln w="9525">
            <a:noFill/>
            <a:miter lim="800000"/>
            <a:headEnd/>
            <a:tailEnd/>
          </a:ln>
        </p:spPr>
      </p:pic>
      <p:pic>
        <p:nvPicPr>
          <p:cNvPr id="19462" name="Рисунок 6"/>
          <p:cNvPicPr>
            <a:picLocks noChangeAspect="1"/>
          </p:cNvPicPr>
          <p:nvPr/>
        </p:nvPicPr>
        <p:blipFill>
          <a:blip r:embed="rId5"/>
          <a:srcRect/>
          <a:stretch>
            <a:fillRect/>
          </a:stretch>
        </p:blipFill>
        <p:spPr bwMode="auto">
          <a:xfrm>
            <a:off x="6227763" y="3327400"/>
            <a:ext cx="2628900" cy="1312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28638" y="4076700"/>
            <a:ext cx="8158162" cy="2619375"/>
          </a:xfrm>
        </p:spPr>
        <p:txBody>
          <a:bodyPr/>
          <a:lstStyle/>
          <a:p>
            <a:pPr eaLnBrk="1" hangingPunct="1"/>
            <a:r>
              <a:rPr lang="en-US" sz="3200" smtClean="0"/>
              <a:t>Tea was "discovered“ by the Chinese about 5000 years ago, it took a long time before the moment when it became popular in Britain.</a:t>
            </a:r>
          </a:p>
        </p:txBody>
      </p:sp>
      <p:sp>
        <p:nvSpPr>
          <p:cNvPr id="20482" name="TextBox 2"/>
          <p:cNvSpPr txBox="1">
            <a:spLocks noChangeArrowheads="1"/>
          </p:cNvSpPr>
          <p:nvPr/>
        </p:nvSpPr>
        <p:spPr bwMode="auto">
          <a:xfrm>
            <a:off x="971550" y="620713"/>
            <a:ext cx="7272338" cy="769937"/>
          </a:xfrm>
          <a:prstGeom prst="rect">
            <a:avLst/>
          </a:prstGeom>
          <a:noFill/>
          <a:ln w="9525">
            <a:noFill/>
            <a:miter lim="800000"/>
            <a:headEnd/>
            <a:tailEnd/>
          </a:ln>
        </p:spPr>
        <p:txBody>
          <a:bodyPr>
            <a:spAutoFit/>
          </a:bodyPr>
          <a:lstStyle/>
          <a:p>
            <a:pPr algn="ctr"/>
            <a:r>
              <a:rPr lang="en-US" sz="4400">
                <a:solidFill>
                  <a:srgbClr val="6600CC"/>
                </a:solidFill>
                <a:latin typeface="Constantia" pitchFamily="18" charset="0"/>
              </a:rPr>
              <a:t>DISCOVERY OF TEA</a:t>
            </a:r>
            <a:endParaRPr lang="ru-RU" sz="4400">
              <a:solidFill>
                <a:srgbClr val="6600CC"/>
              </a:solidFill>
              <a:latin typeface="Constantia" pitchFamily="18" charset="0"/>
            </a:endParaRPr>
          </a:p>
        </p:txBody>
      </p:sp>
      <p:pic>
        <p:nvPicPr>
          <p:cNvPr id="20483" name="Рисунок 3"/>
          <p:cNvPicPr>
            <a:picLocks noChangeAspect="1"/>
          </p:cNvPicPr>
          <p:nvPr/>
        </p:nvPicPr>
        <p:blipFill>
          <a:blip r:embed="rId2"/>
          <a:srcRect/>
          <a:stretch>
            <a:fillRect/>
          </a:stretch>
        </p:blipFill>
        <p:spPr bwMode="auto">
          <a:xfrm>
            <a:off x="2551113" y="1390650"/>
            <a:ext cx="4113212" cy="273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3" descr="9c31c566c8d0304c8546408e75bb56f4_full.jpg"/>
          <p:cNvPicPr>
            <a:picLocks noChangeAspect="1"/>
          </p:cNvPicPr>
          <p:nvPr/>
        </p:nvPicPr>
        <p:blipFill>
          <a:blip r:embed="rId2"/>
          <a:srcRect/>
          <a:stretch>
            <a:fillRect/>
          </a:stretch>
        </p:blipFill>
        <p:spPr bwMode="auto">
          <a:xfrm>
            <a:off x="5292725" y="1052513"/>
            <a:ext cx="3527425" cy="2530475"/>
          </a:xfrm>
          <a:prstGeom prst="rect">
            <a:avLst/>
          </a:prstGeom>
          <a:noFill/>
          <a:ln w="9525">
            <a:noFill/>
            <a:miter lim="800000"/>
            <a:headEnd/>
            <a:tailEnd/>
          </a:ln>
        </p:spPr>
      </p:pic>
      <p:pic>
        <p:nvPicPr>
          <p:cNvPr id="4" name="Picture 3" descr="C:\Documents and Settings\Admin\Рабочий стол\англ\1hilltop_1.jpg"/>
          <p:cNvPicPr>
            <a:picLocks noChangeAspect="1" noChangeArrowheads="1"/>
          </p:cNvPicPr>
          <p:nvPr/>
        </p:nvPicPr>
        <p:blipFill>
          <a:blip r:embed="rId3"/>
          <a:srcRect/>
          <a:stretch>
            <a:fillRect/>
          </a:stretch>
        </p:blipFill>
        <p:spPr bwMode="auto">
          <a:xfrm>
            <a:off x="395288" y="3914775"/>
            <a:ext cx="3717925" cy="2755900"/>
          </a:xfrm>
          <a:prstGeom prst="rect">
            <a:avLst/>
          </a:prstGeom>
          <a:noFill/>
          <a:ln w="9525">
            <a:noFill/>
            <a:miter lim="800000"/>
            <a:headEnd/>
            <a:tailEnd/>
          </a:ln>
        </p:spPr>
      </p:pic>
      <p:sp>
        <p:nvSpPr>
          <p:cNvPr id="2" name="Объект 1"/>
          <p:cNvSpPr>
            <a:spLocks noGrp="1"/>
          </p:cNvSpPr>
          <p:nvPr>
            <p:ph idx="1"/>
          </p:nvPr>
        </p:nvSpPr>
        <p:spPr>
          <a:xfrm>
            <a:off x="250825" y="1052513"/>
            <a:ext cx="5041900" cy="3438525"/>
          </a:xfrm>
        </p:spPr>
        <p:txBody>
          <a:bodyPr>
            <a:normAutofit fontScale="85000" lnSpcReduction="20000"/>
          </a:bodyPr>
          <a:lstStyle/>
          <a:p>
            <a:pPr marL="274320" indent="-274320" algn="just" eaLnBrk="1" fontAlgn="auto" hangingPunct="1">
              <a:spcAft>
                <a:spcPts val="0"/>
              </a:spcAft>
              <a:buFont typeface="Wingdings 2"/>
              <a:buChar char=""/>
              <a:defRPr/>
            </a:pPr>
            <a:r>
              <a:rPr lang="en-US" sz="4000" dirty="0">
                <a:solidFill>
                  <a:srgbClr val="D3F5FD"/>
                </a:solidFill>
              </a:rPr>
              <a:t>O</a:t>
            </a:r>
            <a:r>
              <a:rPr lang="en-US" sz="4000" dirty="0" smtClean="0">
                <a:solidFill>
                  <a:srgbClr val="D3F5FD"/>
                </a:solidFill>
              </a:rPr>
              <a:t>nce </a:t>
            </a:r>
            <a:r>
              <a:rPr lang="en-US" sz="4000" dirty="0">
                <a:solidFill>
                  <a:srgbClr val="D3F5FD"/>
                </a:solidFill>
              </a:rPr>
              <a:t>in England came </a:t>
            </a:r>
            <a:r>
              <a:rPr lang="en-US" sz="4000" dirty="0" smtClean="0">
                <a:solidFill>
                  <a:srgbClr val="D3F5FD"/>
                </a:solidFill>
              </a:rPr>
              <a:t>a ship with </a:t>
            </a:r>
            <a:r>
              <a:rPr lang="en-US" sz="4000" dirty="0">
                <a:solidFill>
                  <a:srgbClr val="D3F5FD"/>
                </a:solidFill>
              </a:rPr>
              <a:t>tea leaves, which </a:t>
            </a:r>
            <a:r>
              <a:rPr lang="en-US" sz="4000" dirty="0" smtClean="0">
                <a:solidFill>
                  <a:srgbClr val="D3F5FD"/>
                </a:solidFill>
              </a:rPr>
              <a:t>are under </a:t>
            </a:r>
            <a:r>
              <a:rPr lang="en-US" sz="4000" dirty="0">
                <a:solidFill>
                  <a:srgbClr val="D3F5FD"/>
                </a:solidFill>
              </a:rPr>
              <a:t>the influence of heat </a:t>
            </a:r>
            <a:r>
              <a:rPr lang="en-US" sz="4000" dirty="0" smtClean="0">
                <a:solidFill>
                  <a:srgbClr val="D3F5FD"/>
                </a:solidFill>
              </a:rPr>
              <a:t>and </a:t>
            </a:r>
            <a:r>
              <a:rPr lang="en-US" sz="4000" dirty="0">
                <a:solidFill>
                  <a:srgbClr val="D3F5FD"/>
                </a:solidFill>
              </a:rPr>
              <a:t>moisture got a </a:t>
            </a:r>
            <a:r>
              <a:rPr lang="en-US" sz="4000" dirty="0" smtClean="0">
                <a:solidFill>
                  <a:srgbClr val="D3F5FD"/>
                </a:solidFill>
              </a:rPr>
              <a:t>bright color </a:t>
            </a:r>
            <a:r>
              <a:rPr lang="en-US" sz="4000" dirty="0">
                <a:solidFill>
                  <a:srgbClr val="D3F5FD"/>
                </a:solidFill>
              </a:rPr>
              <a:t>and strong flavor. </a:t>
            </a:r>
            <a:endParaRPr lang="en-US" sz="4000" dirty="0" smtClean="0">
              <a:solidFill>
                <a:srgbClr val="D3F5FD"/>
              </a:solidFill>
            </a:endParaRPr>
          </a:p>
          <a:p>
            <a:pPr marL="0" indent="0" algn="just" eaLnBrk="1" fontAlgn="auto" hangingPunct="1">
              <a:spcAft>
                <a:spcPts val="0"/>
              </a:spcAft>
              <a:buFont typeface="Wingdings 2"/>
              <a:buNone/>
              <a:defRPr/>
            </a:pPr>
            <a:endParaRPr lang="en-US" sz="2800" dirty="0" smtClean="0">
              <a:solidFill>
                <a:schemeClr val="tx2"/>
              </a:solidFill>
            </a:endParaRPr>
          </a:p>
          <a:p>
            <a:pPr marL="0" indent="0" eaLnBrk="1" fontAlgn="auto" hangingPunct="1">
              <a:spcAft>
                <a:spcPts val="0"/>
              </a:spcAft>
              <a:buFont typeface="Wingdings 2"/>
              <a:buNone/>
              <a:defRPr/>
            </a:pPr>
            <a:r>
              <a:rPr lang="en-US" sz="2800" dirty="0" smtClean="0">
                <a:solidFill>
                  <a:schemeClr val="tx2"/>
                </a:solidFill>
              </a:rPr>
              <a:t>        </a:t>
            </a:r>
            <a:r>
              <a:rPr lang="en-US" dirty="0" smtClean="0"/>
              <a:t>                    </a:t>
            </a:r>
            <a:endParaRPr lang="ru-RU" dirty="0"/>
          </a:p>
        </p:txBody>
      </p:sp>
      <p:sp>
        <p:nvSpPr>
          <p:cNvPr id="21508" name="TextBox 6"/>
          <p:cNvSpPr txBox="1">
            <a:spLocks noChangeArrowheads="1"/>
          </p:cNvSpPr>
          <p:nvPr/>
        </p:nvSpPr>
        <p:spPr bwMode="auto">
          <a:xfrm>
            <a:off x="4279900" y="4076700"/>
            <a:ext cx="4851400" cy="2247900"/>
          </a:xfrm>
          <a:prstGeom prst="rect">
            <a:avLst/>
          </a:prstGeom>
          <a:noFill/>
          <a:ln w="9525">
            <a:noFill/>
            <a:miter lim="800000"/>
            <a:headEnd/>
            <a:tailEnd/>
          </a:ln>
        </p:spPr>
        <p:txBody>
          <a:bodyPr>
            <a:spAutoFit/>
          </a:bodyPr>
          <a:lstStyle/>
          <a:p>
            <a:r>
              <a:rPr lang="en-US" sz="2800">
                <a:solidFill>
                  <a:srgbClr val="D3F5FD"/>
                </a:solidFill>
                <a:latin typeface="Constantia" pitchFamily="18" charset="0"/>
              </a:rPr>
              <a:t>Unusual taste, deep color                                     and flavor brewed from </a:t>
            </a:r>
          </a:p>
          <a:p>
            <a:r>
              <a:rPr lang="en-US" sz="2800">
                <a:solidFill>
                  <a:srgbClr val="D3F5FD"/>
                </a:solidFill>
                <a:latin typeface="Constantia" pitchFamily="18" charset="0"/>
              </a:rPr>
              <a:t>the leaves of these drinks hit the British. So there was a black tea. </a:t>
            </a:r>
          </a:p>
        </p:txBody>
      </p:sp>
      <p:sp>
        <p:nvSpPr>
          <p:cNvPr id="8" name="Прямоугольник 7"/>
          <p:cNvSpPr/>
          <p:nvPr/>
        </p:nvSpPr>
        <p:spPr>
          <a:xfrm>
            <a:off x="683568" y="188640"/>
            <a:ext cx="8275701" cy="769441"/>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4400" dirty="0">
                <a:solidFill>
                  <a:srgbClr val="002060"/>
                </a:solidFill>
                <a:latin typeface="+mn-lt"/>
              </a:rPr>
              <a:t>A new era - an era of black tea</a:t>
            </a:r>
            <a:endParaRPr lang="ru-RU" sz="4400" dirty="0">
              <a:solidFill>
                <a:schemeClr val="tx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4000"/>
                            </p:stCondLst>
                            <p:childTnLst>
                              <p:par>
                                <p:cTn id="13" presetID="8" presetClass="exit" presetSubtype="16" fill="remove" nodeType="afterEffect">
                                  <p:stCondLst>
                                    <p:cond delay="2000"/>
                                  </p:stCondLst>
                                  <p:childTnLst>
                                    <p:animEffect transition="out" filter="diamond(in)">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4"/>
          <p:cNvPicPr>
            <a:picLocks noChangeAspect="1"/>
          </p:cNvPicPr>
          <p:nvPr/>
        </p:nvPicPr>
        <p:blipFill>
          <a:blip r:embed="rId2"/>
          <a:srcRect/>
          <a:stretch>
            <a:fillRect/>
          </a:stretch>
        </p:blipFill>
        <p:spPr bwMode="auto">
          <a:xfrm>
            <a:off x="5311775" y="1916113"/>
            <a:ext cx="3613150" cy="4808537"/>
          </a:xfrm>
          <a:prstGeom prst="rect">
            <a:avLst/>
          </a:prstGeom>
          <a:noFill/>
          <a:ln w="9525">
            <a:noFill/>
            <a:miter lim="800000"/>
            <a:headEnd/>
            <a:tailEnd/>
          </a:ln>
        </p:spPr>
      </p:pic>
      <p:sp>
        <p:nvSpPr>
          <p:cNvPr id="22530" name="Объект 1"/>
          <p:cNvSpPr>
            <a:spLocks noGrp="1"/>
          </p:cNvSpPr>
          <p:nvPr>
            <p:ph idx="1"/>
          </p:nvPr>
        </p:nvSpPr>
        <p:spPr/>
        <p:txBody>
          <a:bodyPr/>
          <a:lstStyle/>
          <a:p>
            <a:pPr marL="0" indent="0" eaLnBrk="1" hangingPunct="1">
              <a:buFont typeface="Wingdings 2" pitchFamily="18" charset="2"/>
              <a:buNone/>
            </a:pPr>
            <a:r>
              <a:rPr lang="en-US" sz="2800" smtClean="0"/>
              <a:t>The custom of drinking tea</a:t>
            </a:r>
          </a:p>
          <a:p>
            <a:pPr marL="0" indent="0" eaLnBrk="1" hangingPunct="1">
              <a:buFont typeface="Wingdings 2" pitchFamily="18" charset="2"/>
              <a:buNone/>
            </a:pPr>
            <a:r>
              <a:rPr lang="en-US" sz="2800" smtClean="0"/>
              <a:t>originated in England when </a:t>
            </a:r>
          </a:p>
          <a:p>
            <a:pPr marL="0" indent="0" eaLnBrk="1" hangingPunct="1">
              <a:buFont typeface="Wingdings 2" pitchFamily="18" charset="2"/>
              <a:buNone/>
            </a:pPr>
            <a:r>
              <a:rPr lang="en-US" sz="2800" smtClean="0"/>
              <a:t>Catherine of Bragança married</a:t>
            </a:r>
          </a:p>
          <a:p>
            <a:pPr marL="0" indent="0" eaLnBrk="1" hangingPunct="1">
              <a:buFont typeface="Wingdings 2" pitchFamily="18" charset="2"/>
              <a:buNone/>
            </a:pPr>
            <a:r>
              <a:rPr lang="en-US" sz="2800" smtClean="0"/>
              <a:t>Charles II in 1661 and brought</a:t>
            </a:r>
          </a:p>
          <a:p>
            <a:pPr marL="0" indent="0" eaLnBrk="1" hangingPunct="1">
              <a:buFont typeface="Wingdings 2" pitchFamily="18" charset="2"/>
              <a:buNone/>
            </a:pPr>
            <a:r>
              <a:rPr lang="en-US" sz="2800" smtClean="0"/>
              <a:t> the practice of drinking tea </a:t>
            </a:r>
          </a:p>
          <a:p>
            <a:pPr marL="0" indent="0" eaLnBrk="1" hangingPunct="1">
              <a:buFont typeface="Wingdings 2" pitchFamily="18" charset="2"/>
              <a:buNone/>
            </a:pPr>
            <a:r>
              <a:rPr lang="en-US" sz="2800" smtClean="0"/>
              <a:t>in the afternoon with her </a:t>
            </a:r>
          </a:p>
          <a:p>
            <a:pPr marL="0" indent="0" eaLnBrk="1" hangingPunct="1">
              <a:buFont typeface="Wingdings 2" pitchFamily="18" charset="2"/>
              <a:buNone/>
            </a:pPr>
            <a:r>
              <a:rPr lang="en-US" sz="2800" smtClean="0"/>
              <a:t>from Portugal.</a:t>
            </a:r>
            <a:endParaRPr lang="ru-RU" smtClean="0"/>
          </a:p>
        </p:txBody>
      </p:sp>
      <p:sp>
        <p:nvSpPr>
          <p:cNvPr id="4" name="Прямоугольник 3"/>
          <p:cNvSpPr/>
          <p:nvPr/>
        </p:nvSpPr>
        <p:spPr>
          <a:xfrm>
            <a:off x="1011349" y="452399"/>
            <a:ext cx="6876819" cy="70788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solidFill>
                  <a:srgbClr val="000099"/>
                </a:solidFill>
                <a:effectLst>
                  <a:reflection blurRad="12700" stA="50000" endPos="50000" dist="5000" dir="5400000" sy="-100000" rotWithShape="0"/>
                </a:effectLst>
                <a:latin typeface="+mn-lt"/>
              </a:rPr>
              <a:t>ORIGIN OF Tea drinking</a:t>
            </a:r>
            <a:endParaRPr lang="ru-RU" sz="4000" b="1" cap="all" dirty="0">
              <a:ln w="0"/>
              <a:solidFill>
                <a:srgbClr val="000099"/>
              </a:solidFill>
              <a:effectLst>
                <a:reflection blurRad="12700" stA="50000" endPos="50000" dist="5000" dir="5400000" sy="-100000" rotWithShape="0"/>
              </a:effectLst>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Documents and Settings\Admin\Рабочий стол\англ\FlavouredTea_Mango.JPG"/>
          <p:cNvPicPr>
            <a:picLocks noChangeAspect="1" noChangeArrowheads="1"/>
          </p:cNvPicPr>
          <p:nvPr/>
        </p:nvPicPr>
        <p:blipFill>
          <a:blip r:embed="rId2"/>
          <a:srcRect/>
          <a:stretch>
            <a:fillRect/>
          </a:stretch>
        </p:blipFill>
        <p:spPr bwMode="auto">
          <a:xfrm>
            <a:off x="2987675" y="549275"/>
            <a:ext cx="5830888" cy="5830888"/>
          </a:xfrm>
          <a:prstGeom prst="rect">
            <a:avLst/>
          </a:prstGeom>
          <a:noFill/>
          <a:ln w="9525">
            <a:noFill/>
            <a:miter lim="800000"/>
            <a:headEnd/>
            <a:tailEnd/>
          </a:ln>
        </p:spPr>
      </p:pic>
      <p:sp>
        <p:nvSpPr>
          <p:cNvPr id="7" name="TextBox 6"/>
          <p:cNvSpPr txBox="1">
            <a:spLocks noChangeArrowheads="1"/>
          </p:cNvSpPr>
          <p:nvPr/>
        </p:nvSpPr>
        <p:spPr bwMode="auto">
          <a:xfrm>
            <a:off x="400050" y="2276475"/>
            <a:ext cx="2447925" cy="1754188"/>
          </a:xfrm>
          <a:prstGeom prst="rect">
            <a:avLst/>
          </a:prstGeom>
          <a:noFill/>
          <a:ln w="9525">
            <a:noFill/>
            <a:miter lim="800000"/>
            <a:headEnd/>
            <a:tailEnd/>
          </a:ln>
        </p:spPr>
        <p:txBody>
          <a:bodyPr>
            <a:spAutoFit/>
          </a:bodyPr>
          <a:lstStyle/>
          <a:p>
            <a:r>
              <a:rPr lang="en-US" sz="5400">
                <a:latin typeface="Constantia" pitchFamily="18" charset="0"/>
              </a:rPr>
              <a:t>Exotic Mango</a:t>
            </a:r>
            <a:endParaRPr lang="ru-RU" sz="5400">
              <a:latin typeface="Constantia" pitchFamily="18" charset="0"/>
            </a:endParaRPr>
          </a:p>
        </p:txBody>
      </p:sp>
      <p:sp>
        <p:nvSpPr>
          <p:cNvPr id="2" name="TextBox 1"/>
          <p:cNvSpPr txBox="1"/>
          <p:nvPr/>
        </p:nvSpPr>
        <p:spPr>
          <a:xfrm>
            <a:off x="1116013" y="407988"/>
            <a:ext cx="6335712" cy="769937"/>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en-US" sz="4400" dirty="0">
                <a:solidFill>
                  <a:schemeClr val="bg1">
                    <a:lumMod val="95000"/>
                    <a:lumOff val="5000"/>
                  </a:schemeClr>
                </a:solidFill>
              </a:rPr>
              <a:t>VARIETIES OF TEA</a:t>
            </a:r>
            <a:endParaRPr lang="ru-RU" sz="4400"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amond(in)">
                                      <p:cBhvr>
                                        <p:cTn id="7" dur="2000"/>
                                        <p:tgtEl>
                                          <p:spTgt spid="5124"/>
                                        </p:tgtEl>
                                      </p:cBhvr>
                                    </p:animEffect>
                                  </p:childTnLst>
                                </p:cTn>
                              </p:par>
                              <p:par>
                                <p:cTn id="8" presetID="45" presetClass="entr" presetSubtype="0" fill="hold" grpId="0" nodeType="withEffect">
                                  <p:stCondLst>
                                    <p:cond delay="0"/>
                                  </p:stCondLst>
                                  <p:iterate type="lt">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anim calcmode="lin" valueType="num">
                                      <p:cBhvr>
                                        <p:cTn id="11" dur="2000" fill="hold"/>
                                        <p:tgtEl>
                                          <p:spTgt spid="7"/>
                                        </p:tgtEl>
                                        <p:attrNameLst>
                                          <p:attrName>ppt_w</p:attrName>
                                        </p:attrNameLst>
                                      </p:cBhvr>
                                      <p:tavLst>
                                        <p:tav tm="0" fmla="#ppt_w*sin(2.5*pi*$)">
                                          <p:val>
                                            <p:fltVal val="0"/>
                                          </p:val>
                                        </p:tav>
                                        <p:tav tm="100000">
                                          <p:val>
                                            <p:fltVal val="1"/>
                                          </p:val>
                                        </p:tav>
                                      </p:tavLst>
                                    </p:anim>
                                    <p:anim calcmode="lin" valueType="num">
                                      <p:cBhvr>
                                        <p:cTn id="1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Рабочий стол\англ\250px-rooibos.jpg"/>
          <p:cNvPicPr>
            <a:picLocks noChangeAspect="1" noChangeArrowheads="1"/>
          </p:cNvPicPr>
          <p:nvPr/>
        </p:nvPicPr>
        <p:blipFill>
          <a:blip r:embed="rId2"/>
          <a:srcRect/>
          <a:stretch>
            <a:fillRect/>
          </a:stretch>
        </p:blipFill>
        <p:spPr bwMode="auto">
          <a:xfrm>
            <a:off x="468313" y="260350"/>
            <a:ext cx="3175000" cy="4229100"/>
          </a:xfrm>
          <a:prstGeom prst="rect">
            <a:avLst/>
          </a:prstGeom>
          <a:noFill/>
          <a:ln w="9525">
            <a:noFill/>
            <a:miter lim="800000"/>
            <a:headEnd/>
            <a:tailEnd/>
          </a:ln>
        </p:spPr>
      </p:pic>
      <p:pic>
        <p:nvPicPr>
          <p:cNvPr id="6147" name="Picture 3" descr="C:\Documents and Settings\Admin\Рабочий стол\англ\260px-oolong_tea_leaf.jpg"/>
          <p:cNvPicPr>
            <a:picLocks noChangeAspect="1" noChangeArrowheads="1"/>
          </p:cNvPicPr>
          <p:nvPr/>
        </p:nvPicPr>
        <p:blipFill>
          <a:blip r:embed="rId3"/>
          <a:srcRect/>
          <a:stretch>
            <a:fillRect/>
          </a:stretch>
        </p:blipFill>
        <p:spPr bwMode="auto">
          <a:xfrm>
            <a:off x="3924300" y="2636838"/>
            <a:ext cx="5029200" cy="3773487"/>
          </a:xfrm>
          <a:prstGeom prst="rect">
            <a:avLst/>
          </a:prstGeom>
          <a:noFill/>
          <a:ln w="9525">
            <a:noFill/>
            <a:miter lim="800000"/>
            <a:headEnd/>
            <a:tailEnd/>
          </a:ln>
        </p:spPr>
      </p:pic>
      <p:sp>
        <p:nvSpPr>
          <p:cNvPr id="6" name="TextBox 5"/>
          <p:cNvSpPr txBox="1">
            <a:spLocks noChangeArrowheads="1"/>
          </p:cNvSpPr>
          <p:nvPr/>
        </p:nvSpPr>
        <p:spPr bwMode="auto">
          <a:xfrm>
            <a:off x="3995738" y="692150"/>
            <a:ext cx="2520950" cy="646113"/>
          </a:xfrm>
          <a:prstGeom prst="rect">
            <a:avLst/>
          </a:prstGeom>
          <a:noFill/>
          <a:ln w="9525">
            <a:noFill/>
            <a:miter lim="800000"/>
            <a:headEnd/>
            <a:tailEnd/>
          </a:ln>
        </p:spPr>
        <p:txBody>
          <a:bodyPr>
            <a:spAutoFit/>
          </a:bodyPr>
          <a:lstStyle/>
          <a:p>
            <a:r>
              <a:rPr lang="en-US" sz="3600" b="1">
                <a:latin typeface="Constantia" pitchFamily="18" charset="0"/>
              </a:rPr>
              <a:t>Rooibush</a:t>
            </a:r>
            <a:r>
              <a:rPr lang="en-US" b="1">
                <a:latin typeface="Constantia" pitchFamily="18" charset="0"/>
              </a:rPr>
              <a:t> </a:t>
            </a:r>
          </a:p>
        </p:txBody>
      </p:sp>
      <p:sp>
        <p:nvSpPr>
          <p:cNvPr id="7" name="TextBox 6"/>
          <p:cNvSpPr txBox="1">
            <a:spLocks noChangeArrowheads="1"/>
          </p:cNvSpPr>
          <p:nvPr/>
        </p:nvSpPr>
        <p:spPr bwMode="auto">
          <a:xfrm>
            <a:off x="827088" y="5300663"/>
            <a:ext cx="2449512" cy="769937"/>
          </a:xfrm>
          <a:prstGeom prst="rect">
            <a:avLst/>
          </a:prstGeom>
          <a:noFill/>
          <a:ln w="9525">
            <a:noFill/>
            <a:miter lim="800000"/>
            <a:headEnd/>
            <a:tailEnd/>
          </a:ln>
        </p:spPr>
        <p:txBody>
          <a:bodyPr>
            <a:spAutoFit/>
          </a:bodyPr>
          <a:lstStyle/>
          <a:p>
            <a:r>
              <a:rPr lang="en-US" sz="4400">
                <a:latin typeface="Constantia" pitchFamily="18" charset="0"/>
              </a:rPr>
              <a:t>green tea</a:t>
            </a:r>
            <a:endParaRPr lang="ru-RU" sz="44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par>
                                <p:cTn id="8" presetID="45" presetClass="entr" presetSubtype="0" fill="hold" grpId="0"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anim calcmode="lin" valueType="num">
                                      <p:cBhvr>
                                        <p:cTn id="11" dur="2000" fill="hold"/>
                                        <p:tgtEl>
                                          <p:spTgt spid="6"/>
                                        </p:tgtEl>
                                        <p:attrNameLst>
                                          <p:attrName>ppt_w</p:attrName>
                                        </p:attrNameLst>
                                      </p:cBhvr>
                                      <p:tavLst>
                                        <p:tav tm="0" fmla="#ppt_w*sin(2.5*pi*$)">
                                          <p:val>
                                            <p:fltVal val="0"/>
                                          </p:val>
                                        </p:tav>
                                        <p:tav tm="100000">
                                          <p:val>
                                            <p:fltVal val="1"/>
                                          </p:val>
                                        </p:tav>
                                      </p:tavLst>
                                    </p:anim>
                                    <p:anim calcmode="lin" valueType="num">
                                      <p:cBhvr>
                                        <p:cTn id="12" dur="20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3400"/>
                            </p:stCondLst>
                            <p:childTnLst>
                              <p:par>
                                <p:cTn id="14" presetID="8" presetClass="entr" presetSubtype="16" fill="hold" nodeType="afterEffect">
                                  <p:stCondLst>
                                    <p:cond delay="0"/>
                                  </p:stCondLst>
                                  <p:childTnLst>
                                    <p:set>
                                      <p:cBhvr>
                                        <p:cTn id="15" dur="1" fill="hold">
                                          <p:stCondLst>
                                            <p:cond delay="0"/>
                                          </p:stCondLst>
                                        </p:cTn>
                                        <p:tgtEl>
                                          <p:spTgt spid="6147"/>
                                        </p:tgtEl>
                                        <p:attrNameLst>
                                          <p:attrName>style.visibility</p:attrName>
                                        </p:attrNameLst>
                                      </p:cBhvr>
                                      <p:to>
                                        <p:strVal val="visible"/>
                                      </p:to>
                                    </p:set>
                                    <p:animEffect transition="in" filter="diamond(in)">
                                      <p:cBhvr>
                                        <p:cTn id="16" dur="2000"/>
                                        <p:tgtEl>
                                          <p:spTgt spid="6147"/>
                                        </p:tgtEl>
                                      </p:cBhvr>
                                    </p:animEffect>
                                  </p:childTnLst>
                                </p:cTn>
                              </p:par>
                              <p:par>
                                <p:cTn id="17" presetID="45" presetClass="entr" presetSubtype="0" fill="hold" nodeType="with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2000"/>
                                        <p:tgtEl>
                                          <p:spTgt spid="7">
                                            <p:txEl>
                                              <p:pRg st="0" end="0"/>
                                            </p:txEl>
                                          </p:spTgt>
                                        </p:tgtEl>
                                      </p:cBhvr>
                                    </p:animEffect>
                                    <p:anim calcmode="lin" valueType="num">
                                      <p:cBhvr>
                                        <p:cTn id="20"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612</TotalTime>
  <Words>1024</Words>
  <Application>Microsoft Office PowerPoint</Application>
  <PresentationFormat>Экран (4:3)</PresentationFormat>
  <Paragraphs>148</Paragraphs>
  <Slides>39</Slides>
  <Notes>2</Notes>
  <HiddenSlides>0</HiddenSlides>
  <MMClips>2</MMClips>
  <ScaleCrop>false</ScaleCrop>
  <HeadingPairs>
    <vt:vector size="6" baseType="variant">
      <vt:variant>
        <vt:lpstr>Использованные шрифты</vt:lpstr>
      </vt:variant>
      <vt:variant>
        <vt:i4>4</vt:i4>
      </vt:variant>
      <vt:variant>
        <vt:lpstr>Шаблон оформления</vt:lpstr>
      </vt:variant>
      <vt:variant>
        <vt:i4>4</vt:i4>
      </vt:variant>
      <vt:variant>
        <vt:lpstr>Заголовки слайдов</vt:lpstr>
      </vt:variant>
      <vt:variant>
        <vt:i4>39</vt:i4>
      </vt:variant>
    </vt:vector>
  </HeadingPairs>
  <TitlesOfParts>
    <vt:vector size="47" baseType="lpstr">
      <vt:lpstr>Arial</vt:lpstr>
      <vt:lpstr>Constantia</vt:lpstr>
      <vt:lpstr>Wingdings 2</vt:lpstr>
      <vt:lpstr>Calibri</vt:lpstr>
      <vt:lpstr>Бумажная</vt:lpstr>
      <vt:lpstr>Бумажная</vt:lpstr>
      <vt:lpstr>Бумажная</vt: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Андрей</dc:creator>
  <cp:lastModifiedBy>FuckYouBill</cp:lastModifiedBy>
  <cp:revision>72</cp:revision>
  <dcterms:modified xsi:type="dcterms:W3CDTF">2011-12-01T16:04:50Z</dcterms:modified>
</cp:coreProperties>
</file>