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4" r:id="rId2"/>
    <p:sldId id="262" r:id="rId3"/>
    <p:sldId id="264" r:id="rId4"/>
    <p:sldId id="265" r:id="rId5"/>
    <p:sldId id="266" r:id="rId6"/>
    <p:sldId id="269" r:id="rId7"/>
    <p:sldId id="267" r:id="rId8"/>
    <p:sldId id="268" r:id="rId9"/>
    <p:sldId id="275" r:id="rId10"/>
    <p:sldId id="270" r:id="rId11"/>
    <p:sldId id="271" r:id="rId12"/>
    <p:sldId id="272" r:id="rId13"/>
    <p:sldId id="257" r:id="rId14"/>
    <p:sldId id="258" r:id="rId15"/>
    <p:sldId id="256" r:id="rId16"/>
    <p:sldId id="259" r:id="rId17"/>
    <p:sldId id="260" r:id="rId18"/>
    <p:sldId id="261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Изучение английского языка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изучали англ.яз.</c:v>
                </c:pt>
                <c:pt idx="1">
                  <c:v>не изучали англ.яз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94.5</c:v>
                </c:pt>
                <c:pt idx="1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Улучшение знаний английского языка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Хотят улучшить</c:v>
                </c:pt>
                <c:pt idx="1">
                  <c:v>Не хотят улучшить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Выбирая продукт с английским названием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Обогащают свой словарный запас</c:v>
                </c:pt>
                <c:pt idx="1">
                  <c:v>думают, что имеют больше шансов выучить английский язык</c:v>
                </c:pt>
                <c:pt idx="2">
                  <c:v>чувствуют себя жителем европейского общества</c:v>
                </c:pt>
                <c:pt idx="3">
                  <c:v>Надеются на лучшее качество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46.7</c:v>
                </c:pt>
                <c:pt idx="1">
                  <c:v>5.6</c:v>
                </c:pt>
                <c:pt idx="2">
                  <c:v>11.1</c:v>
                </c:pt>
                <c:pt idx="3">
                  <c:v>36.700000000000003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CC14A-0E57-4CB3-A5F3-97293452AD9A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96045-C90D-49FA-A085-0FD907F84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7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6045-C90D-49FA-A085-0FD907F849E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4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428625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928662" y="4214818"/>
            <a:ext cx="788953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Тема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: «Англицизмы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рекламе 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названиях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товаров как фактор(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притягивающий или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отталкивающий) влияющий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потребительский спрос».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060848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Изучив </a:t>
            </a:r>
            <a:r>
              <a:rPr lang="ru-RU" sz="2000" dirty="0"/>
              <a:t>литературу по интересующему нас вопросу, мы </a:t>
            </a:r>
            <a:r>
              <a:rPr lang="ru-RU" sz="2000" dirty="0" smtClean="0"/>
              <a:t>выяснили</a:t>
            </a:r>
            <a:r>
              <a:rPr lang="ru-RU" sz="2000" dirty="0"/>
              <a:t>, что  </a:t>
            </a:r>
            <a:r>
              <a:rPr lang="ru-RU" sz="2000" dirty="0" smtClean="0"/>
              <a:t>англицизмы </a:t>
            </a:r>
            <a:r>
              <a:rPr lang="ru-RU" sz="2000" dirty="0"/>
              <a:t>употребляют в рекламе и названиях </a:t>
            </a:r>
            <a:r>
              <a:rPr lang="ru-RU" sz="2000" dirty="0" smtClean="0"/>
              <a:t>товаров </a:t>
            </a:r>
            <a:r>
              <a:rPr lang="ru-RU" sz="2000" dirty="0"/>
              <a:t>не только  </a:t>
            </a:r>
            <a:r>
              <a:rPr lang="ru-RU" sz="2000" dirty="0" smtClean="0"/>
              <a:t>для  </a:t>
            </a:r>
            <a:r>
              <a:rPr lang="ru-RU" sz="2000" dirty="0"/>
              <a:t>того, чтобы привлечь покупателя, но и </a:t>
            </a:r>
            <a:r>
              <a:rPr lang="ru-RU" sz="2000" dirty="0" smtClean="0"/>
              <a:t>чтобы </a:t>
            </a:r>
            <a:r>
              <a:rPr lang="ru-RU" sz="2000" dirty="0"/>
              <a:t>создать ощущение </a:t>
            </a:r>
            <a:r>
              <a:rPr lang="ru-RU" sz="2000" dirty="0" smtClean="0"/>
              <a:t>престижа</a:t>
            </a:r>
            <a:r>
              <a:rPr lang="ru-RU" sz="2000" dirty="0"/>
              <a:t>, усилить мотивацию к </a:t>
            </a:r>
            <a:r>
              <a:rPr lang="ru-RU" sz="2000" dirty="0" smtClean="0"/>
              <a:t>покупке</a:t>
            </a:r>
            <a:r>
              <a:rPr lang="ru-RU" sz="2000" dirty="0"/>
              <a:t>. Это происходит потому, что </a:t>
            </a:r>
            <a:r>
              <a:rPr lang="ru-RU" sz="2000" dirty="0" smtClean="0"/>
              <a:t>это </a:t>
            </a:r>
            <a:r>
              <a:rPr lang="ru-RU" sz="2000" dirty="0"/>
              <a:t>дань моде – знание </a:t>
            </a:r>
            <a:r>
              <a:rPr lang="ru-RU" sz="2000" dirty="0" smtClean="0"/>
              <a:t>английского </a:t>
            </a:r>
            <a:r>
              <a:rPr lang="ru-RU" sz="2000" dirty="0"/>
              <a:t>в наши дни является престижным, </a:t>
            </a:r>
            <a:r>
              <a:rPr lang="ru-RU" sz="2000" dirty="0" smtClean="0"/>
              <a:t>они </a:t>
            </a:r>
            <a:r>
              <a:rPr lang="ru-RU" sz="2000" dirty="0"/>
              <a:t>создают </a:t>
            </a:r>
            <a:r>
              <a:rPr lang="ru-RU" sz="2000" dirty="0" smtClean="0"/>
              <a:t>«</a:t>
            </a:r>
            <a:r>
              <a:rPr lang="ru-RU" sz="2000" dirty="0"/>
              <a:t>иллюзию уникальности», возможно внушают гарантию </a:t>
            </a:r>
            <a:r>
              <a:rPr lang="ru-RU" sz="2000" dirty="0" smtClean="0"/>
              <a:t>качества.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62068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Вывод по теоритической части.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0"/>
            <a:ext cx="6118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7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7938"/>
            <a:ext cx="6118225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81" y="1196752"/>
            <a:ext cx="753538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76672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Диаграмма №1.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504832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554245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Диаграмма №2.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089302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11760" y="908720"/>
            <a:ext cx="334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Диаграмма №3.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26501651"/>
              </p:ext>
            </p:extLst>
          </p:nvPr>
        </p:nvGraphicFramePr>
        <p:xfrm>
          <a:off x="1619672" y="980728"/>
          <a:ext cx="61926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4046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Диаграмма №4.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642918"/>
            <a:ext cx="10009112" cy="495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32656"/>
            <a:ext cx="394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Диаграмма №5.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Выводы:</a:t>
            </a:r>
          </a:p>
          <a:p>
            <a:endParaRPr lang="ru-RU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Возраст </a:t>
            </a:r>
            <a:r>
              <a:rPr lang="ru-RU" dirty="0"/>
              <a:t>покупателя влияет на его выбор товара с английским </a:t>
            </a:r>
            <a:r>
              <a:rPr lang="ru-RU" dirty="0" smtClean="0"/>
              <a:t>названием</a:t>
            </a:r>
            <a:r>
              <a:rPr lang="ru-RU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Чем </a:t>
            </a:r>
            <a:r>
              <a:rPr lang="ru-RU" dirty="0"/>
              <a:t>моложе человек, тем лучшее качество он присваивает товарам с </a:t>
            </a:r>
            <a:r>
              <a:rPr lang="ru-RU" dirty="0" smtClean="0"/>
              <a:t>английским </a:t>
            </a:r>
            <a:r>
              <a:rPr lang="ru-RU" dirty="0"/>
              <a:t>названием, а люди в возрасте после 40 </a:t>
            </a:r>
            <a:r>
              <a:rPr lang="ru-RU" dirty="0" smtClean="0"/>
              <a:t>задумываются </a:t>
            </a:r>
            <a:r>
              <a:rPr lang="ru-RU" dirty="0"/>
              <a:t>о том кем и где </a:t>
            </a:r>
            <a:r>
              <a:rPr lang="ru-RU" dirty="0" smtClean="0"/>
              <a:t>произведен </a:t>
            </a:r>
            <a:r>
              <a:rPr lang="ru-RU" dirty="0"/>
              <a:t>товар и, как правило, доверяют русским названиям </a:t>
            </a:r>
            <a:r>
              <a:rPr lang="ru-RU" dirty="0" smtClean="0"/>
              <a:t>больше</a:t>
            </a:r>
            <a:r>
              <a:rPr lang="ru-RU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выбор товара с английским названием  не влияет тот факт, что человек </a:t>
            </a:r>
            <a:r>
              <a:rPr lang="ru-RU" dirty="0" smtClean="0"/>
              <a:t> изучал </a:t>
            </a:r>
            <a:r>
              <a:rPr lang="ru-RU" dirty="0"/>
              <a:t>или не изучал английский </a:t>
            </a:r>
            <a:r>
              <a:rPr lang="ru-RU" dirty="0" smtClean="0"/>
              <a:t>язык</a:t>
            </a:r>
            <a:r>
              <a:rPr lang="ru-RU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Большинство </a:t>
            </a:r>
            <a:r>
              <a:rPr lang="ru-RU" dirty="0"/>
              <a:t>опрошенных стремятся улучшить свои знания английского и думают, что выбор товар с английским названием поможет им в </a:t>
            </a:r>
            <a:r>
              <a:rPr lang="ru-RU" dirty="0" smtClean="0"/>
              <a:t>этом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5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Актуальность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проведенного </a:t>
            </a:r>
            <a:r>
              <a:rPr lang="ru-RU" dirty="0"/>
              <a:t>исследования состоит в том, что рассмотрение проблем, связанных с использованием заимствований, особенно значимо в современных условиях, поскольку сегодня  англоязычные слова встречаются довольно-таки часто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Мы </a:t>
            </a:r>
            <a:r>
              <a:rPr lang="ru-RU" dirty="0"/>
              <a:t>выполнили поставленные задачи:       </a:t>
            </a:r>
            <a:r>
              <a:rPr lang="ru-RU" dirty="0" smtClean="0"/>
              <a:t>      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проанализировали </a:t>
            </a:r>
            <a:r>
              <a:rPr lang="ru-RU" dirty="0"/>
              <a:t>материал, связанный темой </a:t>
            </a:r>
            <a:r>
              <a:rPr lang="ru-RU" dirty="0" smtClean="0"/>
              <a:t>  исследования</a:t>
            </a:r>
            <a:r>
              <a:rPr lang="ru-RU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рассмотрели </a:t>
            </a:r>
            <a:r>
              <a:rPr lang="ru-RU" dirty="0"/>
              <a:t>виды  англицизмов;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определили   </a:t>
            </a:r>
            <a:r>
              <a:rPr lang="ru-RU" dirty="0"/>
              <a:t>основные функции рекламы;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определили</a:t>
            </a:r>
            <a:r>
              <a:rPr lang="ru-RU" dirty="0"/>
              <a:t>, для чего производители использует англицизмы и английские названия в  своих   товарах;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провели </a:t>
            </a:r>
            <a:r>
              <a:rPr lang="ru-RU" dirty="0"/>
              <a:t>социологический опрос, использовали статистический пакет для обработки социальной информации SPSS и сделали выводы, которые полностью подтвердили нашу гипотезу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Цель работы: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2000" dirty="0" smtClean="0"/>
              <a:t>изучить </a:t>
            </a:r>
            <a:r>
              <a:rPr lang="ru-RU" sz="2000" dirty="0"/>
              <a:t>влияние англицизмов в                                 </a:t>
            </a:r>
            <a:r>
              <a:rPr lang="ru-RU" sz="2000" dirty="0" smtClean="0"/>
              <a:t>                                 	               названиях </a:t>
            </a:r>
            <a:r>
              <a:rPr lang="ru-RU" sz="2000" dirty="0"/>
              <a:t>продуктов и </a:t>
            </a:r>
            <a:r>
              <a:rPr lang="ru-RU" sz="2000" dirty="0" smtClean="0"/>
              <a:t>рекламе  </a:t>
            </a:r>
          </a:p>
          <a:p>
            <a:pPr algn="ctr"/>
            <a:r>
              <a:rPr lang="ru-RU" sz="2000" dirty="0" smtClean="0"/>
              <a:t>                            на потребительское  поведение.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214554"/>
            <a:ext cx="75608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сследовательские задачи:</a:t>
            </a:r>
          </a:p>
          <a:p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определить </a:t>
            </a:r>
            <a:r>
              <a:rPr lang="ru-RU" sz="2000" dirty="0"/>
              <a:t>функции рекламы и роль англицизмов в </a:t>
            </a:r>
            <a:r>
              <a:rPr lang="ru-RU" sz="2000" dirty="0" smtClean="0"/>
              <a:t>ней;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изучить </a:t>
            </a:r>
            <a:r>
              <a:rPr lang="ru-RU" sz="2000" dirty="0"/>
              <a:t>литературу по использованию англицизмов в  русском </a:t>
            </a:r>
            <a:r>
              <a:rPr lang="ru-RU" sz="2000" dirty="0" smtClean="0"/>
              <a:t>языке</a:t>
            </a:r>
            <a:r>
              <a:rPr lang="ru-RU" sz="20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рассмотреть </a:t>
            </a:r>
            <a:r>
              <a:rPr lang="ru-RU" sz="2000" dirty="0"/>
              <a:t>причины  популярности </a:t>
            </a:r>
            <a:r>
              <a:rPr lang="ru-RU" sz="2000" dirty="0" smtClean="0"/>
              <a:t>англицизмов;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выяснить </a:t>
            </a:r>
            <a:r>
              <a:rPr lang="ru-RU" sz="2000" dirty="0"/>
              <a:t>каким фактором является </a:t>
            </a:r>
            <a:r>
              <a:rPr lang="ru-RU" sz="2000" dirty="0" smtClean="0"/>
              <a:t>наличие </a:t>
            </a:r>
            <a:r>
              <a:rPr lang="ru-RU" sz="2000" dirty="0"/>
              <a:t>англицизмов в названиях </a:t>
            </a:r>
            <a:r>
              <a:rPr lang="ru-RU" sz="2000" dirty="0" smtClean="0"/>
              <a:t>  продуктов</a:t>
            </a:r>
            <a:r>
              <a:rPr lang="ru-RU" sz="2000" dirty="0"/>
              <a:t>, товаров   и названиях.</a:t>
            </a:r>
          </a:p>
        </p:txBody>
      </p:sp>
    </p:spTree>
    <p:extLst>
      <p:ext uri="{BB962C8B-B14F-4D97-AF65-F5344CB8AC3E}">
        <p14:creationId xmlns:p14="http://schemas.microsoft.com/office/powerpoint/2010/main" val="1876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141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>
                <a:solidFill>
                  <a:schemeClr val="bg2">
                    <a:lumMod val="50000"/>
                  </a:schemeClr>
                </a:solidFill>
              </a:rPr>
              <a:t>При решении поставленных выше задач были использованы следующие </a:t>
            </a:r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</a:rPr>
              <a:t>методы</a:t>
            </a:r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u="sng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</a:rPr>
              <a:t>приёмы</a:t>
            </a:r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ru-RU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Анализ </a:t>
            </a:r>
            <a:r>
              <a:rPr lang="ru-RU" sz="2000" dirty="0"/>
              <a:t>литературных </a:t>
            </a:r>
            <a:r>
              <a:rPr lang="ru-RU" sz="2000" dirty="0" smtClean="0"/>
              <a:t>источников;</a:t>
            </a:r>
            <a:endParaRPr lang="ru-RU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Описательный </a:t>
            </a:r>
            <a:r>
              <a:rPr lang="ru-RU" sz="2000" dirty="0"/>
              <a:t>метод с приёмами наблюдения языковых </a:t>
            </a:r>
            <a:r>
              <a:rPr lang="ru-RU" sz="2000" dirty="0" smtClean="0"/>
              <a:t>явлений;</a:t>
            </a:r>
            <a:endParaRPr lang="ru-RU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Наблюдение;</a:t>
            </a:r>
            <a:endParaRPr lang="ru-RU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/>
              <a:t>Социологический  </a:t>
            </a:r>
            <a:r>
              <a:rPr lang="ru-RU" sz="2000" dirty="0"/>
              <a:t>опрос,  анкетирование.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24257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Гипотеза</a:t>
            </a:r>
            <a:r>
              <a:rPr lang="ru-RU" sz="2400" dirty="0"/>
              <a:t>: наличие англицизмов в рекламе и </a:t>
            </a:r>
            <a:r>
              <a:rPr lang="ru-RU" sz="2400" dirty="0" smtClean="0"/>
              <a:t> 		      названиях </a:t>
            </a:r>
            <a:r>
              <a:rPr lang="ru-RU" sz="2400" dirty="0"/>
              <a:t>продуктов влияет </a:t>
            </a:r>
            <a:r>
              <a:rPr lang="ru-RU" sz="2400" dirty="0" smtClean="0"/>
              <a:t>на 	  	      потребительское </a:t>
            </a:r>
            <a:r>
              <a:rPr lang="ru-RU" sz="2400" dirty="0"/>
              <a:t>поведение</a:t>
            </a:r>
            <a:r>
              <a:rPr lang="ru-RU" sz="2400" dirty="0" smtClean="0"/>
              <a:t>. 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Практическая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значимость </a:t>
            </a:r>
            <a:r>
              <a:rPr lang="ru-RU" sz="2000" dirty="0"/>
              <a:t>данной работы состоит в том, что зная влияние англицизмов и английских названий на потребителя, производители и рекламодатели могут воспользоваться нашими данными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32059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Люди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– это общество потребителей.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6768752" cy="5312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9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275" y="223928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Презент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19304" y="206084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Тинейджер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11860" y="3653623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Копирайтер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04148" y="43894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Суперстар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126876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Бойфренд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45857" y="304910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Прайс-лист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32427" y="2593226"/>
            <a:ext cx="3096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4000" dirty="0" smtClean="0"/>
              <a:t>Бэби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3508" y="465056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/>
              <a:t>Мэйкап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21650" y="4189089"/>
            <a:ext cx="24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Постер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7326" y="94766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Менеджер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4008" y="515839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Шопинг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27684" y="263382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Бестселлер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347312" y="4646324"/>
            <a:ext cx="194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Energy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37193" y="1631759"/>
            <a:ext cx="2619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Rich</a:t>
            </a:r>
            <a:endParaRPr lang="ru-RU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41701" y="545078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Vogue</a:t>
            </a:r>
            <a:endParaRPr lang="ru-RU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73454" y="1737682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Beeline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7233" y="3330457"/>
            <a:ext cx="247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Zenden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508104" y="580472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Gloria Jeans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8542" y="188640"/>
            <a:ext cx="8235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Английские слова и англицизмы.</a:t>
            </a:r>
            <a:endParaRPr lang="ru-RU" sz="32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Для чего употребляют англицизмы в рекламе?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экспрессивность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новизны</a:t>
            </a:r>
            <a:r>
              <a:rPr lang="ru-RU" dirty="0"/>
              <a:t>: многие фирмы и компании в качестве названия используют англицизмы, чтобы привлечь внимание новизной звучания: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Kcell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Beeline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Luxtelecom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Dalacom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Pathword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Skyline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Wear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black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дань моде</a:t>
            </a:r>
            <a:r>
              <a:rPr lang="ru-RU" dirty="0" smtClean="0"/>
              <a:t>: знание английского языка считается в высшей степени престижным. И поэтому используют англицизмы, тем самым хотят сделать рекламу моднее и  престижно завоевать уважение и доверие потребителя.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англицизмы </a:t>
            </a:r>
            <a:r>
              <a:rPr lang="ru-RU" dirty="0"/>
              <a:t>в рекламе способствует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появлению «иллюзии уникальности»</a:t>
            </a:r>
            <a:r>
              <a:rPr lang="ru-RU" dirty="0"/>
              <a:t>,</a:t>
            </a:r>
            <a:r>
              <a:rPr lang="ru-RU" dirty="0" err="1"/>
              <a:t>т.е</a:t>
            </a:r>
            <a:r>
              <a:rPr lang="ru-RU" dirty="0"/>
              <a:t>. впечатления неповторимости, значимости рекламируемого товара или услуги.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non-stop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90514"/>
            <a:ext cx="1872208" cy="196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91309" y="188640"/>
            <a:ext cx="8136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если  </a:t>
            </a:r>
            <a:r>
              <a:rPr lang="ru-RU" dirty="0"/>
              <a:t>фирма хочет выйти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мировой уровень</a:t>
            </a:r>
            <a:r>
              <a:rPr lang="ru-RU" dirty="0"/>
              <a:t>, то название должно быть на английском языке – это залог успеха: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Gloria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Jeans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Gee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Jay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Zenden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Centro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возможно  </a:t>
            </a:r>
            <a:r>
              <a:rPr lang="ru-RU" dirty="0"/>
              <a:t>благодаря англицизмам для потребителя товар становится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более надёжным, проверенным и  внушает гарантию качества</a:t>
            </a:r>
            <a:r>
              <a:rPr lang="ru-RU" dirty="0"/>
              <a:t>, это происходит потому, что товарам, произведенным заграницей, заведомо присваивали лучшее качество, особенно это свойственно людям, жившим в Советском Союзе.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	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42446"/>
            <a:ext cx="1872208" cy="196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0514"/>
            <a:ext cx="1728192" cy="196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7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особое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звучание английских слов</a:t>
            </a:r>
            <a:r>
              <a:rPr lang="ru-RU" dirty="0"/>
              <a:t>, которое привлекает </a:t>
            </a:r>
            <a:r>
              <a:rPr lang="ru-RU" dirty="0" smtClean="0"/>
              <a:t>потребителя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/>
              <a:t>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эксклюзивный, уникальный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создание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заграничной атмосферы </a:t>
            </a:r>
            <a:r>
              <a:rPr lang="ru-RU" dirty="0"/>
              <a:t>или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напоминание о загранице</a:t>
            </a:r>
            <a:r>
              <a:rPr lang="ru-RU" dirty="0"/>
              <a:t>.</a:t>
            </a:r>
          </a:p>
          <a:p>
            <a:r>
              <a:rPr lang="ru-RU" dirty="0"/>
              <a:t>Многие считают иностранную лексику более привлекательной, престижной</a:t>
            </a:r>
            <a:r>
              <a:rPr lang="ru-RU" dirty="0" smtClean="0"/>
              <a:t>,« </a:t>
            </a:r>
            <a:r>
              <a:rPr lang="ru-RU" dirty="0"/>
              <a:t>ученой», « красиво звучащей». Например:                               </a:t>
            </a:r>
          </a:p>
          <a:p>
            <a:r>
              <a:rPr lang="ru-RU" dirty="0"/>
              <a:t>               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эксклюзивный –исключительный;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топ-модель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лучшая модель;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прайс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лист – прейскурант;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имидж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образ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продакшн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-(кино)производство.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TC030005262[[fn=Брошюра тур агентства]]</Template>
  <TotalTime>451</TotalTime>
  <Words>673</Words>
  <Application>Microsoft Office PowerPoint</Application>
  <PresentationFormat>Экран (4:3)</PresentationFormat>
  <Paragraphs>106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2010-11-23T15:45:08Z</dcterms:created>
  <dcterms:modified xsi:type="dcterms:W3CDTF">2010-12-10T16:56:39Z</dcterms:modified>
</cp:coreProperties>
</file>