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1"/>
  </p:notesMasterIdLst>
  <p:sldIdLst>
    <p:sldId id="256" r:id="rId2"/>
    <p:sldId id="257" r:id="rId3"/>
    <p:sldId id="277" r:id="rId4"/>
    <p:sldId id="282" r:id="rId5"/>
    <p:sldId id="283" r:id="rId6"/>
    <p:sldId id="287" r:id="rId7"/>
    <p:sldId id="286" r:id="rId8"/>
    <p:sldId id="285" r:id="rId9"/>
    <p:sldId id="284" r:id="rId10"/>
    <p:sldId id="288" r:id="rId11"/>
    <p:sldId id="289" r:id="rId12"/>
    <p:sldId id="290" r:id="rId13"/>
    <p:sldId id="291" r:id="rId14"/>
    <p:sldId id="292" r:id="rId15"/>
    <p:sldId id="293" r:id="rId16"/>
    <p:sldId id="294" r:id="rId17"/>
    <p:sldId id="295" r:id="rId18"/>
    <p:sldId id="296" r:id="rId19"/>
    <p:sldId id="276"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990"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3DAFE67-8915-43C5-A666-5A0A8B65E3A9}" type="datetimeFigureOut">
              <a:rPr lang="ru-RU" smtClean="0"/>
              <a:pPr/>
              <a:t>18.02.2012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8359A0-7F1A-4E5D-AAE5-B9800D2553AD}"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2</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11</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12</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13</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14</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15</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16</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17</a:t>
            </a:fld>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18</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3</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4</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5</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6</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7</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8</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9</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0A8359A0-7F1A-4E5D-AAE5-B9800D2553AD}" type="slidenum">
              <a:rPr lang="ru-RU" smtClean="0"/>
              <a:pPr/>
              <a:t>10</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18.02.2012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18.02.2012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2.jpe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4.jpeg"/><Relationship Id="rId4" Type="http://schemas.openxmlformats.org/officeDocument/2006/relationships/image" Target="../media/image2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hyperlink" Target="http://www.geo-photo.ru/details.php?image_id=3988&amp;sessionid=f027729dd2ddad91ede0a5c25e8d8f30" TargetMode="External"/><Relationship Id="rId5" Type="http://schemas.openxmlformats.org/officeDocument/2006/relationships/image" Target="../media/image35.jpeg"/><Relationship Id="rId4" Type="http://schemas.openxmlformats.org/officeDocument/2006/relationships/image" Target="../media/image34.jpeg"/></Relationships>
</file>

<file path=ppt/slides/_rels/slide17.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2.jpeg"/><Relationship Id="rId7" Type="http://schemas.openxmlformats.org/officeDocument/2006/relationships/hyperlink" Target="http://cbs-shar.ru/images/image/brelok1_(1).jpg" TargetMode="External"/><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3.jpeg"/><Relationship Id="rId5" Type="http://schemas.openxmlformats.org/officeDocument/2006/relationships/hyperlink" Target="http://www.mamusik.ru/upload/userimages/snbwtkwcshirxmntvvgtt.jpeg" TargetMode="External"/><Relationship Id="rId10" Type="http://schemas.openxmlformats.org/officeDocument/2006/relationships/image" Target="../media/image45.jpeg"/><Relationship Id="rId4" Type="http://schemas.openxmlformats.org/officeDocument/2006/relationships/image" Target="../media/image42.jpeg"/><Relationship Id="rId9" Type="http://schemas.openxmlformats.org/officeDocument/2006/relationships/hyperlink" Target="http://cbs-shar.ru/images/image/8.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28596" y="2000240"/>
            <a:ext cx="8286808" cy="2857520"/>
          </a:xfrm>
        </p:spPr>
        <p:txBody>
          <a:bodyPr>
            <a:norm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6000" b="1" cap="all" dirty="0" smtClean="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latin typeface="Curlz MT" pitchFamily="82" charset="0"/>
              </a:rPr>
              <a:t>The best place in the world!</a:t>
            </a:r>
            <a:endParaRPr lang="ru-RU" sz="6000" b="1" cap="all" dirty="0">
              <a:ln/>
              <a:solidFill>
                <a:schemeClr val="accent1"/>
              </a:solidFill>
              <a:effectLst>
                <a:glow rad="63500">
                  <a:schemeClr val="accent2">
                    <a:satMod val="175000"/>
                    <a:alpha val="40000"/>
                  </a:schemeClr>
                </a:glow>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5" name="Text Box 12"/>
          <p:cNvSpPr txBox="1">
            <a:spLocks noChangeArrowheads="1"/>
          </p:cNvSpPr>
          <p:nvPr/>
        </p:nvSpPr>
        <p:spPr bwMode="auto">
          <a:xfrm>
            <a:off x="6786578" y="4786322"/>
            <a:ext cx="2357422" cy="1200329"/>
          </a:xfrm>
          <a:prstGeom prst="rect">
            <a:avLst/>
          </a:prstGeom>
          <a:noFill/>
          <a:ln w="9525">
            <a:noFill/>
            <a:miter lim="800000"/>
            <a:headEnd/>
            <a:tailEnd/>
          </a:ln>
          <a:effectLst/>
        </p:spPr>
        <p:txBody>
          <a:bodyPr wrap="square">
            <a:spAutoFit/>
          </a:bodyPr>
          <a:lstStyle/>
          <a:p>
            <a:r>
              <a:rPr lang="en-US" sz="2400" dirty="0">
                <a:solidFill>
                  <a:schemeClr val="bg1"/>
                </a:solidFill>
                <a:effectLst>
                  <a:glow rad="63500">
                    <a:schemeClr val="accent1">
                      <a:satMod val="175000"/>
                      <a:alpha val="40000"/>
                    </a:schemeClr>
                  </a:glow>
                </a:effectLst>
              </a:rPr>
              <a:t>Made</a:t>
            </a:r>
            <a:r>
              <a:rPr lang="ru-RU" sz="2400" dirty="0">
                <a:solidFill>
                  <a:schemeClr val="bg1"/>
                </a:solidFill>
                <a:effectLst>
                  <a:glow rad="63500">
                    <a:schemeClr val="accent1">
                      <a:satMod val="175000"/>
                      <a:alpha val="40000"/>
                    </a:schemeClr>
                  </a:glow>
                </a:effectLst>
              </a:rPr>
              <a:t>: </a:t>
            </a:r>
            <a:r>
              <a:rPr lang="ru-RU" sz="2400" dirty="0" smtClean="0">
                <a:solidFill>
                  <a:schemeClr val="bg1"/>
                </a:solidFill>
                <a:effectLst>
                  <a:glow rad="63500">
                    <a:schemeClr val="accent1">
                      <a:satMod val="175000"/>
                      <a:alpha val="40000"/>
                    </a:schemeClr>
                  </a:glow>
                </a:effectLst>
              </a:rPr>
              <a:t>      </a:t>
            </a:r>
          </a:p>
          <a:p>
            <a:r>
              <a:rPr lang="en-US" sz="2400" dirty="0" err="1" smtClean="0">
                <a:solidFill>
                  <a:schemeClr val="bg1"/>
                </a:solidFill>
                <a:effectLst>
                  <a:glow rad="63500">
                    <a:schemeClr val="accent1">
                      <a:satMod val="175000"/>
                      <a:alpha val="40000"/>
                    </a:schemeClr>
                  </a:glow>
                </a:effectLst>
              </a:rPr>
              <a:t>Nuriev</a:t>
            </a:r>
            <a:r>
              <a:rPr lang="en-US" sz="2400" dirty="0" smtClean="0">
                <a:solidFill>
                  <a:schemeClr val="bg1"/>
                </a:solidFill>
                <a:effectLst>
                  <a:glow rad="63500">
                    <a:schemeClr val="accent1">
                      <a:satMod val="175000"/>
                      <a:alpha val="40000"/>
                    </a:schemeClr>
                  </a:glow>
                </a:effectLst>
              </a:rPr>
              <a:t>  Rashid</a:t>
            </a:r>
          </a:p>
          <a:p>
            <a:r>
              <a:rPr lang="en-US" sz="2400" dirty="0" smtClean="0">
                <a:solidFill>
                  <a:schemeClr val="bg1"/>
                </a:solidFill>
                <a:effectLst>
                  <a:glow rad="63500">
                    <a:schemeClr val="accent1">
                      <a:satMod val="175000"/>
                      <a:alpha val="40000"/>
                    </a:schemeClr>
                  </a:glow>
                </a:effectLst>
              </a:rPr>
              <a:t>6th  form</a:t>
            </a:r>
            <a:endParaRPr lang="en-US" sz="2400" dirty="0">
              <a:solidFill>
                <a:schemeClr val="bg1"/>
              </a:solidFill>
              <a:effectLst>
                <a:glow rad="63500">
                  <a:schemeClr val="accent1">
                    <a:satMod val="175000"/>
                    <a:alpha val="40000"/>
                  </a:schemeClr>
                </a:glow>
              </a:effectLst>
            </a:endParaRPr>
          </a:p>
        </p:txBody>
      </p:sp>
      <p:sp>
        <p:nvSpPr>
          <p:cNvPr id="6" name="Text Box 13"/>
          <p:cNvSpPr txBox="1">
            <a:spLocks noChangeArrowheads="1"/>
          </p:cNvSpPr>
          <p:nvPr/>
        </p:nvSpPr>
        <p:spPr bwMode="auto">
          <a:xfrm>
            <a:off x="3571868" y="5929330"/>
            <a:ext cx="1727200" cy="707886"/>
          </a:xfrm>
          <a:prstGeom prst="rect">
            <a:avLst/>
          </a:prstGeom>
          <a:noFill/>
          <a:ln w="9525">
            <a:noFill/>
            <a:miter lim="800000"/>
            <a:headEnd/>
            <a:tailEnd/>
          </a:ln>
          <a:effectLst/>
        </p:spPr>
        <p:txBody>
          <a:bodyPr>
            <a:spAutoFit/>
          </a:bodyPr>
          <a:lstStyle/>
          <a:p>
            <a:pPr algn="ctr"/>
            <a:r>
              <a:rPr lang="en-US" dirty="0">
                <a:solidFill>
                  <a:schemeClr val="bg1"/>
                </a:solidFill>
              </a:rPr>
              <a:t>   </a:t>
            </a:r>
            <a:r>
              <a:rPr lang="en-US" sz="2000" dirty="0">
                <a:solidFill>
                  <a:schemeClr val="bg1"/>
                </a:solidFill>
                <a:effectLst>
                  <a:glow rad="63500">
                    <a:schemeClr val="accent1">
                      <a:satMod val="175000"/>
                      <a:alpha val="40000"/>
                    </a:schemeClr>
                  </a:glow>
                </a:effectLst>
              </a:rPr>
              <a:t>Sharanga</a:t>
            </a:r>
            <a:endParaRPr lang="ru-RU" sz="2000" dirty="0">
              <a:solidFill>
                <a:schemeClr val="bg1"/>
              </a:solidFill>
              <a:effectLst>
                <a:glow rad="63500">
                  <a:schemeClr val="accent1">
                    <a:satMod val="175000"/>
                    <a:alpha val="40000"/>
                  </a:schemeClr>
                </a:glow>
              </a:effectLst>
            </a:endParaRPr>
          </a:p>
          <a:p>
            <a:pPr algn="ctr"/>
            <a:r>
              <a:rPr lang="ru-RU" sz="2000" dirty="0">
                <a:solidFill>
                  <a:schemeClr val="bg1"/>
                </a:solidFill>
                <a:effectLst>
                  <a:glow rad="63500">
                    <a:schemeClr val="accent1">
                      <a:satMod val="175000"/>
                      <a:alpha val="40000"/>
                    </a:schemeClr>
                  </a:glow>
                </a:effectLst>
              </a:rPr>
              <a:t> </a:t>
            </a:r>
            <a:r>
              <a:rPr lang="ru-RU" sz="2000" dirty="0" smtClean="0">
                <a:solidFill>
                  <a:schemeClr val="bg1"/>
                </a:solidFill>
                <a:effectLst>
                  <a:glow rad="63500">
                    <a:schemeClr val="accent1">
                      <a:satMod val="175000"/>
                      <a:alpha val="40000"/>
                    </a:schemeClr>
                  </a:glow>
                </a:effectLst>
              </a:rPr>
              <a:t> 2012</a:t>
            </a:r>
            <a:endParaRPr lang="ru-RU" sz="2000" dirty="0">
              <a:solidFill>
                <a:schemeClr val="bg1"/>
              </a:solidFill>
              <a:effectLst>
                <a:glow rad="63500">
                  <a:schemeClr val="accent1">
                    <a:satMod val="175000"/>
                    <a:alpha val="40000"/>
                  </a:schemeClr>
                </a:glow>
              </a:effectLst>
            </a:endParaRPr>
          </a:p>
        </p:txBody>
      </p:sp>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par>
                          <p:cTn id="15" fill="hold">
                            <p:stCondLst>
                              <p:cond delay="1000"/>
                            </p:stCondLst>
                            <p:childTnLst>
                              <p:par>
                                <p:cTn id="16" presetID="15" presetClass="entr" presetSubtype="0" fill="hold" grpId="0"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1000" fill="hold"/>
                                        <p:tgtEl>
                                          <p:spTgt spid="5"/>
                                        </p:tgtEl>
                                        <p:attrNameLst>
                                          <p:attrName>ppt_w</p:attrName>
                                        </p:attrNameLst>
                                      </p:cBhvr>
                                      <p:tavLst>
                                        <p:tav tm="0">
                                          <p:val>
                                            <p:fltVal val="0"/>
                                          </p:val>
                                        </p:tav>
                                        <p:tav tm="100000">
                                          <p:val>
                                            <p:strVal val="#ppt_w"/>
                                          </p:val>
                                        </p:tav>
                                      </p:tavLst>
                                    </p:anim>
                                    <p:anim calcmode="lin" valueType="num">
                                      <p:cBhvr>
                                        <p:cTn id="19" dur="1000" fill="hold"/>
                                        <p:tgtEl>
                                          <p:spTgt spid="5"/>
                                        </p:tgtEl>
                                        <p:attrNameLst>
                                          <p:attrName>ppt_h</p:attrName>
                                        </p:attrNameLst>
                                      </p:cBhvr>
                                      <p:tavLst>
                                        <p:tav tm="0">
                                          <p:val>
                                            <p:fltVal val="0"/>
                                          </p:val>
                                        </p:tav>
                                        <p:tav tm="100000">
                                          <p:val>
                                            <p:strVal val="#ppt_h"/>
                                          </p:val>
                                        </p:tav>
                                      </p:tavLst>
                                    </p:anim>
                                    <p:anim calcmode="lin" valueType="num">
                                      <p:cBhvr>
                                        <p:cTn id="20"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ppt_x</p:attrName>
                                        </p:attrNameLst>
                                      </p:cBhvr>
                                      <p:tavLst>
                                        <p:tav tm="0">
                                          <p:val>
                                            <p:strVal val="#ppt_x-.2"/>
                                          </p:val>
                                        </p:tav>
                                        <p:tav tm="100000">
                                          <p:val>
                                            <p:strVal val="#ppt_x"/>
                                          </p:val>
                                        </p:tav>
                                      </p:tavLst>
                                    </p:anim>
                                    <p:anim calcmode="lin" valueType="num">
                                      <p:cBhvr>
                                        <p:cTn id="26"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4" descr="C:\Documents and Settings\Admin\Рабочий стол\Шаранга\Photo-0097.jpg"/>
          <p:cNvPicPr>
            <a:picLocks noChangeAspect="1" noChangeArrowheads="1"/>
          </p:cNvPicPr>
          <p:nvPr/>
        </p:nvPicPr>
        <p:blipFill>
          <a:blip r:embed="rId4" cstate="print"/>
          <a:srcRect/>
          <a:stretch>
            <a:fillRect/>
          </a:stretch>
        </p:blipFill>
        <p:spPr bwMode="auto">
          <a:xfrm>
            <a:off x="928662" y="928670"/>
            <a:ext cx="3500462" cy="464347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6" name="Picture 3" descr="C:\Documents and Settings\Admin\Рабочий стол\Шаранга\SDC13333.JPG"/>
          <p:cNvPicPr>
            <a:picLocks noChangeAspect="1" noChangeArrowheads="1"/>
          </p:cNvPicPr>
          <p:nvPr/>
        </p:nvPicPr>
        <p:blipFill>
          <a:blip r:embed="rId5" cstate="print"/>
          <a:srcRect/>
          <a:stretch>
            <a:fillRect/>
          </a:stretch>
        </p:blipFill>
        <p:spPr bwMode="auto">
          <a:xfrm>
            <a:off x="5143504" y="1928802"/>
            <a:ext cx="3200400" cy="398144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5072066" y="642918"/>
            <a:ext cx="3429024" cy="954107"/>
          </a:xfrm>
          <a:prstGeom prst="rect">
            <a:avLst/>
          </a:prstGeom>
          <a:noFill/>
        </p:spPr>
        <p:txBody>
          <a:bodyPr wrap="square" rtlCol="0">
            <a:spAutoFit/>
          </a:bodyPr>
          <a:lstStyle/>
          <a:p>
            <a:r>
              <a:rPr lang="en-US" sz="2800" dirty="0" smtClean="0">
                <a:latin typeface="Monotype Corsiva" pitchFamily="66" charset="0"/>
              </a:rPr>
              <a:t>There are about 10 monuments in </a:t>
            </a:r>
            <a:r>
              <a:rPr lang="en-US" sz="2800" dirty="0" err="1" smtClean="0">
                <a:latin typeface="Monotype Corsiva" pitchFamily="66" charset="0"/>
              </a:rPr>
              <a:t>Sharanga</a:t>
            </a:r>
            <a:r>
              <a:rPr lang="en-US" sz="2400" b="1" dirty="0" smtClean="0">
                <a:latin typeface="Monotype Corsiva" pitchFamily="66" charset="0"/>
              </a:rPr>
              <a:t>.</a:t>
            </a:r>
            <a:endParaRPr lang="ru-RU" sz="24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1000"/>
                                        <p:tgtEl>
                                          <p:spTgt spid="5"/>
                                        </p:tgtEl>
                                      </p:cBhvr>
                                    </p:animEffect>
                                  </p:childTnLst>
                                </p:cTn>
                              </p:par>
                            </p:childTnLst>
                          </p:cTn>
                        </p:par>
                        <p:par>
                          <p:cTn id="8" fill="hold">
                            <p:stCondLst>
                              <p:cond delay="1000"/>
                            </p:stCondLst>
                            <p:childTnLst>
                              <p:par>
                                <p:cTn id="9" presetID="5"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checkerboard(across)">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5" name="Picture 5" descr="C:\Documents and Settings\Admin\Рабочий стол\Шаранга\SDC12828.JPG"/>
          <p:cNvPicPr>
            <a:picLocks noChangeAspect="1" noChangeArrowheads="1"/>
          </p:cNvPicPr>
          <p:nvPr/>
        </p:nvPicPr>
        <p:blipFill>
          <a:blip r:embed="rId4" cstate="print"/>
          <a:srcRect/>
          <a:stretch>
            <a:fillRect/>
          </a:stretch>
        </p:blipFill>
        <p:spPr bwMode="auto">
          <a:xfrm>
            <a:off x="1000100" y="1000108"/>
            <a:ext cx="3395414" cy="4803789"/>
          </a:xfrm>
          <a:prstGeom prst="rect">
            <a:avLst/>
          </a:prstGeom>
          <a:ln>
            <a:noFill/>
          </a:ln>
          <a:effectLst>
            <a:outerShdw blurRad="190500" algn="tl" rotWithShape="0">
              <a:srgbClr val="000000">
                <a:alpha val="70000"/>
              </a:srgbClr>
            </a:outerShdw>
          </a:effectLst>
        </p:spPr>
      </p:pic>
      <p:pic>
        <p:nvPicPr>
          <p:cNvPr id="6" name="Picture 6" descr="C:\Documents and Settings\Admin\Рабочий стол\Шаранга\SDC12832.JPG"/>
          <p:cNvPicPr>
            <a:picLocks noChangeAspect="1" noChangeArrowheads="1"/>
          </p:cNvPicPr>
          <p:nvPr/>
        </p:nvPicPr>
        <p:blipFill>
          <a:blip r:embed="rId5" cstate="print"/>
          <a:srcRect/>
          <a:stretch>
            <a:fillRect/>
          </a:stretch>
        </p:blipFill>
        <p:spPr bwMode="auto">
          <a:xfrm>
            <a:off x="4929190" y="1928802"/>
            <a:ext cx="3481382" cy="3771904"/>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3"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4" name="Прямоугольник 3"/>
          <p:cNvSpPr/>
          <p:nvPr/>
        </p:nvSpPr>
        <p:spPr>
          <a:xfrm>
            <a:off x="5072066" y="785794"/>
            <a:ext cx="3214710" cy="1815882"/>
          </a:xfrm>
          <a:prstGeom prst="rect">
            <a:avLst/>
          </a:prstGeom>
        </p:spPr>
        <p:txBody>
          <a:bodyPr wrap="square">
            <a:spAutoFit/>
          </a:bodyPr>
          <a:lstStyle/>
          <a:p>
            <a:r>
              <a:rPr lang="en-US" sz="2800" dirty="0" smtClean="0">
                <a:solidFill>
                  <a:schemeClr val="tx2">
                    <a:lumMod val="50000"/>
                  </a:schemeClr>
                </a:solidFill>
                <a:latin typeface="Monotype Corsiva" pitchFamily="66" charset="0"/>
              </a:rPr>
              <a:t>In my village there is the </a:t>
            </a:r>
            <a:r>
              <a:rPr lang="en-US" sz="2800" dirty="0" err="1" smtClean="0">
                <a:solidFill>
                  <a:schemeClr val="tx2">
                    <a:lumMod val="50000"/>
                  </a:schemeClr>
                </a:solidFill>
                <a:latin typeface="Monotype Corsiva" pitchFamily="66" charset="0"/>
              </a:rPr>
              <a:t>Sharanga</a:t>
            </a:r>
            <a:r>
              <a:rPr lang="en-US" sz="2800" dirty="0" smtClean="0">
                <a:solidFill>
                  <a:schemeClr val="tx2">
                    <a:lumMod val="50000"/>
                  </a:schemeClr>
                </a:solidFill>
                <a:latin typeface="Monotype Corsiva" pitchFamily="66" charset="0"/>
              </a:rPr>
              <a:t> river where you can swim and fish.</a:t>
            </a:r>
            <a:endParaRPr lang="ru-RU" sz="2800" dirty="0">
              <a:solidFill>
                <a:schemeClr val="tx2">
                  <a:lumMod val="50000"/>
                </a:schemeClr>
              </a:solidFill>
              <a:latin typeface="Monotype Corsiva" pitchFamily="66" charset="0"/>
            </a:endParaRPr>
          </a:p>
        </p:txBody>
      </p:sp>
      <p:pic>
        <p:nvPicPr>
          <p:cNvPr id="7" name="Picture 3" descr="C:\Documents and Settings\Admin\Рабочий стол\Шаранга\IMG0018A.jpg"/>
          <p:cNvPicPr>
            <a:picLocks noChangeAspect="1" noChangeArrowheads="1"/>
          </p:cNvPicPr>
          <p:nvPr/>
        </p:nvPicPr>
        <p:blipFill>
          <a:blip r:embed="rId4" cstate="print"/>
          <a:srcRect/>
          <a:stretch>
            <a:fillRect/>
          </a:stretch>
        </p:blipFill>
        <p:spPr bwMode="auto">
          <a:xfrm>
            <a:off x="5000628" y="2571744"/>
            <a:ext cx="3357586" cy="3286148"/>
          </a:xfrm>
          <a:prstGeom prst="rect">
            <a:avLst/>
          </a:prstGeom>
          <a:ln>
            <a:noFill/>
          </a:ln>
          <a:effectLst>
            <a:outerShdw blurRad="292100" dist="139700" dir="2700000" algn="tl" rotWithShape="0">
              <a:srgbClr val="333333">
                <a:alpha val="65000"/>
              </a:srgbClr>
            </a:outerShdw>
          </a:effectLst>
        </p:spPr>
      </p:pic>
      <p:pic>
        <p:nvPicPr>
          <p:cNvPr id="8" name="Picture 2" descr="C:\Documents and Settings\Admin\Рабочий стол\Шаранга\Изображение 583.jpg"/>
          <p:cNvPicPr>
            <a:picLocks noChangeAspect="1" noChangeArrowheads="1"/>
          </p:cNvPicPr>
          <p:nvPr/>
        </p:nvPicPr>
        <p:blipFill>
          <a:blip r:embed="rId5" cstate="print"/>
          <a:srcRect/>
          <a:stretch>
            <a:fillRect/>
          </a:stretch>
        </p:blipFill>
        <p:spPr bwMode="auto">
          <a:xfrm>
            <a:off x="642910" y="642918"/>
            <a:ext cx="3819525" cy="51911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4)">
                                      <p:cBhvr>
                                        <p:cTn id="7" dur="3000"/>
                                        <p:tgtEl>
                                          <p:spTgt spid="7"/>
                                        </p:tgtEl>
                                      </p:cBhvr>
                                    </p:animEffect>
                                  </p:childTnLst>
                                </p:cTn>
                              </p:par>
                            </p:childTnLst>
                          </p:cTn>
                        </p:par>
                        <p:par>
                          <p:cTn id="8" fill="hold">
                            <p:stCondLst>
                              <p:cond delay="3000"/>
                            </p:stCondLst>
                            <p:childTnLst>
                              <p:par>
                                <p:cTn id="9" presetID="21"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heel(4)">
                                      <p:cBhvr>
                                        <p:cTn id="11" dur="3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72066" y="714356"/>
            <a:ext cx="3357586" cy="2308324"/>
          </a:xfrm>
          <a:prstGeom prst="rect">
            <a:avLst/>
          </a:prstGeom>
        </p:spPr>
        <p:txBody>
          <a:bodyPr wrap="square">
            <a:spAutoFit/>
          </a:bodyPr>
          <a:lstStyle/>
          <a:p>
            <a:r>
              <a:rPr lang="en-US" sz="2400" dirty="0" smtClean="0">
                <a:latin typeface="Monotype Corsiva" pitchFamily="66" charset="0"/>
              </a:rPr>
              <a:t>In the centre of </a:t>
            </a:r>
            <a:r>
              <a:rPr lang="en-US" sz="2400" dirty="0" err="1" smtClean="0">
                <a:latin typeface="Monotype Corsiva" pitchFamily="66" charset="0"/>
              </a:rPr>
              <a:t>Sharanga</a:t>
            </a:r>
            <a:r>
              <a:rPr lang="en-US" sz="2400" dirty="0" smtClean="0">
                <a:latin typeface="Monotype Corsiva" pitchFamily="66" charset="0"/>
              </a:rPr>
              <a:t> there is a church of saint trinity. It is one of the main sights in our town. There are always many flowers around it.</a:t>
            </a:r>
            <a:endParaRPr lang="ru-RU" sz="2400" dirty="0">
              <a:latin typeface="Monotype Corsiva" pitchFamily="66" charset="0"/>
            </a:endParaRPr>
          </a:p>
        </p:txBody>
      </p:sp>
      <p:pic>
        <p:nvPicPr>
          <p:cNvPr id="3" name="Picture 4" descr="C:\Documents and Settings\Admin\Рабочий стол\Шаранга\Изображение 011.jpg"/>
          <p:cNvPicPr>
            <a:picLocks noChangeAspect="1" noChangeArrowheads="1"/>
          </p:cNvPicPr>
          <p:nvPr/>
        </p:nvPicPr>
        <p:blipFill>
          <a:blip r:embed="rId4" cstate="print"/>
          <a:srcRect/>
          <a:stretch>
            <a:fillRect/>
          </a:stretch>
        </p:blipFill>
        <p:spPr bwMode="auto">
          <a:xfrm>
            <a:off x="785786" y="642918"/>
            <a:ext cx="3714776" cy="5189556"/>
          </a:xfrm>
          <a:prstGeom prst="rect">
            <a:avLst/>
          </a:prstGeom>
          <a:ln>
            <a:noFill/>
          </a:ln>
          <a:effectLst>
            <a:outerShdw blurRad="190500" algn="tl" rotWithShape="0">
              <a:srgbClr val="000000">
                <a:alpha val="70000"/>
              </a:srgbClr>
            </a:outerShdw>
          </a:effectLst>
        </p:spPr>
      </p:pic>
      <p:pic>
        <p:nvPicPr>
          <p:cNvPr id="4" name="Picture 3" descr="C:\Documents and Settings\Admin\Рабочий стол\Шаранга\Photo-0096.jpg"/>
          <p:cNvPicPr>
            <a:picLocks noChangeAspect="1" noChangeArrowheads="1"/>
          </p:cNvPicPr>
          <p:nvPr/>
        </p:nvPicPr>
        <p:blipFill>
          <a:blip r:embed="rId5" cstate="print"/>
          <a:srcRect/>
          <a:stretch>
            <a:fillRect/>
          </a:stretch>
        </p:blipFill>
        <p:spPr bwMode="auto">
          <a:xfrm>
            <a:off x="4929190" y="2928934"/>
            <a:ext cx="3500430" cy="3000372"/>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anim calcmode="lin" valueType="num">
                                      <p:cBhvr>
                                        <p:cTn id="8" dur="3000" fill="hold"/>
                                        <p:tgtEl>
                                          <p:spTgt spid="3"/>
                                        </p:tgtEl>
                                        <p:attrNameLst>
                                          <p:attrName>ppt_x</p:attrName>
                                        </p:attrNameLst>
                                      </p:cBhvr>
                                      <p:tavLst>
                                        <p:tav tm="0">
                                          <p:val>
                                            <p:strVal val="#ppt_x"/>
                                          </p:val>
                                        </p:tav>
                                        <p:tav tm="100000">
                                          <p:val>
                                            <p:strVal val="#ppt_x"/>
                                          </p:val>
                                        </p:tav>
                                      </p:tavLst>
                                    </p:anim>
                                    <p:anim calcmode="lin" valueType="num">
                                      <p:cBhvr>
                                        <p:cTn id="9" dur="3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3000"/>
                            </p:stCondLst>
                            <p:childTnLst>
                              <p:par>
                                <p:cTn id="11" presetID="42"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3000"/>
                                        <p:tgtEl>
                                          <p:spTgt spid="4"/>
                                        </p:tgtEl>
                                      </p:cBhvr>
                                    </p:animEffect>
                                    <p:anim calcmode="lin" valueType="num">
                                      <p:cBhvr>
                                        <p:cTn id="14" dur="3000" fill="hold"/>
                                        <p:tgtEl>
                                          <p:spTgt spid="4"/>
                                        </p:tgtEl>
                                        <p:attrNameLst>
                                          <p:attrName>ppt_x</p:attrName>
                                        </p:attrNameLst>
                                      </p:cBhvr>
                                      <p:tavLst>
                                        <p:tav tm="0">
                                          <p:val>
                                            <p:strVal val="#ppt_x"/>
                                          </p:val>
                                        </p:tav>
                                        <p:tav tm="100000">
                                          <p:val>
                                            <p:strVal val="#ppt_x"/>
                                          </p:val>
                                        </p:tav>
                                      </p:tavLst>
                                    </p:anim>
                                    <p:anim calcmode="lin" valueType="num">
                                      <p:cBhvr>
                                        <p:cTn id="15"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143504" y="857232"/>
            <a:ext cx="3214710" cy="1200329"/>
          </a:xfrm>
          <a:prstGeom prst="rect">
            <a:avLst/>
          </a:prstGeom>
        </p:spPr>
        <p:txBody>
          <a:bodyPr wrap="square">
            <a:spAutoFit/>
          </a:bodyPr>
          <a:lstStyle/>
          <a:p>
            <a:r>
              <a:rPr lang="en-US" sz="3600" dirty="0" smtClean="0">
                <a:latin typeface="Monotype Corsiva" pitchFamily="66" charset="0"/>
              </a:rPr>
              <a:t>This is a school, where I study.</a:t>
            </a:r>
            <a:endParaRPr lang="ru-RU" sz="3600" dirty="0">
              <a:latin typeface="Monotype Corsiva" pitchFamily="66" charset="0"/>
            </a:endParaRPr>
          </a:p>
        </p:txBody>
      </p:sp>
      <p:pic>
        <p:nvPicPr>
          <p:cNvPr id="3" name="Picture 2" descr="C:\Documents and Settings\Admin\Рабочий стол\Шаранга\Рисунок1.jpg"/>
          <p:cNvPicPr>
            <a:picLocks noChangeAspect="1" noChangeArrowheads="1"/>
          </p:cNvPicPr>
          <p:nvPr/>
        </p:nvPicPr>
        <p:blipFill>
          <a:blip r:embed="rId4" cstate="print"/>
          <a:srcRect/>
          <a:stretch>
            <a:fillRect/>
          </a:stretch>
        </p:blipFill>
        <p:spPr bwMode="auto">
          <a:xfrm>
            <a:off x="857224" y="1000108"/>
            <a:ext cx="3571899" cy="45720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Содержимое 4" descr="Night_19.JPG"/>
          <p:cNvPicPr>
            <a:picLocks noChangeAspect="1"/>
          </p:cNvPicPr>
          <p:nvPr/>
        </p:nvPicPr>
        <p:blipFill>
          <a:blip r:embed="rId5" cstate="print"/>
          <a:stretch>
            <a:fillRect/>
          </a:stretch>
        </p:blipFill>
        <p:spPr>
          <a:xfrm>
            <a:off x="5072066" y="2500306"/>
            <a:ext cx="3357586" cy="33575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900" decel="100000" fill="hold"/>
                                        <p:tgtEl>
                                          <p:spTgt spid="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900" decel="100000" fill="hold"/>
                                        <p:tgtEl>
                                          <p:spTgt spid="4"/>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428728" y="857232"/>
            <a:ext cx="2643206" cy="646331"/>
          </a:xfrm>
          <a:prstGeom prst="rect">
            <a:avLst/>
          </a:prstGeom>
        </p:spPr>
        <p:txBody>
          <a:bodyPr wrap="square">
            <a:spAutoFit/>
          </a:bodyPr>
          <a:lstStyle/>
          <a:p>
            <a:r>
              <a:rPr lang="en-US" sz="3600" dirty="0" smtClean="0">
                <a:solidFill>
                  <a:schemeClr val="tx2">
                    <a:lumMod val="50000"/>
                  </a:schemeClr>
                </a:solidFill>
                <a:effectLst>
                  <a:glow rad="63500">
                    <a:schemeClr val="accent1">
                      <a:satMod val="175000"/>
                      <a:alpha val="40000"/>
                    </a:schemeClr>
                  </a:glow>
                </a:effectLst>
                <a:latin typeface="Monotype Corsiva" pitchFamily="66" charset="0"/>
              </a:rPr>
              <a:t>A Museum</a:t>
            </a:r>
            <a:endParaRPr lang="ru-RU" sz="3600" dirty="0">
              <a:latin typeface="Monotype Corsiva" pitchFamily="66" charset="0"/>
            </a:endParaRPr>
          </a:p>
        </p:txBody>
      </p:sp>
      <p:pic>
        <p:nvPicPr>
          <p:cNvPr id="3" name="Picture 2" descr="C:\Documents and Settings\Admin\Мои документы\Юля 1\экзамен инф-ка\Копия осокин 115.jpg"/>
          <p:cNvPicPr>
            <a:picLocks noChangeAspect="1" noChangeArrowheads="1"/>
          </p:cNvPicPr>
          <p:nvPr/>
        </p:nvPicPr>
        <p:blipFill>
          <a:blip r:embed="rId4" cstate="print"/>
          <a:srcRect/>
          <a:stretch>
            <a:fillRect/>
          </a:stretch>
        </p:blipFill>
        <p:spPr bwMode="auto">
          <a:xfrm>
            <a:off x="857224" y="1785926"/>
            <a:ext cx="3500462" cy="37475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4" descr="C:\Documents and Settings\Admin\Рабочий стол\Шаранга\Изображение 008.jpg"/>
          <p:cNvPicPr>
            <a:picLocks noChangeAspect="1" noChangeArrowheads="1"/>
          </p:cNvPicPr>
          <p:nvPr/>
        </p:nvPicPr>
        <p:blipFill>
          <a:blip r:embed="rId5" cstate="print"/>
          <a:srcRect/>
          <a:stretch>
            <a:fillRect/>
          </a:stretch>
        </p:blipFill>
        <p:spPr bwMode="auto">
          <a:xfrm>
            <a:off x="5000628" y="714356"/>
            <a:ext cx="3429024" cy="22860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3" descr="C:\Documents and Settings\Admin\Рабочий стол\Шаранга\Изображение 007п.jpg"/>
          <p:cNvPicPr>
            <a:picLocks noChangeAspect="1" noChangeArrowheads="1"/>
          </p:cNvPicPr>
          <p:nvPr/>
        </p:nvPicPr>
        <p:blipFill>
          <a:blip r:embed="rId6" cstate="print"/>
          <a:srcRect/>
          <a:stretch>
            <a:fillRect/>
          </a:stretch>
        </p:blipFill>
        <p:spPr bwMode="auto">
          <a:xfrm>
            <a:off x="5072066" y="3143248"/>
            <a:ext cx="3357586" cy="2750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childTnLst>
                          </p:cTn>
                        </p:par>
                        <p:par>
                          <p:cTn id="8" fill="hold">
                            <p:stCondLst>
                              <p:cond delay="2000"/>
                            </p:stCondLst>
                            <p:childTnLst>
                              <p:par>
                                <p:cTn id="9" presetID="1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plus(in)">
                                      <p:cBhvr>
                                        <p:cTn id="11" dur="2000"/>
                                        <p:tgtEl>
                                          <p:spTgt spid="4"/>
                                        </p:tgtEl>
                                      </p:cBhvr>
                                    </p:animEffect>
                                  </p:childTnLst>
                                </p:cTn>
                              </p:par>
                            </p:childTnLst>
                          </p:cTn>
                        </p:par>
                        <p:par>
                          <p:cTn id="12" fill="hold">
                            <p:stCondLst>
                              <p:cond delay="4000"/>
                            </p:stCondLst>
                            <p:childTnLst>
                              <p:par>
                                <p:cTn id="13" presetID="13"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plus(in)">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643042" y="928670"/>
            <a:ext cx="3487156" cy="707886"/>
          </a:xfrm>
          <a:prstGeom prst="rect">
            <a:avLst/>
          </a:prstGeom>
        </p:spPr>
        <p:txBody>
          <a:bodyPr wrap="square">
            <a:spAutoFit/>
          </a:bodyPr>
          <a:lstStyle/>
          <a:p>
            <a:r>
              <a:rPr lang="en-US" sz="4000" dirty="0" smtClean="0">
                <a:solidFill>
                  <a:schemeClr val="tx2">
                    <a:lumMod val="50000"/>
                  </a:schemeClr>
                </a:solidFill>
                <a:effectLst>
                  <a:glow rad="63500">
                    <a:schemeClr val="accent1">
                      <a:satMod val="175000"/>
                      <a:alpha val="40000"/>
                    </a:schemeClr>
                  </a:glow>
                </a:effectLst>
                <a:latin typeface="Monotype Corsiva" pitchFamily="66" charset="0"/>
              </a:rPr>
              <a:t>A hospital</a:t>
            </a:r>
            <a:endParaRPr lang="ru-RU" sz="4000" dirty="0">
              <a:latin typeface="Monotype Corsiva" pitchFamily="66" charset="0"/>
            </a:endParaRPr>
          </a:p>
        </p:txBody>
      </p:sp>
      <p:pic>
        <p:nvPicPr>
          <p:cNvPr id="3" name="Picture 2" descr="G:\Sharanga\Night_11.JPG"/>
          <p:cNvPicPr>
            <a:picLocks noChangeAspect="1" noChangeArrowheads="1"/>
          </p:cNvPicPr>
          <p:nvPr/>
        </p:nvPicPr>
        <p:blipFill>
          <a:blip r:embed="rId4" cstate="print"/>
          <a:srcRect/>
          <a:stretch>
            <a:fillRect/>
          </a:stretch>
        </p:blipFill>
        <p:spPr bwMode="auto">
          <a:xfrm>
            <a:off x="714348" y="2643182"/>
            <a:ext cx="3786213" cy="32453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Содержимое 4" descr="Night_03.JPG"/>
          <p:cNvPicPr>
            <a:picLocks noChangeAspect="1"/>
          </p:cNvPicPr>
          <p:nvPr/>
        </p:nvPicPr>
        <p:blipFill>
          <a:blip r:embed="rId5" cstate="print"/>
          <a:stretch>
            <a:fillRect/>
          </a:stretch>
        </p:blipFill>
        <p:spPr>
          <a:xfrm>
            <a:off x="5000628" y="642918"/>
            <a:ext cx="3661762" cy="2500330"/>
          </a:xfrm>
          <a:prstGeom prst="rect">
            <a:avLst/>
          </a:prstGeom>
          <a:ln>
            <a:noFill/>
          </a:ln>
          <a:effectLst>
            <a:softEdge rad="112500"/>
          </a:effectLst>
        </p:spPr>
      </p:pic>
      <p:pic>
        <p:nvPicPr>
          <p:cNvPr id="8196" name="Picture 4" descr="Шаранга 7">
            <a:hlinkClick r:id="rId6"/>
          </p:cNvPr>
          <p:cNvPicPr>
            <a:picLocks noChangeAspect="1" noChangeArrowheads="1"/>
          </p:cNvPicPr>
          <p:nvPr/>
        </p:nvPicPr>
        <p:blipFill>
          <a:blip r:embed="rId7"/>
          <a:srcRect/>
          <a:stretch>
            <a:fillRect/>
          </a:stretch>
        </p:blipFill>
        <p:spPr bwMode="auto">
          <a:xfrm>
            <a:off x="5072066" y="3143248"/>
            <a:ext cx="3357586" cy="26432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plus(in)">
                                      <p:cBhvr>
                                        <p:cTn id="10" dur="2000"/>
                                        <p:tgtEl>
                                          <p:spTgt spid="4"/>
                                        </p:tgtEl>
                                      </p:cBhvr>
                                    </p:animEffect>
                                  </p:childTnLst>
                                </p:cTn>
                              </p:par>
                              <p:par>
                                <p:cTn id="11" presetID="8" presetClass="entr" presetSubtype="16"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diamond(in)">
                                      <p:cBhvr>
                                        <p:cTn id="13"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72066" y="714356"/>
            <a:ext cx="3357586" cy="2246769"/>
          </a:xfrm>
          <a:prstGeom prst="rect">
            <a:avLst/>
          </a:prstGeom>
        </p:spPr>
        <p:txBody>
          <a:bodyPr wrap="square">
            <a:spAutoFit/>
          </a:bodyPr>
          <a:lstStyle/>
          <a:p>
            <a:r>
              <a:rPr lang="en-US" sz="2800" dirty="0" err="1" smtClean="0">
                <a:solidFill>
                  <a:schemeClr val="tx2">
                    <a:lumMod val="50000"/>
                  </a:schemeClr>
                </a:solidFill>
                <a:latin typeface="Monotype Corsiva" pitchFamily="66" charset="0"/>
              </a:rPr>
              <a:t>Sharanga</a:t>
            </a:r>
            <a:r>
              <a:rPr lang="en-US" sz="2800" dirty="0" smtClean="0">
                <a:solidFill>
                  <a:schemeClr val="tx2">
                    <a:lumMod val="50000"/>
                  </a:schemeClr>
                </a:solidFill>
                <a:latin typeface="Monotype Corsiva" pitchFamily="66" charset="0"/>
              </a:rPr>
              <a:t> is very far from Nizhniy Novgorod. They say that it is a "</a:t>
            </a:r>
            <a:r>
              <a:rPr lang="en-US" sz="2800" dirty="0" err="1" smtClean="0">
                <a:solidFill>
                  <a:schemeClr val="tx2">
                    <a:lumMod val="50000"/>
                  </a:schemeClr>
                </a:solidFill>
                <a:latin typeface="Monotype Corsiva" pitchFamily="66" charset="0"/>
              </a:rPr>
              <a:t>bearland</a:t>
            </a:r>
            <a:r>
              <a:rPr lang="en-US" sz="2800" dirty="0" smtClean="0">
                <a:solidFill>
                  <a:schemeClr val="tx2">
                    <a:lumMod val="50000"/>
                  </a:schemeClr>
                </a:solidFill>
                <a:latin typeface="Monotype Corsiva" pitchFamily="66" charset="0"/>
              </a:rPr>
              <a:t>". </a:t>
            </a:r>
            <a:r>
              <a:rPr lang="ru-RU" sz="2800" dirty="0" smtClean="0">
                <a:solidFill>
                  <a:schemeClr val="tx2">
                    <a:lumMod val="50000"/>
                  </a:schemeClr>
                </a:solidFill>
                <a:latin typeface="Monotype Corsiva" pitchFamily="66" charset="0"/>
              </a:rPr>
              <a:t> </a:t>
            </a:r>
            <a:r>
              <a:rPr lang="en-US" sz="2800" dirty="0" smtClean="0">
                <a:solidFill>
                  <a:schemeClr val="tx2">
                    <a:lumMod val="50000"/>
                  </a:schemeClr>
                </a:solidFill>
                <a:latin typeface="Monotype Corsiva" pitchFamily="66" charset="0"/>
              </a:rPr>
              <a:t>But </a:t>
            </a:r>
            <a:r>
              <a:rPr lang="en-US" sz="2800" dirty="0" smtClean="0">
                <a:solidFill>
                  <a:schemeClr val="tx2">
                    <a:lumMod val="50000"/>
                  </a:schemeClr>
                </a:solidFill>
                <a:latin typeface="Monotype Corsiva" pitchFamily="66" charset="0"/>
              </a:rPr>
              <a:t>it is nice and beautiful. </a:t>
            </a:r>
            <a:endParaRPr lang="ru-RU" sz="2800" dirty="0">
              <a:latin typeface="Monotype Corsiva" pitchFamily="66" charset="0"/>
            </a:endParaRPr>
          </a:p>
        </p:txBody>
      </p:sp>
      <p:pic>
        <p:nvPicPr>
          <p:cNvPr id="3" name="Picture 9" descr="G:\Sharanga\Night_04.JPG"/>
          <p:cNvPicPr>
            <a:picLocks noChangeAspect="1" noChangeArrowheads="1"/>
          </p:cNvPicPr>
          <p:nvPr/>
        </p:nvPicPr>
        <p:blipFill>
          <a:blip r:embed="rId4" cstate="print"/>
          <a:srcRect/>
          <a:stretch>
            <a:fillRect/>
          </a:stretch>
        </p:blipFill>
        <p:spPr bwMode="auto">
          <a:xfrm>
            <a:off x="642910" y="3214686"/>
            <a:ext cx="3853171" cy="2571768"/>
          </a:xfrm>
          <a:prstGeom prst="rect">
            <a:avLst/>
          </a:prstGeom>
          <a:noFill/>
          <a:ln>
            <a:solidFill>
              <a:schemeClr val="bg1"/>
            </a:solidFill>
          </a:ln>
        </p:spPr>
      </p:pic>
      <p:pic>
        <p:nvPicPr>
          <p:cNvPr id="4" name="Picture 8" descr="G:\Sharanga\Night_09.JPG"/>
          <p:cNvPicPr>
            <a:picLocks noChangeAspect="1" noChangeArrowheads="1"/>
          </p:cNvPicPr>
          <p:nvPr/>
        </p:nvPicPr>
        <p:blipFill>
          <a:blip r:embed="rId5" cstate="print"/>
          <a:srcRect/>
          <a:stretch>
            <a:fillRect/>
          </a:stretch>
        </p:blipFill>
        <p:spPr bwMode="auto">
          <a:xfrm>
            <a:off x="642910" y="3071810"/>
            <a:ext cx="3857652" cy="2574758"/>
          </a:xfrm>
          <a:prstGeom prst="rect">
            <a:avLst/>
          </a:prstGeom>
          <a:noFill/>
          <a:ln>
            <a:solidFill>
              <a:schemeClr val="bg1"/>
            </a:solidFill>
          </a:ln>
        </p:spPr>
      </p:pic>
      <p:pic>
        <p:nvPicPr>
          <p:cNvPr id="5" name="Picture 2" descr="G:\Sharanga\Night_29.JPG"/>
          <p:cNvPicPr>
            <a:picLocks noChangeAspect="1" noChangeArrowheads="1"/>
          </p:cNvPicPr>
          <p:nvPr/>
        </p:nvPicPr>
        <p:blipFill>
          <a:blip r:embed="rId6" cstate="print"/>
          <a:srcRect/>
          <a:stretch>
            <a:fillRect/>
          </a:stretch>
        </p:blipFill>
        <p:spPr bwMode="auto">
          <a:xfrm>
            <a:off x="714348" y="571480"/>
            <a:ext cx="3714776" cy="2488036"/>
          </a:xfrm>
          <a:prstGeom prst="rect">
            <a:avLst/>
          </a:prstGeom>
          <a:ln w="88900" cap="sq" cmpd="thickThin">
            <a:solidFill>
              <a:srgbClr val="000000"/>
            </a:solidFill>
            <a:prstDash val="solid"/>
            <a:miter lim="800000"/>
          </a:ln>
          <a:effectLst>
            <a:innerShdw blurRad="76200">
              <a:srgbClr val="000000"/>
            </a:innerShdw>
          </a:effectLst>
        </p:spPr>
      </p:pic>
      <p:pic>
        <p:nvPicPr>
          <p:cNvPr id="6" name="Picture 4" descr="G:\Sharanga\Night_20.JPG"/>
          <p:cNvPicPr>
            <a:picLocks noChangeAspect="1" noChangeArrowheads="1"/>
          </p:cNvPicPr>
          <p:nvPr/>
        </p:nvPicPr>
        <p:blipFill>
          <a:blip r:embed="rId7" cstate="print"/>
          <a:srcRect/>
          <a:stretch>
            <a:fillRect/>
          </a:stretch>
        </p:blipFill>
        <p:spPr bwMode="auto">
          <a:xfrm>
            <a:off x="5000628" y="3643314"/>
            <a:ext cx="3295047" cy="2214578"/>
          </a:xfrm>
          <a:prstGeom prst="rect">
            <a:avLst/>
          </a:prstGeom>
          <a:ln w="88900" cap="sq" cmpd="thickThin">
            <a:solidFill>
              <a:srgbClr val="000000"/>
            </a:solidFill>
            <a:prstDash val="solid"/>
            <a:miter lim="800000"/>
          </a:ln>
          <a:effectLst>
            <a:innerShdw blurRad="76200">
              <a:srgbClr val="000000"/>
            </a:innerShdw>
          </a:effectLst>
        </p:spPr>
      </p:pic>
      <p:pic>
        <p:nvPicPr>
          <p:cNvPr id="7" name="Picture 6" descr="G:\Sharanga\Night_18.JPG"/>
          <p:cNvPicPr>
            <a:picLocks noChangeAspect="1" noChangeArrowheads="1"/>
          </p:cNvPicPr>
          <p:nvPr/>
        </p:nvPicPr>
        <p:blipFill>
          <a:blip r:embed="rId8" cstate="print"/>
          <a:srcRect/>
          <a:stretch>
            <a:fillRect/>
          </a:stretch>
        </p:blipFill>
        <p:spPr bwMode="auto">
          <a:xfrm>
            <a:off x="642910" y="3143248"/>
            <a:ext cx="3807291" cy="2558853"/>
          </a:xfrm>
          <a:prstGeom prst="rect">
            <a:avLst/>
          </a:prstGeom>
          <a:noFill/>
          <a:ln>
            <a:solidFill>
              <a:schemeClr val="bg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3000"/>
                                        <p:tgtEl>
                                          <p:spTgt spid="5"/>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childTnLst>
                                </p:cTn>
                              </p:par>
                            </p:childTnLst>
                          </p:cTn>
                        </p:par>
                        <p:par>
                          <p:cTn id="20" fill="hold">
                            <p:stCondLst>
                              <p:cond delay="1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72066" y="785794"/>
            <a:ext cx="3429024" cy="2246769"/>
          </a:xfrm>
          <a:prstGeom prst="rect">
            <a:avLst/>
          </a:prstGeom>
        </p:spPr>
        <p:txBody>
          <a:bodyPr wrap="square">
            <a:spAutoFit/>
          </a:bodyPr>
          <a:lstStyle/>
          <a:p>
            <a:r>
              <a:rPr lang="en-US" sz="2800" dirty="0" smtClean="0">
                <a:solidFill>
                  <a:schemeClr val="tx2">
                    <a:lumMod val="50000"/>
                  </a:schemeClr>
                </a:solidFill>
                <a:latin typeface="Monotype Corsiva" pitchFamily="66" charset="0"/>
              </a:rPr>
              <a:t>Every year many guests come to visit </a:t>
            </a:r>
            <a:r>
              <a:rPr lang="en-US" sz="2800" dirty="0" err="1" smtClean="0">
                <a:solidFill>
                  <a:schemeClr val="tx2">
                    <a:lumMod val="50000"/>
                  </a:schemeClr>
                </a:solidFill>
                <a:latin typeface="Monotype Corsiva" pitchFamily="66" charset="0"/>
              </a:rPr>
              <a:t>Sharanga</a:t>
            </a:r>
            <a:r>
              <a:rPr lang="en-US" sz="2800" dirty="0" smtClean="0">
                <a:solidFill>
                  <a:schemeClr val="tx2">
                    <a:lumMod val="50000"/>
                  </a:schemeClr>
                </a:solidFill>
                <a:latin typeface="Monotype Corsiva" pitchFamily="66" charset="0"/>
              </a:rPr>
              <a:t> and have a good rest here. They admire its cleanness and beauty.</a:t>
            </a:r>
            <a:endParaRPr lang="ru-RU" sz="2800" dirty="0">
              <a:latin typeface="Monotype Corsiva" pitchFamily="66" charset="0"/>
            </a:endParaRPr>
          </a:p>
        </p:txBody>
      </p:sp>
      <p:pic>
        <p:nvPicPr>
          <p:cNvPr id="3" name="Содержимое 5" descr="Рисунок9.jpg"/>
          <p:cNvPicPr>
            <a:picLocks noChangeAspect="1"/>
          </p:cNvPicPr>
          <p:nvPr/>
        </p:nvPicPr>
        <p:blipFill>
          <a:blip r:embed="rId4" cstate="print"/>
          <a:stretch>
            <a:fillRect/>
          </a:stretch>
        </p:blipFill>
        <p:spPr>
          <a:xfrm rot="799633">
            <a:off x="2928926" y="2143116"/>
            <a:ext cx="1998905" cy="2019790"/>
          </a:xfrm>
          <a:prstGeom prst="ellipse">
            <a:avLst/>
          </a:prstGeom>
          <a:ln>
            <a:noFill/>
          </a:ln>
          <a:effectLst>
            <a:softEdge rad="112500"/>
          </a:effectLst>
        </p:spPr>
      </p:pic>
      <p:pic>
        <p:nvPicPr>
          <p:cNvPr id="4098" name="Picture 2" descr="Картинка 43 из 162">
            <a:hlinkClick r:id="rId5"/>
          </p:cNvPr>
          <p:cNvPicPr>
            <a:picLocks noChangeAspect="1" noChangeArrowheads="1"/>
          </p:cNvPicPr>
          <p:nvPr/>
        </p:nvPicPr>
        <p:blipFill>
          <a:blip r:embed="rId6"/>
          <a:srcRect/>
          <a:stretch>
            <a:fillRect/>
          </a:stretch>
        </p:blipFill>
        <p:spPr bwMode="auto">
          <a:xfrm>
            <a:off x="714348" y="642918"/>
            <a:ext cx="2786082" cy="2000254"/>
          </a:xfrm>
          <a:prstGeom prst="rect">
            <a:avLst/>
          </a:prstGeom>
          <a:noFill/>
        </p:spPr>
      </p:pic>
      <p:pic>
        <p:nvPicPr>
          <p:cNvPr id="4100" name="Picture 4" descr="Картинка 55 из 162">
            <a:hlinkClick r:id="rId7"/>
          </p:cNvPr>
          <p:cNvPicPr>
            <a:picLocks noChangeAspect="1" noChangeArrowheads="1"/>
          </p:cNvPicPr>
          <p:nvPr/>
        </p:nvPicPr>
        <p:blipFill>
          <a:blip r:embed="rId8"/>
          <a:srcRect/>
          <a:stretch>
            <a:fillRect/>
          </a:stretch>
        </p:blipFill>
        <p:spPr bwMode="auto">
          <a:xfrm>
            <a:off x="714348" y="2786058"/>
            <a:ext cx="2571768" cy="3095620"/>
          </a:xfrm>
          <a:prstGeom prst="rect">
            <a:avLst/>
          </a:prstGeom>
          <a:noFill/>
        </p:spPr>
      </p:pic>
      <p:pic>
        <p:nvPicPr>
          <p:cNvPr id="4102" name="Picture 6" descr="Картинка 56 из 162">
            <a:hlinkClick r:id="rId9"/>
          </p:cNvPr>
          <p:cNvPicPr>
            <a:picLocks noChangeAspect="1" noChangeArrowheads="1"/>
          </p:cNvPicPr>
          <p:nvPr/>
        </p:nvPicPr>
        <p:blipFill>
          <a:blip r:embed="rId10" cstate="print"/>
          <a:srcRect/>
          <a:stretch>
            <a:fillRect/>
          </a:stretch>
        </p:blipFill>
        <p:spPr bwMode="auto">
          <a:xfrm>
            <a:off x="4810126" y="3143248"/>
            <a:ext cx="3619525" cy="271464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42976" y="2357430"/>
            <a:ext cx="6643734" cy="3162314"/>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kern="1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French Script MT" pitchFamily="66" charset="0"/>
              </a:rPr>
              <a:t>Wellcome to Sharanga</a:t>
            </a:r>
            <a:endParaRPr lang="ru-RU" sz="9600" kern="1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glow rad="228600">
                  <a:schemeClr val="accent1">
                    <a:satMod val="175000"/>
                    <a:alpha val="40000"/>
                  </a:schemeClr>
                </a:glow>
                <a:outerShdw blurRad="80000" dist="40000" dir="5040000" algn="tl">
                  <a:srgbClr val="000000">
                    <a:alpha val="30000"/>
                  </a:srgbClr>
                </a:outerShdw>
              </a:effectLst>
              <a:latin typeface="Impact"/>
            </a:endParaRPr>
          </a:p>
        </p:txBody>
      </p:sp>
      <p:sp>
        <p:nvSpPr>
          <p:cNvPr id="4" name="Текст 3"/>
          <p:cNvSpPr>
            <a:spLocks noGrp="1"/>
          </p:cNvSpPr>
          <p:nvPr>
            <p:ph type="body" sz="half" idx="2"/>
          </p:nvPr>
        </p:nvSpPr>
        <p:spPr>
          <a:xfrm>
            <a:off x="928662" y="642918"/>
            <a:ext cx="7472386" cy="1422395"/>
          </a:xfrm>
        </p:spPr>
        <p:txBody>
          <a:bodyPr>
            <a:normAutofit/>
          </a:bodyPr>
          <a:lstStyle/>
          <a:p>
            <a:pPr algn="ctr"/>
            <a:r>
              <a:rPr lang="en-US" sz="2800" dirty="0" smtClean="0">
                <a:solidFill>
                  <a:schemeClr val="bg1"/>
                </a:solidFill>
              </a:rPr>
              <a:t>I like my town very </a:t>
            </a:r>
            <a:r>
              <a:rPr lang="en-US" sz="2800" dirty="0" smtClean="0">
                <a:solidFill>
                  <a:schemeClr val="bg1"/>
                </a:solidFill>
              </a:rPr>
              <a:t>much</a:t>
            </a:r>
            <a:r>
              <a:rPr lang="en-US" sz="2800" dirty="0" smtClean="0">
                <a:solidFill>
                  <a:schemeClr val="bg1"/>
                </a:solidFill>
              </a:rPr>
              <a:t>! I can not imagine my life without my motherland. </a:t>
            </a:r>
            <a:endParaRPr lang="ru-RU"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par>
                                <p:cTn id="10" presetID="45" presetClass="entr" presetSubtype="0" fill="hold" grpId="0" nodeType="withEffect">
                                  <p:stCondLst>
                                    <p:cond delay="0"/>
                                  </p:stCondLst>
                                  <p:iterate type="lt">
                                    <p:tmPct val="10000"/>
                                  </p:iterate>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ppt_w</p:attrName>
                                        </p:attrNameLst>
                                      </p:cBhvr>
                                      <p:tavLst>
                                        <p:tav tm="0" fmla="#ppt_w*sin(2.5*pi*$)">
                                          <p:val>
                                            <p:fltVal val="0"/>
                                          </p:val>
                                        </p:tav>
                                        <p:tav tm="100000">
                                          <p:val>
                                            <p:fltVal val="1"/>
                                          </p:val>
                                        </p:tav>
                                      </p:tavLst>
                                    </p:anim>
                                    <p:anim calcmode="lin" valueType="num">
                                      <p:cBhvr>
                                        <p:cTn id="14" dur="1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5214942" y="500042"/>
            <a:ext cx="3000396" cy="857256"/>
          </a:xfrm>
        </p:spPr>
        <p:txBody>
          <a:bodyPr>
            <a:no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3600"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bg1">
                      <a:alpha val="60000"/>
                    </a:schemeClr>
                  </a:glow>
                  <a:reflection blurRad="12700" stA="50000" endPos="50000" dist="5000" dir="5400000" sy="-100000" rotWithShape="0"/>
                </a:effectLst>
                <a:latin typeface="Forte" pitchFamily="66" charset="0"/>
              </a:rPr>
              <a:t>Sharanga</a:t>
            </a:r>
            <a:endParaRPr lang="ru-RU"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glow rad="101600">
                  <a:schemeClr val="bg1">
                    <a:alpha val="60000"/>
                  </a:schemeClr>
                </a:glow>
                <a:reflection blurRad="12700" stA="50000" endPos="50000" dist="5000" dir="5400000" sy="-100000" rotWithShape="0"/>
              </a:effectLst>
            </a:endParaRPr>
          </a:p>
        </p:txBody>
      </p:sp>
      <p:sp>
        <p:nvSpPr>
          <p:cNvPr id="9" name="Текст 8"/>
          <p:cNvSpPr>
            <a:spLocks noGrp="1"/>
          </p:cNvSpPr>
          <p:nvPr>
            <p:ph type="body" sz="half" idx="2"/>
          </p:nvPr>
        </p:nvSpPr>
        <p:spPr>
          <a:xfrm>
            <a:off x="4857752" y="1285860"/>
            <a:ext cx="3786214" cy="5286388"/>
          </a:xfrm>
        </p:spPr>
        <p:txBody>
          <a:bodyPr>
            <a:normAutofit/>
          </a:bodyPr>
          <a:lstStyle/>
          <a:p>
            <a:pPr algn="ctr">
              <a:buClr>
                <a:srgbClr val="0066FF"/>
              </a:buClr>
              <a:buSzPct val="90000"/>
            </a:pPr>
            <a:r>
              <a:rPr lang="en-US" sz="2800" b="1" dirty="0" smtClean="0">
                <a:solidFill>
                  <a:schemeClr val="tx2">
                    <a:lumMod val="50000"/>
                  </a:schemeClr>
                </a:solidFill>
                <a:latin typeface="Monotype Corsiva" pitchFamily="66" charset="0"/>
              </a:rPr>
              <a:t>Sharanga is an administrative center of Nizhniy Novgorod region. Its area is about 160 thousand kilometers. There are more than 15 thousand population in it. Sharanga is rich in forests and fields.</a:t>
            </a:r>
          </a:p>
          <a:p>
            <a:pPr algn="ctr">
              <a:buClr>
                <a:srgbClr val="0066FF"/>
              </a:buClr>
              <a:buSzPct val="90000"/>
            </a:pPr>
            <a:r>
              <a:rPr lang="en-US" sz="2800" b="1" dirty="0">
                <a:solidFill>
                  <a:schemeClr val="tx2">
                    <a:lumMod val="50000"/>
                  </a:schemeClr>
                </a:solidFill>
                <a:latin typeface="Monotype Corsiva" pitchFamily="66" charset="0"/>
              </a:rPr>
              <a:t>F</a:t>
            </a:r>
            <a:r>
              <a:rPr lang="en-US" sz="2800" b="1" dirty="0" smtClean="0">
                <a:solidFill>
                  <a:schemeClr val="tx2">
                    <a:lumMod val="50000"/>
                  </a:schemeClr>
                </a:solidFill>
                <a:effectLst/>
                <a:latin typeface="Monotype Corsiva" pitchFamily="66" charset="0"/>
              </a:rPr>
              <a:t>irst mention about this village was in 1747.</a:t>
            </a:r>
            <a:endParaRPr lang="ru-RU" sz="2800" b="1" dirty="0">
              <a:solidFill>
                <a:schemeClr val="tx2">
                  <a:lumMod val="50000"/>
                </a:schemeClr>
              </a:solidFill>
              <a:latin typeface="Monotype Corsiva" pitchFamily="66" charset="0"/>
            </a:endParaRPr>
          </a:p>
        </p:txBody>
      </p:sp>
      <p:pic>
        <p:nvPicPr>
          <p:cNvPr id="2051" name="Picture 3" descr="C:\Documents and Settings\Admin\Рабочий стол\Disk_D\Юля 1\картинки\Юля\фото\MAP_NN~1.GIF"/>
          <p:cNvPicPr>
            <a:picLocks noGrp="1" noChangeAspect="1" noChangeArrowheads="1"/>
          </p:cNvPicPr>
          <p:nvPr>
            <p:ph type="pic" idx="1"/>
          </p:nvPr>
        </p:nvPicPr>
        <p:blipFill>
          <a:blip r:embed="rId4" cstate="print"/>
          <a:srcRect l="401" r="401"/>
          <a:stretch>
            <a:fillRect/>
          </a:stretch>
        </p:blipFill>
        <p:spPr bwMode="auto">
          <a:xfrm>
            <a:off x="785785" y="714356"/>
            <a:ext cx="4143405" cy="485778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10" name="Прямоугольник 9"/>
          <p:cNvSpPr/>
          <p:nvPr/>
        </p:nvSpPr>
        <p:spPr>
          <a:xfrm>
            <a:off x="5072066" y="1071546"/>
            <a:ext cx="3286148" cy="4524315"/>
          </a:xfrm>
          <a:prstGeom prst="rect">
            <a:avLst/>
          </a:prstGeom>
        </p:spPr>
        <p:txBody>
          <a:bodyPr wrap="square">
            <a:spAutoFit/>
          </a:bodyPr>
          <a:lstStyle/>
          <a:p>
            <a:pPr marL="342900" indent="-342900"/>
            <a:r>
              <a:rPr lang="en-US" sz="3200" b="1" i="1" u="sng" dirty="0" smtClean="0">
                <a:solidFill>
                  <a:schemeClr val="tx2">
                    <a:lumMod val="50000"/>
                  </a:schemeClr>
                </a:solidFill>
                <a:latin typeface="Monotype Corsiva" pitchFamily="66" charset="0"/>
              </a:rPr>
              <a:t>1904</a:t>
            </a:r>
            <a:r>
              <a:rPr lang="en-US" sz="3200" b="1" dirty="0" smtClean="0">
                <a:solidFill>
                  <a:schemeClr val="tx2">
                    <a:lumMod val="50000"/>
                  </a:schemeClr>
                </a:solidFill>
                <a:latin typeface="Monotype Corsiva" pitchFamily="66" charset="0"/>
              </a:rPr>
              <a:t>  - </a:t>
            </a:r>
            <a:r>
              <a:rPr lang="en-US" sz="3200" b="1" dirty="0" err="1" smtClean="0">
                <a:solidFill>
                  <a:schemeClr val="tx2">
                    <a:lumMod val="50000"/>
                  </a:schemeClr>
                </a:solidFill>
                <a:latin typeface="Monotype Corsiva" pitchFamily="66" charset="0"/>
              </a:rPr>
              <a:t>Sharanga</a:t>
            </a:r>
            <a:r>
              <a:rPr lang="en-US" sz="3200" b="1" dirty="0" smtClean="0">
                <a:solidFill>
                  <a:schemeClr val="tx2">
                    <a:lumMod val="50000"/>
                  </a:schemeClr>
                </a:solidFill>
                <a:latin typeface="Monotype Corsiva" pitchFamily="66" charset="0"/>
              </a:rPr>
              <a:t> became a center of Kirov region.</a:t>
            </a:r>
            <a:endParaRPr lang="en-US" sz="3200" b="1" i="1" u="sng" dirty="0" smtClean="0">
              <a:solidFill>
                <a:schemeClr val="tx2">
                  <a:lumMod val="50000"/>
                </a:schemeClr>
              </a:solidFill>
              <a:latin typeface="Monotype Corsiva" pitchFamily="66" charset="0"/>
            </a:endParaRPr>
          </a:p>
          <a:p>
            <a:pPr marL="342900" indent="-342900"/>
            <a:r>
              <a:rPr lang="en-US" sz="3200" b="1" i="1" u="sng" dirty="0" smtClean="0">
                <a:solidFill>
                  <a:schemeClr val="tx2">
                    <a:lumMod val="50000"/>
                  </a:schemeClr>
                </a:solidFill>
                <a:latin typeface="Monotype Corsiva" pitchFamily="66" charset="0"/>
              </a:rPr>
              <a:t>1960</a:t>
            </a:r>
            <a:r>
              <a:rPr lang="en-US" sz="3200" b="1" dirty="0" smtClean="0">
                <a:solidFill>
                  <a:schemeClr val="tx2">
                    <a:lumMod val="50000"/>
                  </a:schemeClr>
                </a:solidFill>
                <a:latin typeface="Monotype Corsiva" pitchFamily="66" charset="0"/>
              </a:rPr>
              <a:t> - </a:t>
            </a:r>
            <a:r>
              <a:rPr lang="en-US" sz="3200" b="1" dirty="0" err="1" smtClean="0">
                <a:solidFill>
                  <a:schemeClr val="tx2">
                    <a:lumMod val="50000"/>
                  </a:schemeClr>
                </a:solidFill>
                <a:latin typeface="Monotype Corsiva" pitchFamily="66" charset="0"/>
              </a:rPr>
              <a:t>Sharanga</a:t>
            </a:r>
            <a:r>
              <a:rPr lang="en-US" sz="3200" b="1" dirty="0" smtClean="0">
                <a:solidFill>
                  <a:schemeClr val="tx2">
                    <a:lumMod val="50000"/>
                  </a:schemeClr>
                </a:solidFill>
                <a:latin typeface="Monotype Corsiva" pitchFamily="66" charset="0"/>
              </a:rPr>
              <a:t> was included in Nizhny Novgorod region.</a:t>
            </a:r>
          </a:p>
          <a:p>
            <a:pPr marL="342900" indent="-342900"/>
            <a:r>
              <a:rPr lang="en-US" sz="3200" b="1" i="1" u="sng" dirty="0" smtClean="0">
                <a:solidFill>
                  <a:schemeClr val="tx2">
                    <a:lumMod val="50000"/>
                  </a:schemeClr>
                </a:solidFill>
                <a:latin typeface="Monotype Corsiva" pitchFamily="66" charset="0"/>
              </a:rPr>
              <a:t>1972 </a:t>
            </a:r>
            <a:r>
              <a:rPr lang="en-US" sz="3200" b="1" dirty="0" smtClean="0">
                <a:solidFill>
                  <a:schemeClr val="tx2">
                    <a:lumMod val="50000"/>
                  </a:schemeClr>
                </a:solidFill>
                <a:latin typeface="Monotype Corsiva" pitchFamily="66" charset="0"/>
              </a:rPr>
              <a:t>- </a:t>
            </a:r>
            <a:r>
              <a:rPr lang="en-US" sz="3200" b="1" dirty="0" err="1" smtClean="0">
                <a:solidFill>
                  <a:schemeClr val="tx2">
                    <a:lumMod val="50000"/>
                  </a:schemeClr>
                </a:solidFill>
                <a:latin typeface="Monotype Corsiva" pitchFamily="66" charset="0"/>
              </a:rPr>
              <a:t>Sharanga</a:t>
            </a:r>
            <a:r>
              <a:rPr lang="en-US" sz="3200" b="1" dirty="0" smtClean="0">
                <a:solidFill>
                  <a:schemeClr val="tx2">
                    <a:lumMod val="50000"/>
                  </a:schemeClr>
                </a:solidFill>
                <a:latin typeface="Monotype Corsiva" pitchFamily="66" charset="0"/>
              </a:rPr>
              <a:t> became a town.</a:t>
            </a:r>
            <a:endParaRPr lang="ru-RU" sz="3200" b="1" dirty="0">
              <a:solidFill>
                <a:schemeClr val="tx2">
                  <a:lumMod val="50000"/>
                </a:schemeClr>
              </a:solidFill>
              <a:latin typeface="Monotype Corsiva" pitchFamily="66" charset="0"/>
            </a:endParaRPr>
          </a:p>
        </p:txBody>
      </p:sp>
      <p:pic>
        <p:nvPicPr>
          <p:cNvPr id="11" name="Содержимое 4" descr="Рисунок10.jpg"/>
          <p:cNvPicPr>
            <a:picLocks noChangeAspect="1"/>
          </p:cNvPicPr>
          <p:nvPr/>
        </p:nvPicPr>
        <p:blipFill>
          <a:blip r:embed="rId4" cstate="print"/>
          <a:stretch>
            <a:fillRect/>
          </a:stretch>
        </p:blipFill>
        <p:spPr>
          <a:xfrm>
            <a:off x="785785" y="785794"/>
            <a:ext cx="3643339" cy="5000660"/>
          </a:xfrm>
          <a:prstGeom prst="roundRect">
            <a:avLst>
              <a:gd name="adj" fmla="val 8594"/>
            </a:avLst>
          </a:prstGeom>
          <a:solidFill>
            <a:srgbClr val="FFFFFF">
              <a:shade val="85000"/>
            </a:srgb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7" descr="C:\Documents and Settings\Admin\Рабочий стол\Шаранга\Копия Изображение 013.jpg"/>
          <p:cNvPicPr>
            <a:picLocks noChangeAspect="1" noChangeArrowheads="1"/>
          </p:cNvPicPr>
          <p:nvPr/>
        </p:nvPicPr>
        <p:blipFill>
          <a:blip r:embed="rId5" cstate="print"/>
          <a:srcRect/>
          <a:stretch>
            <a:fillRect/>
          </a:stretch>
        </p:blipFill>
        <p:spPr bwMode="auto">
          <a:xfrm>
            <a:off x="857224" y="1857364"/>
            <a:ext cx="3500462" cy="410128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plus(in)">
                                      <p:cBhvr>
                                        <p:cTn id="7" dur="3000"/>
                                        <p:tgtEl>
                                          <p:spTgt spid="11"/>
                                        </p:tgtEl>
                                      </p:cBhvr>
                                    </p:animEffect>
                                  </p:childTnLst>
                                </p:cTn>
                              </p:par>
                            </p:childTnLst>
                          </p:cTn>
                        </p:par>
                        <p:par>
                          <p:cTn id="8" fill="hold">
                            <p:stCondLst>
                              <p:cond delay="3000"/>
                            </p:stCondLst>
                            <p:childTnLst>
                              <p:par>
                                <p:cTn id="9" presetID="1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3000" fill="hold"/>
                                        <p:tgtEl>
                                          <p:spTgt spid="4"/>
                                        </p:tgtEl>
                                        <p:attrNameLst>
                                          <p:attrName>ppt_w</p:attrName>
                                        </p:attrNameLst>
                                      </p:cBhvr>
                                      <p:tavLst>
                                        <p:tav tm="0">
                                          <p:val>
                                            <p:fltVal val="0"/>
                                          </p:val>
                                        </p:tav>
                                        <p:tav tm="100000">
                                          <p:val>
                                            <p:strVal val="#ppt_w"/>
                                          </p:val>
                                        </p:tav>
                                      </p:tavLst>
                                    </p:anim>
                                    <p:anim calcmode="lin" valueType="num">
                                      <p:cBhvr>
                                        <p:cTn id="12" dur="3000" fill="hold"/>
                                        <p:tgtEl>
                                          <p:spTgt spid="4"/>
                                        </p:tgtEl>
                                        <p:attrNameLst>
                                          <p:attrName>ppt_h</p:attrName>
                                        </p:attrNameLst>
                                      </p:cBhvr>
                                      <p:tavLst>
                                        <p:tav tm="0">
                                          <p:val>
                                            <p:fltVal val="0"/>
                                          </p:val>
                                        </p:tav>
                                        <p:tav tm="100000">
                                          <p:val>
                                            <p:strVal val="#ppt_h"/>
                                          </p:val>
                                        </p:tav>
                                      </p:tavLst>
                                    </p:anim>
                                    <p:anim calcmode="lin" valueType="num">
                                      <p:cBhvr>
                                        <p:cTn id="13" dur="3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4" dur="3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5072066" y="857232"/>
            <a:ext cx="3357586" cy="4832092"/>
          </a:xfrm>
          <a:prstGeom prst="rect">
            <a:avLst/>
          </a:prstGeom>
        </p:spPr>
        <p:txBody>
          <a:bodyPr wrap="square">
            <a:spAutoFit/>
          </a:bodyPr>
          <a:lstStyle/>
          <a:p>
            <a:r>
              <a:rPr lang="en-US" sz="2800" b="1" dirty="0" smtClean="0">
                <a:solidFill>
                  <a:schemeClr val="tx2">
                    <a:lumMod val="50000"/>
                  </a:schemeClr>
                </a:solidFill>
                <a:latin typeface="Monotype Corsiva" pitchFamily="66" charset="0"/>
              </a:rPr>
              <a:t>My native town is not large but it is very beautiful! There are fountains, a stadium, a market, the Church, the House of Culture, avenues, the school where I study and others. There are a lot of shops, beautiful parks in our town.</a:t>
            </a:r>
            <a:endParaRPr lang="ru-RU" sz="2800" b="1" dirty="0">
              <a:latin typeface="Monotype Corsiva" pitchFamily="66" charset="0"/>
            </a:endParaRPr>
          </a:p>
        </p:txBody>
      </p:sp>
      <p:pic>
        <p:nvPicPr>
          <p:cNvPr id="3" name="Picture 7" descr="G:\Sharanga\Night_26.JPG"/>
          <p:cNvPicPr>
            <a:picLocks noChangeAspect="1" noChangeArrowheads="1"/>
          </p:cNvPicPr>
          <p:nvPr/>
        </p:nvPicPr>
        <p:blipFill>
          <a:blip r:embed="rId4" cstate="print"/>
          <a:srcRect/>
          <a:stretch>
            <a:fillRect/>
          </a:stretch>
        </p:blipFill>
        <p:spPr bwMode="auto">
          <a:xfrm>
            <a:off x="1142976" y="642918"/>
            <a:ext cx="3286148" cy="2428892"/>
          </a:xfrm>
          <a:prstGeom prst="rect">
            <a:avLst/>
          </a:prstGeom>
          <a:ln>
            <a:noFill/>
          </a:ln>
          <a:effectLst>
            <a:outerShdw blurRad="292100" dist="139700" dir="2700000" algn="tl" rotWithShape="0">
              <a:srgbClr val="333333">
                <a:alpha val="65000"/>
              </a:srgbClr>
            </a:outerShdw>
          </a:effectLst>
        </p:spPr>
      </p:pic>
      <p:pic>
        <p:nvPicPr>
          <p:cNvPr id="4" name="Picture 3" descr="C:\Documents and Settings\Admin\Рабочий стол\Шаранга\SDC13369.JPG"/>
          <p:cNvPicPr>
            <a:picLocks noChangeAspect="1" noChangeArrowheads="1"/>
          </p:cNvPicPr>
          <p:nvPr/>
        </p:nvPicPr>
        <p:blipFill>
          <a:blip r:embed="rId5" cstate="print"/>
          <a:srcRect/>
          <a:stretch>
            <a:fillRect/>
          </a:stretch>
        </p:blipFill>
        <p:spPr bwMode="auto">
          <a:xfrm>
            <a:off x="642910" y="3214686"/>
            <a:ext cx="3500462" cy="2571768"/>
          </a:xfrm>
          <a:prstGeom prst="rect">
            <a:avLst/>
          </a:prstGeom>
          <a:ln>
            <a:noFill/>
          </a:ln>
          <a:effectLst>
            <a:outerShdw blurRad="190500" algn="tl" rotWithShape="0">
              <a:srgbClr val="000000">
                <a:alpha val="70000"/>
              </a:srgbClr>
            </a:outerShdw>
          </a:effectLst>
        </p:spPr>
      </p:pic>
      <p:pic>
        <p:nvPicPr>
          <p:cNvPr id="5" name="Picture 2" descr="C:\Documents and Settings\Admin\Рабочий стол\Шаранга\SDC13306.JPG"/>
          <p:cNvPicPr>
            <a:picLocks noChangeAspect="1" noChangeArrowheads="1"/>
          </p:cNvPicPr>
          <p:nvPr/>
        </p:nvPicPr>
        <p:blipFill>
          <a:blip r:embed="rId6" cstate="print"/>
          <a:srcRect/>
          <a:stretch>
            <a:fillRect/>
          </a:stretch>
        </p:blipFill>
        <p:spPr bwMode="auto">
          <a:xfrm>
            <a:off x="857224" y="785794"/>
            <a:ext cx="3571900" cy="500066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4" presetClass="entr" presetSubtype="0" accel="10000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3000" fill="hold"/>
                                        <p:tgtEl>
                                          <p:spTgt spid="3"/>
                                        </p:tgtEl>
                                        <p:attrNameLst>
                                          <p:attrName>ppt_w</p:attrName>
                                        </p:attrNameLst>
                                      </p:cBhvr>
                                      <p:tavLst>
                                        <p:tav tm="0">
                                          <p:val>
                                            <p:strVal val="#ppt_w*0.05"/>
                                          </p:val>
                                        </p:tav>
                                        <p:tav tm="100000">
                                          <p:val>
                                            <p:strVal val="#ppt_w"/>
                                          </p:val>
                                        </p:tav>
                                      </p:tavLst>
                                    </p:anim>
                                    <p:anim calcmode="lin" valueType="num">
                                      <p:cBhvr>
                                        <p:cTn id="8" dur="3000" fill="hold"/>
                                        <p:tgtEl>
                                          <p:spTgt spid="3"/>
                                        </p:tgtEl>
                                        <p:attrNameLst>
                                          <p:attrName>ppt_h</p:attrName>
                                        </p:attrNameLst>
                                      </p:cBhvr>
                                      <p:tavLst>
                                        <p:tav tm="0">
                                          <p:val>
                                            <p:strVal val="#ppt_h"/>
                                          </p:val>
                                        </p:tav>
                                        <p:tav tm="100000">
                                          <p:val>
                                            <p:strVal val="#ppt_h"/>
                                          </p:val>
                                        </p:tav>
                                      </p:tavLst>
                                    </p:anim>
                                    <p:anim calcmode="lin" valueType="num">
                                      <p:cBhvr>
                                        <p:cTn id="9" dur="3000" fill="hold"/>
                                        <p:tgtEl>
                                          <p:spTgt spid="3"/>
                                        </p:tgtEl>
                                        <p:attrNameLst>
                                          <p:attrName>ppt_x</p:attrName>
                                        </p:attrNameLst>
                                      </p:cBhvr>
                                      <p:tavLst>
                                        <p:tav tm="0">
                                          <p:val>
                                            <p:strVal val="#ppt_x-.2"/>
                                          </p:val>
                                        </p:tav>
                                        <p:tav tm="100000">
                                          <p:val>
                                            <p:strVal val="#ppt_x"/>
                                          </p:val>
                                        </p:tav>
                                      </p:tavLst>
                                    </p:anim>
                                    <p:anim calcmode="lin" valueType="num">
                                      <p:cBhvr>
                                        <p:cTn id="10" dur="3000" fill="hold"/>
                                        <p:tgtEl>
                                          <p:spTgt spid="3"/>
                                        </p:tgtEl>
                                        <p:attrNameLst>
                                          <p:attrName>ppt_y</p:attrName>
                                        </p:attrNameLst>
                                      </p:cBhvr>
                                      <p:tavLst>
                                        <p:tav tm="0">
                                          <p:val>
                                            <p:strVal val="#ppt_y"/>
                                          </p:val>
                                        </p:tav>
                                        <p:tav tm="100000">
                                          <p:val>
                                            <p:strVal val="#ppt_y"/>
                                          </p:val>
                                        </p:tav>
                                      </p:tavLst>
                                    </p:anim>
                                    <p:animEffect transition="in" filter="fade">
                                      <p:cBhvr>
                                        <p:cTn id="11" dur="3000"/>
                                        <p:tgtEl>
                                          <p:spTgt spid="3"/>
                                        </p:tgtEl>
                                      </p:cBhvr>
                                    </p:animEffect>
                                  </p:childTnLst>
                                </p:cTn>
                              </p:par>
                            </p:childTnLst>
                          </p:cTn>
                        </p:par>
                        <p:par>
                          <p:cTn id="12" fill="hold">
                            <p:stCondLst>
                              <p:cond delay="3000"/>
                            </p:stCondLst>
                            <p:childTnLst>
                              <p:par>
                                <p:cTn id="13" presetID="54" presetClass="entr" presetSubtype="0" accel="10000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3000" fill="hold"/>
                                        <p:tgtEl>
                                          <p:spTgt spid="4"/>
                                        </p:tgtEl>
                                        <p:attrNameLst>
                                          <p:attrName>ppt_w</p:attrName>
                                        </p:attrNameLst>
                                      </p:cBhvr>
                                      <p:tavLst>
                                        <p:tav tm="0">
                                          <p:val>
                                            <p:strVal val="#ppt_w*0.05"/>
                                          </p:val>
                                        </p:tav>
                                        <p:tav tm="100000">
                                          <p:val>
                                            <p:strVal val="#ppt_w"/>
                                          </p:val>
                                        </p:tav>
                                      </p:tavLst>
                                    </p:anim>
                                    <p:anim calcmode="lin" valueType="num">
                                      <p:cBhvr>
                                        <p:cTn id="16" dur="3000" fill="hold"/>
                                        <p:tgtEl>
                                          <p:spTgt spid="4"/>
                                        </p:tgtEl>
                                        <p:attrNameLst>
                                          <p:attrName>ppt_h</p:attrName>
                                        </p:attrNameLst>
                                      </p:cBhvr>
                                      <p:tavLst>
                                        <p:tav tm="0">
                                          <p:val>
                                            <p:strVal val="#ppt_h"/>
                                          </p:val>
                                        </p:tav>
                                        <p:tav tm="100000">
                                          <p:val>
                                            <p:strVal val="#ppt_h"/>
                                          </p:val>
                                        </p:tav>
                                      </p:tavLst>
                                    </p:anim>
                                    <p:anim calcmode="lin" valueType="num">
                                      <p:cBhvr>
                                        <p:cTn id="17" dur="3000" fill="hold"/>
                                        <p:tgtEl>
                                          <p:spTgt spid="4"/>
                                        </p:tgtEl>
                                        <p:attrNameLst>
                                          <p:attrName>ppt_x</p:attrName>
                                        </p:attrNameLst>
                                      </p:cBhvr>
                                      <p:tavLst>
                                        <p:tav tm="0">
                                          <p:val>
                                            <p:strVal val="#ppt_x-.2"/>
                                          </p:val>
                                        </p:tav>
                                        <p:tav tm="100000">
                                          <p:val>
                                            <p:strVal val="#ppt_x"/>
                                          </p:val>
                                        </p:tav>
                                      </p:tavLst>
                                    </p:anim>
                                    <p:anim calcmode="lin" valueType="num">
                                      <p:cBhvr>
                                        <p:cTn id="18" dur="3000" fill="hold"/>
                                        <p:tgtEl>
                                          <p:spTgt spid="4"/>
                                        </p:tgtEl>
                                        <p:attrNameLst>
                                          <p:attrName>ppt_y</p:attrName>
                                        </p:attrNameLst>
                                      </p:cBhvr>
                                      <p:tavLst>
                                        <p:tav tm="0">
                                          <p:val>
                                            <p:strVal val="#ppt_y"/>
                                          </p:val>
                                        </p:tav>
                                        <p:tav tm="100000">
                                          <p:val>
                                            <p:strVal val="#ppt_y"/>
                                          </p:val>
                                        </p:tav>
                                      </p:tavLst>
                                    </p:anim>
                                    <p:animEffect transition="in" filter="fade">
                                      <p:cBhvr>
                                        <p:cTn id="19" dur="3000"/>
                                        <p:tgtEl>
                                          <p:spTgt spid="4"/>
                                        </p:tgtEl>
                                      </p:cBhvr>
                                    </p:animEffect>
                                  </p:childTnLst>
                                </p:cTn>
                              </p:par>
                            </p:childTnLst>
                          </p:cTn>
                        </p:par>
                        <p:par>
                          <p:cTn id="20" fill="hold">
                            <p:stCondLst>
                              <p:cond delay="6000"/>
                            </p:stCondLst>
                            <p:childTnLst>
                              <p:par>
                                <p:cTn id="21" presetID="54" presetClass="entr" presetSubtype="0" accel="10000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3000" fill="hold"/>
                                        <p:tgtEl>
                                          <p:spTgt spid="5"/>
                                        </p:tgtEl>
                                        <p:attrNameLst>
                                          <p:attrName>ppt_w</p:attrName>
                                        </p:attrNameLst>
                                      </p:cBhvr>
                                      <p:tavLst>
                                        <p:tav tm="0">
                                          <p:val>
                                            <p:strVal val="#ppt_w*0.05"/>
                                          </p:val>
                                        </p:tav>
                                        <p:tav tm="100000">
                                          <p:val>
                                            <p:strVal val="#ppt_w"/>
                                          </p:val>
                                        </p:tav>
                                      </p:tavLst>
                                    </p:anim>
                                    <p:anim calcmode="lin" valueType="num">
                                      <p:cBhvr>
                                        <p:cTn id="24" dur="3000" fill="hold"/>
                                        <p:tgtEl>
                                          <p:spTgt spid="5"/>
                                        </p:tgtEl>
                                        <p:attrNameLst>
                                          <p:attrName>ppt_h</p:attrName>
                                        </p:attrNameLst>
                                      </p:cBhvr>
                                      <p:tavLst>
                                        <p:tav tm="0">
                                          <p:val>
                                            <p:strVal val="#ppt_h"/>
                                          </p:val>
                                        </p:tav>
                                        <p:tav tm="100000">
                                          <p:val>
                                            <p:strVal val="#ppt_h"/>
                                          </p:val>
                                        </p:tav>
                                      </p:tavLst>
                                    </p:anim>
                                    <p:anim calcmode="lin" valueType="num">
                                      <p:cBhvr>
                                        <p:cTn id="25" dur="3000" fill="hold"/>
                                        <p:tgtEl>
                                          <p:spTgt spid="5"/>
                                        </p:tgtEl>
                                        <p:attrNameLst>
                                          <p:attrName>ppt_x</p:attrName>
                                        </p:attrNameLst>
                                      </p:cBhvr>
                                      <p:tavLst>
                                        <p:tav tm="0">
                                          <p:val>
                                            <p:strVal val="#ppt_x-.2"/>
                                          </p:val>
                                        </p:tav>
                                        <p:tav tm="100000">
                                          <p:val>
                                            <p:strVal val="#ppt_x"/>
                                          </p:val>
                                        </p:tav>
                                      </p:tavLst>
                                    </p:anim>
                                    <p:anim calcmode="lin" valueType="num">
                                      <p:cBhvr>
                                        <p:cTn id="26" dur="3000" fill="hold"/>
                                        <p:tgtEl>
                                          <p:spTgt spid="5"/>
                                        </p:tgtEl>
                                        <p:attrNameLst>
                                          <p:attrName>ppt_y</p:attrName>
                                        </p:attrNameLst>
                                      </p:cBhvr>
                                      <p:tavLst>
                                        <p:tav tm="0">
                                          <p:val>
                                            <p:strVal val="#ppt_y"/>
                                          </p:val>
                                        </p:tav>
                                        <p:tav tm="100000">
                                          <p:val>
                                            <p:strVal val="#ppt_y"/>
                                          </p:val>
                                        </p:tav>
                                      </p:tavLst>
                                    </p:anim>
                                    <p:animEffect transition="in" filter="fade">
                                      <p:cBhvr>
                                        <p:cTn id="27"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2" descr="C:\Documents and Settings\Admin\Рабочий стол\Шаранга\SDC13274.JPG"/>
          <p:cNvPicPr>
            <a:picLocks noChangeAspect="1" noChangeArrowheads="1"/>
          </p:cNvPicPr>
          <p:nvPr/>
        </p:nvPicPr>
        <p:blipFill>
          <a:blip r:embed="rId4" cstate="print"/>
          <a:srcRect/>
          <a:stretch>
            <a:fillRect/>
          </a:stretch>
        </p:blipFill>
        <p:spPr bwMode="auto">
          <a:xfrm>
            <a:off x="857224" y="642918"/>
            <a:ext cx="3571900" cy="24288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6" descr="G:\Sharanga\Night_17.JPG"/>
          <p:cNvPicPr>
            <a:picLocks noChangeAspect="1" noChangeArrowheads="1"/>
          </p:cNvPicPr>
          <p:nvPr/>
        </p:nvPicPr>
        <p:blipFill>
          <a:blip r:embed="rId5" cstate="print"/>
          <a:srcRect/>
          <a:stretch>
            <a:fillRect/>
          </a:stretch>
        </p:blipFill>
        <p:spPr bwMode="auto">
          <a:xfrm>
            <a:off x="785786" y="3214686"/>
            <a:ext cx="3643338" cy="2643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 name="Picture 4" descr="C:\Documents and Settings\Admin\Рабочий стол\Шаранга\SDC16497.JPG"/>
          <p:cNvPicPr>
            <a:picLocks noChangeAspect="1" noChangeArrowheads="1"/>
          </p:cNvPicPr>
          <p:nvPr/>
        </p:nvPicPr>
        <p:blipFill>
          <a:blip r:embed="rId6" cstate="print"/>
          <a:srcRect/>
          <a:stretch>
            <a:fillRect/>
          </a:stretch>
        </p:blipFill>
        <p:spPr bwMode="auto">
          <a:xfrm>
            <a:off x="6143636" y="3286124"/>
            <a:ext cx="2286016" cy="27146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5143504" y="785794"/>
            <a:ext cx="3214711" cy="2062103"/>
          </a:xfrm>
          <a:prstGeom prst="rect">
            <a:avLst/>
          </a:prstGeom>
          <a:noFill/>
        </p:spPr>
        <p:txBody>
          <a:bodyPr wrap="square" rtlCol="0">
            <a:spAutoFit/>
          </a:bodyPr>
          <a:lstStyle/>
          <a:p>
            <a:r>
              <a:rPr lang="en-US" sz="3200" b="1" dirty="0" smtClean="0">
                <a:latin typeface="Monotype Corsiva" pitchFamily="66" charset="0"/>
              </a:rPr>
              <a:t>People like to spend their time near the fountains  especially in summer.</a:t>
            </a:r>
            <a:endParaRPr lang="ru-RU" sz="3200" b="1"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3" descr="G:\Sharanga\Рисунок6.jpg"/>
          <p:cNvPicPr>
            <a:picLocks noChangeAspect="1" noChangeArrowheads="1"/>
          </p:cNvPicPr>
          <p:nvPr/>
        </p:nvPicPr>
        <p:blipFill>
          <a:blip r:embed="rId4" cstate="print"/>
          <a:srcRect/>
          <a:stretch>
            <a:fillRect/>
          </a:stretch>
        </p:blipFill>
        <p:spPr bwMode="auto">
          <a:xfrm>
            <a:off x="714348" y="571480"/>
            <a:ext cx="4000528" cy="3786214"/>
          </a:xfrm>
          <a:prstGeom prst="rect">
            <a:avLst/>
          </a:prstGeom>
          <a:ln>
            <a:noFill/>
          </a:ln>
          <a:effectLst>
            <a:outerShdw blurRad="190500" algn="tl" rotWithShape="0">
              <a:srgbClr val="000000">
                <a:alpha val="70000"/>
              </a:srgbClr>
            </a:outerShdw>
          </a:effectLst>
        </p:spPr>
      </p:pic>
      <p:pic>
        <p:nvPicPr>
          <p:cNvPr id="3" name="Picture 2" descr="G:\Sharanga\Night_02.JPG"/>
          <p:cNvPicPr>
            <a:picLocks noChangeAspect="1" noChangeArrowheads="1"/>
          </p:cNvPicPr>
          <p:nvPr/>
        </p:nvPicPr>
        <p:blipFill>
          <a:blip r:embed="rId5" cstate="print"/>
          <a:srcRect/>
          <a:stretch>
            <a:fillRect/>
          </a:stretch>
        </p:blipFill>
        <p:spPr bwMode="auto">
          <a:xfrm>
            <a:off x="5143504" y="2428868"/>
            <a:ext cx="3315519" cy="3429024"/>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5143504" y="928670"/>
            <a:ext cx="3000396" cy="769441"/>
          </a:xfrm>
          <a:prstGeom prst="rect">
            <a:avLst/>
          </a:prstGeom>
        </p:spPr>
        <p:txBody>
          <a:bodyPr wrap="square">
            <a:spAutoFit/>
          </a:bodyPr>
          <a:lstStyle/>
          <a:p>
            <a:pPr algn="ctr"/>
            <a:r>
              <a:rPr lang="en-US" sz="4400" b="1" dirty="0" smtClean="0">
                <a:solidFill>
                  <a:schemeClr val="tx2">
                    <a:lumMod val="50000"/>
                  </a:schemeClr>
                </a:solidFill>
                <a:effectLst>
                  <a:glow rad="63500">
                    <a:schemeClr val="accent1">
                      <a:satMod val="175000"/>
                      <a:alpha val="40000"/>
                    </a:schemeClr>
                  </a:glow>
                </a:effectLst>
                <a:latin typeface="Monotype Corsiva" pitchFamily="66" charset="0"/>
              </a:rPr>
              <a:t>A market</a:t>
            </a:r>
            <a:endParaRPr lang="ru-RU" sz="4800" b="1" dirty="0">
              <a:solidFill>
                <a:schemeClr val="tx2">
                  <a:lumMod val="50000"/>
                </a:schemeClr>
              </a:solidFill>
              <a:effectLst>
                <a:glow rad="63500">
                  <a:schemeClr val="accent1">
                    <a:satMod val="175000"/>
                    <a:alpha val="40000"/>
                  </a:schemeClr>
                </a:glow>
              </a:effectLst>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2" descr="C:\Documents and Settings\Admin\Рабочий стол\Шаранга\SDC13375.JPG"/>
          <p:cNvPicPr>
            <a:picLocks noChangeAspect="1" noChangeArrowheads="1"/>
          </p:cNvPicPr>
          <p:nvPr/>
        </p:nvPicPr>
        <p:blipFill>
          <a:blip r:embed="rId4" cstate="print"/>
          <a:srcRect/>
          <a:stretch>
            <a:fillRect/>
          </a:stretch>
        </p:blipFill>
        <p:spPr bwMode="auto">
          <a:xfrm>
            <a:off x="785786" y="2857496"/>
            <a:ext cx="3786214" cy="30003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3" descr="C:\Documents and Settings\Admin\Рабочий стол\Шаранга\IMG_1014.jpg"/>
          <p:cNvPicPr>
            <a:picLocks noChangeAspect="1" noChangeArrowheads="1"/>
          </p:cNvPicPr>
          <p:nvPr/>
        </p:nvPicPr>
        <p:blipFill>
          <a:blip r:embed="rId5" cstate="print"/>
          <a:srcRect/>
          <a:stretch>
            <a:fillRect/>
          </a:stretch>
        </p:blipFill>
        <p:spPr bwMode="auto">
          <a:xfrm>
            <a:off x="5072066" y="642918"/>
            <a:ext cx="3357586" cy="27146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TextBox 3"/>
          <p:cNvSpPr txBox="1"/>
          <p:nvPr/>
        </p:nvSpPr>
        <p:spPr>
          <a:xfrm>
            <a:off x="857224" y="1071546"/>
            <a:ext cx="3429024" cy="1200329"/>
          </a:xfrm>
          <a:prstGeom prst="rect">
            <a:avLst/>
          </a:prstGeom>
          <a:noFill/>
        </p:spPr>
        <p:txBody>
          <a:bodyPr wrap="square" rtlCol="0">
            <a:spAutoFit/>
          </a:bodyPr>
          <a:lstStyle/>
          <a:p>
            <a:r>
              <a:rPr lang="en-US" sz="3600" dirty="0" smtClean="0">
                <a:latin typeface="Monotype Corsiva" pitchFamily="66" charset="0"/>
              </a:rPr>
              <a:t>People in </a:t>
            </a:r>
            <a:r>
              <a:rPr lang="en-US" sz="3600" dirty="0" err="1" smtClean="0">
                <a:latin typeface="Monotype Corsiva" pitchFamily="66" charset="0"/>
              </a:rPr>
              <a:t>Sharanga</a:t>
            </a:r>
            <a:r>
              <a:rPr lang="en-US" sz="3600" dirty="0" smtClean="0">
                <a:latin typeface="Monotype Corsiva" pitchFamily="66" charset="0"/>
              </a:rPr>
              <a:t> like sport.</a:t>
            </a:r>
            <a:endParaRPr lang="ru-RU" sz="3600" dirty="0">
              <a:latin typeface="Monotype Corsiva"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par>
                          <p:cTn id="15" fill="hold">
                            <p:stCondLst>
                              <p:cond delay="1000"/>
                            </p:stCondLst>
                            <p:childTnLst>
                              <p:par>
                                <p:cTn id="16" presetID="25"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9"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0"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21" dur="1000" fill="hold"/>
                                        <p:tgtEl>
                                          <p:spTgt spid="3"/>
                                        </p:tgtEl>
                                        <p:attrNameLst>
                                          <p:attrName>ppt_h</p:attrName>
                                        </p:attrNameLst>
                                      </p:cBhvr>
                                      <p:tavLst>
                                        <p:tav tm="0">
                                          <p:val>
                                            <p:strVal val="#ppt_h"/>
                                          </p:val>
                                        </p:tav>
                                        <p:tav tm="100000">
                                          <p:val>
                                            <p:strVal val="#ppt_h"/>
                                          </p:val>
                                        </p:tav>
                                      </p:tavLst>
                                    </p:anim>
                                    <p:anim calcmode="lin" valueType="num">
                                      <p:cBhvr>
                                        <p:cTn id="22"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3"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4"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5"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extBox 1"/>
          <p:cNvSpPr txBox="1"/>
          <p:nvPr/>
        </p:nvSpPr>
        <p:spPr>
          <a:xfrm>
            <a:off x="5214942" y="642918"/>
            <a:ext cx="3071834" cy="2554545"/>
          </a:xfrm>
          <a:prstGeom prst="rect">
            <a:avLst/>
          </a:prstGeom>
          <a:noFill/>
        </p:spPr>
        <p:txBody>
          <a:bodyPr wrap="square" rtlCol="0">
            <a:spAutoFit/>
          </a:bodyPr>
          <a:lstStyle/>
          <a:p>
            <a:r>
              <a:rPr lang="en-US" sz="3200" dirty="0" smtClean="0">
                <a:latin typeface="Monotype Corsiva" pitchFamily="66" charset="0"/>
              </a:rPr>
              <a:t>My town is really beautiful  and all people do their best to make it cleaner , greener and tidier.</a:t>
            </a:r>
            <a:endParaRPr lang="ru-RU" sz="3200" dirty="0">
              <a:latin typeface="Monotype Corsiva" pitchFamily="66" charset="0"/>
            </a:endParaRPr>
          </a:p>
        </p:txBody>
      </p:sp>
      <p:pic>
        <p:nvPicPr>
          <p:cNvPr id="3" name="Picture 12" descr="C:\Documents and Settings\Admin\Рабочий стол\Шаранга\Изображение 061.jpg"/>
          <p:cNvPicPr>
            <a:picLocks noChangeAspect="1" noChangeArrowheads="1"/>
          </p:cNvPicPr>
          <p:nvPr/>
        </p:nvPicPr>
        <p:blipFill>
          <a:blip r:embed="rId4" cstate="print"/>
          <a:srcRect/>
          <a:stretch>
            <a:fillRect/>
          </a:stretch>
        </p:blipFill>
        <p:spPr bwMode="auto">
          <a:xfrm>
            <a:off x="1071538" y="642918"/>
            <a:ext cx="3510667" cy="24288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4" name="Picture 11" descr="C:\Documents and Settings\Admin\Рабочий стол\Шаранга\SDC13277.JPG"/>
          <p:cNvPicPr>
            <a:picLocks noChangeAspect="1" noChangeArrowheads="1"/>
          </p:cNvPicPr>
          <p:nvPr/>
        </p:nvPicPr>
        <p:blipFill>
          <a:blip r:embed="rId5" cstate="print"/>
          <a:srcRect/>
          <a:stretch>
            <a:fillRect/>
          </a:stretch>
        </p:blipFill>
        <p:spPr bwMode="auto">
          <a:xfrm>
            <a:off x="857224" y="3214686"/>
            <a:ext cx="3286148" cy="264320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5" name="Picture 8" descr="C:\Documents and Settings\Admin\Рабочий стол\Шаранга\SDC13219.JPG"/>
          <p:cNvPicPr>
            <a:picLocks noChangeAspect="1" noChangeArrowheads="1"/>
          </p:cNvPicPr>
          <p:nvPr/>
        </p:nvPicPr>
        <p:blipFill>
          <a:blip r:embed="rId6" cstate="print"/>
          <a:srcRect/>
          <a:stretch>
            <a:fillRect/>
          </a:stretch>
        </p:blipFill>
        <p:spPr bwMode="auto">
          <a:xfrm>
            <a:off x="6286512" y="3429000"/>
            <a:ext cx="2071670" cy="2357454"/>
          </a:xfrm>
          <a:prstGeom prst="round2DiagRect">
            <a:avLst>
              <a:gd name="adj1" fmla="val 16667"/>
              <a:gd name="adj2" fmla="val 0"/>
            </a:avLst>
          </a:prstGeom>
          <a:ln w="88900" cap="sq">
            <a:noFill/>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3000"/>
                                        <p:tgtEl>
                                          <p:spTgt spid="5"/>
                                        </p:tgtEl>
                                      </p:cBhvr>
                                    </p:animEffect>
                                  </p:childTnLst>
                                </p:cTn>
                              </p:par>
                            </p:childTnLst>
                          </p:cTn>
                        </p:par>
                        <p:par>
                          <p:cTn id="8" fill="hold">
                            <p:stCondLst>
                              <p:cond delay="3000"/>
                            </p:stCondLst>
                            <p:childTnLst>
                              <p:par>
                                <p:cTn id="9" presetID="21" presetClass="entr" presetSubtype="4"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4)">
                                      <p:cBhvr>
                                        <p:cTn id="11" dur="3000"/>
                                        <p:tgtEl>
                                          <p:spTgt spid="3"/>
                                        </p:tgtEl>
                                      </p:cBhvr>
                                    </p:animEffect>
                                  </p:childTnLst>
                                </p:cTn>
                              </p:par>
                            </p:childTnLst>
                          </p:cTn>
                        </p:par>
                        <p:par>
                          <p:cTn id="12" fill="hold">
                            <p:stCondLst>
                              <p:cond delay="6000"/>
                            </p:stCondLst>
                            <p:childTnLst>
                              <p:par>
                                <p:cTn id="13" presetID="21" presetClass="entr" presetSubtype="4"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4)">
                                      <p:cBhvr>
                                        <p:cTn id="15"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pic>
        <p:nvPicPr>
          <p:cNvPr id="2" name="Picture 13" descr="C:\Documents and Settings\Admin\Рабочий стол\Шаранга\Изображение 016.jpg"/>
          <p:cNvPicPr>
            <a:picLocks noChangeAspect="1" noChangeArrowheads="1"/>
          </p:cNvPicPr>
          <p:nvPr/>
        </p:nvPicPr>
        <p:blipFill>
          <a:blip r:embed="rId4" cstate="print"/>
          <a:srcRect/>
          <a:stretch>
            <a:fillRect/>
          </a:stretch>
        </p:blipFill>
        <p:spPr bwMode="auto">
          <a:xfrm>
            <a:off x="1857356" y="571480"/>
            <a:ext cx="2714644" cy="251104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Прямоугольник 2"/>
          <p:cNvSpPr/>
          <p:nvPr/>
        </p:nvSpPr>
        <p:spPr>
          <a:xfrm>
            <a:off x="5072066" y="857232"/>
            <a:ext cx="3286148" cy="5016758"/>
          </a:xfrm>
          <a:prstGeom prst="rect">
            <a:avLst/>
          </a:prstGeom>
        </p:spPr>
        <p:txBody>
          <a:bodyPr wrap="square">
            <a:spAutoFit/>
          </a:bodyPr>
          <a:lstStyle/>
          <a:p>
            <a:pPr algn="ctr"/>
            <a:r>
              <a:rPr lang="en-US" sz="3200" b="1" dirty="0" smtClean="0">
                <a:solidFill>
                  <a:schemeClr val="tx2">
                    <a:lumMod val="50000"/>
                  </a:schemeClr>
                </a:solidFill>
                <a:latin typeface="Monotype Corsiva" pitchFamily="66" charset="0"/>
              </a:rPr>
              <a:t>There are monuments and modern buildings and beautiful houses. Also there are many flowers ,green trees in our town. The nature is fine, the air is fresh. You can have a good time here.</a:t>
            </a:r>
            <a:endParaRPr lang="ru-RU" sz="3200" b="1" dirty="0">
              <a:solidFill>
                <a:schemeClr val="tx2">
                  <a:lumMod val="50000"/>
                </a:schemeClr>
              </a:solidFill>
              <a:latin typeface="Monotype Corsiva" pitchFamily="66" charset="0"/>
            </a:endParaRPr>
          </a:p>
        </p:txBody>
      </p:sp>
      <p:pic>
        <p:nvPicPr>
          <p:cNvPr id="4" name="Picture 2" descr="C:\Documents and Settings\Admin\Рабочий стол\Шаранга\DSC00159.JPG"/>
          <p:cNvPicPr>
            <a:picLocks noChangeAspect="1" noChangeArrowheads="1"/>
          </p:cNvPicPr>
          <p:nvPr/>
        </p:nvPicPr>
        <p:blipFill>
          <a:blip r:embed="rId5" cstate="print"/>
          <a:srcRect/>
          <a:stretch>
            <a:fillRect/>
          </a:stretch>
        </p:blipFill>
        <p:spPr bwMode="auto">
          <a:xfrm>
            <a:off x="785786" y="3143248"/>
            <a:ext cx="2714644" cy="28575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p:val>
                                            <p:fltVal val="0"/>
                                          </p:val>
                                        </p:tav>
                                        <p:tav tm="100000">
                                          <p:val>
                                            <p:strVal val="#ppt_w"/>
                                          </p:val>
                                        </p:tav>
                                      </p:tavLst>
                                    </p:anim>
                                    <p:anim calcmode="lin" valueType="num">
                                      <p:cBhvr>
                                        <p:cTn id="8" dur="3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3000"/>
                            </p:stCondLst>
                            <p:childTnLst>
                              <p:par>
                                <p:cTn id="10" presetID="23" presetClass="entr" presetSubtype="16"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0" fill="hold"/>
                                        <p:tgtEl>
                                          <p:spTgt spid="4"/>
                                        </p:tgtEl>
                                        <p:attrNameLst>
                                          <p:attrName>ppt_w</p:attrName>
                                        </p:attrNameLst>
                                      </p:cBhvr>
                                      <p:tavLst>
                                        <p:tav tm="0">
                                          <p:val>
                                            <p:fltVal val="0"/>
                                          </p:val>
                                        </p:tav>
                                        <p:tav tm="100000">
                                          <p:val>
                                            <p:strVal val="#ppt_w"/>
                                          </p:val>
                                        </p:tav>
                                      </p:tavLst>
                                    </p:anim>
                                    <p:anim calcmode="lin" valueType="num">
                                      <p:cBhvr>
                                        <p:cTn id="13" dur="30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544</TotalTime>
  <Words>375</Words>
  <Application>Microsoft Office PowerPoint</Application>
  <PresentationFormat>Экран (4:3)</PresentationFormat>
  <Paragraphs>45</Paragraphs>
  <Slides>19</Slides>
  <Notes>17</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Слайд 1</vt:lpstr>
      <vt:lpstr>Sharanga</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Wellcome to Sharanga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cp:lastModifiedBy>Admin</cp:lastModifiedBy>
  <cp:revision>54</cp:revision>
  <dcterms:modified xsi:type="dcterms:W3CDTF">2012-02-18T18:11:29Z</dcterms:modified>
</cp:coreProperties>
</file>