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61" r:id="rId6"/>
    <p:sldId id="259" r:id="rId7"/>
    <p:sldId id="260" r:id="rId8"/>
    <p:sldId id="262" r:id="rId9"/>
    <p:sldId id="263" r:id="rId10"/>
    <p:sldId id="264" r:id="rId11"/>
    <p:sldId id="265" r:id="rId12"/>
    <p:sldId id="267" r:id="rId13"/>
    <p:sldId id="268" r:id="rId14"/>
    <p:sldId id="269" r:id="rId15"/>
    <p:sldId id="270" r:id="rId16"/>
    <p:sldId id="271" r:id="rId17"/>
    <p:sldId id="272" r:id="rId18"/>
    <p:sldId id="273" r:id="rId19"/>
    <p:sldId id="278" r:id="rId20"/>
    <p:sldId id="274" r:id="rId21"/>
    <p:sldId id="279" r:id="rId22"/>
    <p:sldId id="277" r:id="rId23"/>
    <p:sldId id="275" r:id="rId24"/>
    <p:sldId id="276" r:id="rId25"/>
    <p:sldId id="280"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2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419884340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387157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407223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30407832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9563752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A09F26-E6FE-41EB-A5C8-C6EC1BACCC57}" type="datetimeFigureOut">
              <a:rPr lang="ru-RU" smtClean="0"/>
              <a:t>14.10.2015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517537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A09F26-E6FE-41EB-A5C8-C6EC1BACCC57}" type="datetimeFigureOut">
              <a:rPr lang="ru-RU" smtClean="0"/>
              <a:t>14.10.2015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89853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A09F26-E6FE-41EB-A5C8-C6EC1BACCC57}" type="datetimeFigureOut">
              <a:rPr lang="ru-RU" smtClean="0"/>
              <a:t>14.10.2015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396041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A09F26-E6FE-41EB-A5C8-C6EC1BACCC57}" type="datetimeFigureOut">
              <a:rPr lang="ru-RU" smtClean="0"/>
              <a:t>14.10.2015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3970976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A09F26-E6FE-41EB-A5C8-C6EC1BACCC57}" type="datetimeFigureOut">
              <a:rPr lang="ru-RU" smtClean="0"/>
              <a:t>14.10.2015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1974667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A09F26-E6FE-41EB-A5C8-C6EC1BACCC57}" type="datetimeFigureOut">
              <a:rPr lang="ru-RU" smtClean="0"/>
              <a:t>14.10.2015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BE394F-2970-4A6E-9614-9E125ED56776}" type="slidenum">
              <a:rPr lang="ru-RU" smtClean="0"/>
              <a:t>‹#›</a:t>
            </a:fld>
            <a:endParaRPr lang="ru-RU"/>
          </a:p>
        </p:txBody>
      </p:sp>
    </p:spTree>
    <p:extLst>
      <p:ext uri="{BB962C8B-B14F-4D97-AF65-F5344CB8AC3E}">
        <p14:creationId xmlns:p14="http://schemas.microsoft.com/office/powerpoint/2010/main" val="930113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A09F26-E6FE-41EB-A5C8-C6EC1BACCC57}" type="datetimeFigureOut">
              <a:rPr lang="ru-RU" smtClean="0"/>
              <a:t>14.10.2015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BE394F-2970-4A6E-9614-9E125ED56776}" type="slidenum">
              <a:rPr lang="ru-RU" smtClean="0"/>
              <a:t>‹#›</a:t>
            </a:fld>
            <a:endParaRPr lang="ru-RU"/>
          </a:p>
        </p:txBody>
      </p:sp>
    </p:spTree>
    <p:extLst>
      <p:ext uri="{BB962C8B-B14F-4D97-AF65-F5344CB8AC3E}">
        <p14:creationId xmlns:p14="http://schemas.microsoft.com/office/powerpoint/2010/main" val="654325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2936"/>
            <a:ext cx="8062664" cy="1872208"/>
          </a:xfrm>
        </p:spPr>
        <p:txBody>
          <a:bodyPr/>
          <a:lstStyle/>
          <a:p>
            <a:r>
              <a:rPr lang="ru-RU" b="1" dirty="0" smtClean="0"/>
              <a:t>ЕГЭ по английскому языку</a:t>
            </a:r>
            <a:br>
              <a:rPr lang="ru-RU" b="1" dirty="0" smtClean="0"/>
            </a:br>
            <a:r>
              <a:rPr lang="ru-RU" b="1" dirty="0" smtClean="0"/>
              <a:t>Письмо. С2. </a:t>
            </a:r>
            <a:r>
              <a:rPr lang="en-US" b="1" dirty="0" smtClean="0"/>
              <a:t>Opinion Essa</a:t>
            </a:r>
            <a:r>
              <a:rPr lang="en-US" dirty="0" smtClean="0"/>
              <a:t>y</a:t>
            </a:r>
            <a:r>
              <a:rPr lang="ru-RU" dirty="0" smtClean="0"/>
              <a:t>.</a:t>
            </a:r>
            <a:endParaRPr lang="ru-RU" dirty="0"/>
          </a:p>
        </p:txBody>
      </p:sp>
      <p:sp>
        <p:nvSpPr>
          <p:cNvPr id="3" name="Подзаголовок 2"/>
          <p:cNvSpPr>
            <a:spLocks noGrp="1"/>
          </p:cNvSpPr>
          <p:nvPr>
            <p:ph type="subTitle" idx="1"/>
          </p:nvPr>
        </p:nvSpPr>
        <p:spPr>
          <a:xfrm>
            <a:off x="1371600" y="4869160"/>
            <a:ext cx="6400800" cy="1224136"/>
          </a:xfrm>
        </p:spPr>
        <p:txBody>
          <a:bodyPr>
            <a:normAutofit fontScale="47500" lnSpcReduction="20000"/>
          </a:bodyPr>
          <a:lstStyle/>
          <a:p>
            <a:r>
              <a:rPr lang="ru-RU" b="1" i="1" dirty="0" smtClean="0">
                <a:solidFill>
                  <a:schemeClr val="tx1"/>
                </a:solidFill>
              </a:rPr>
              <a:t>Письменное высказывание с элементами рассуждения по предложенной теме</a:t>
            </a:r>
            <a:r>
              <a:rPr lang="ru-RU" b="1" i="1" dirty="0" smtClean="0">
                <a:solidFill>
                  <a:schemeClr val="tx1"/>
                </a:solidFill>
              </a:rPr>
              <a:t>.</a:t>
            </a:r>
          </a:p>
          <a:p>
            <a:r>
              <a:rPr lang="ru-RU" b="1" i="1" dirty="0" smtClean="0">
                <a:solidFill>
                  <a:schemeClr val="tx1"/>
                </a:solidFill>
              </a:rPr>
              <a:t>Выполнила: учитель английского языка</a:t>
            </a:r>
          </a:p>
          <a:p>
            <a:r>
              <a:rPr lang="ru-RU" b="1" i="1" dirty="0" smtClean="0">
                <a:solidFill>
                  <a:schemeClr val="tx1"/>
                </a:solidFill>
              </a:rPr>
              <a:t>ГБОУ Школа 1861 «Загорье» </a:t>
            </a:r>
            <a:r>
              <a:rPr lang="ru-RU" b="1" i="1" dirty="0" err="1" smtClean="0">
                <a:solidFill>
                  <a:schemeClr val="tx1"/>
                </a:solidFill>
              </a:rPr>
              <a:t>Дибирова</a:t>
            </a:r>
            <a:r>
              <a:rPr lang="ru-RU" b="1" i="1" dirty="0" smtClean="0">
                <a:solidFill>
                  <a:schemeClr val="tx1"/>
                </a:solidFill>
              </a:rPr>
              <a:t> Р.М.</a:t>
            </a:r>
          </a:p>
          <a:p>
            <a:r>
              <a:rPr lang="ru-RU" b="1" i="1" dirty="0" smtClean="0">
                <a:solidFill>
                  <a:schemeClr val="tx1"/>
                </a:solidFill>
              </a:rPr>
              <a:t>Москва, 2015</a:t>
            </a:r>
            <a:endParaRPr lang="ru-RU" b="1" i="1" dirty="0">
              <a:solidFill>
                <a:schemeClr val="tx1"/>
              </a:solidFill>
            </a:endParaRPr>
          </a:p>
        </p:txBody>
      </p:sp>
      <p:pic>
        <p:nvPicPr>
          <p:cNvPr id="2050" name="Picture 2" descr="C:\Users\user\Desktop\10248444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0"/>
            <a:ext cx="5688632" cy="3212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8276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 К5. Орфография и пунктуация (2 балла)</a:t>
            </a:r>
            <a:endParaRPr lang="ru-RU" sz="3600" dirty="0"/>
          </a:p>
        </p:txBody>
      </p:sp>
      <p:sp>
        <p:nvSpPr>
          <p:cNvPr id="3" name="Объект 2"/>
          <p:cNvSpPr>
            <a:spLocks noGrp="1"/>
          </p:cNvSpPr>
          <p:nvPr>
            <p:ph idx="1"/>
          </p:nvPr>
        </p:nvSpPr>
        <p:spPr/>
        <p:txBody>
          <a:bodyPr/>
          <a:lstStyle/>
          <a:p>
            <a:r>
              <a:rPr lang="ru-RU" dirty="0"/>
              <a:t>о</a:t>
            </a:r>
            <a:r>
              <a:rPr lang="ru-RU" dirty="0" smtClean="0"/>
              <a:t>рфографические ошибки практически отсутствуют</a:t>
            </a:r>
          </a:p>
          <a:p>
            <a:r>
              <a:rPr lang="ru-RU" dirty="0"/>
              <a:t>п</a:t>
            </a:r>
            <a:r>
              <a:rPr lang="ru-RU" dirty="0" smtClean="0"/>
              <a:t>унктуационное оформление правильно</a:t>
            </a:r>
            <a:endParaRPr lang="ru-RU" dirty="0"/>
          </a:p>
        </p:txBody>
      </p:sp>
    </p:spTree>
    <p:extLst>
      <p:ext uri="{BB962C8B-B14F-4D97-AF65-F5344CB8AC3E}">
        <p14:creationId xmlns:p14="http://schemas.microsoft.com/office/powerpoint/2010/main" val="4238209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Use the following plan.</a:t>
            </a:r>
            <a:endParaRPr lang="ru-RU" dirty="0"/>
          </a:p>
        </p:txBody>
      </p:sp>
      <p:sp>
        <p:nvSpPr>
          <p:cNvPr id="3" name="Объект 2"/>
          <p:cNvSpPr>
            <a:spLocks noGrp="1"/>
          </p:cNvSpPr>
          <p:nvPr>
            <p:ph idx="1"/>
          </p:nvPr>
        </p:nvSpPr>
        <p:spPr/>
        <p:txBody>
          <a:bodyPr/>
          <a:lstStyle/>
          <a:p>
            <a:r>
              <a:rPr lang="en-US" i="1" dirty="0"/>
              <a:t>m</a:t>
            </a:r>
            <a:r>
              <a:rPr lang="en-US" i="1" dirty="0" smtClean="0"/>
              <a:t>ake an introduction (state the problem)</a:t>
            </a:r>
          </a:p>
          <a:p>
            <a:r>
              <a:rPr lang="en-US" i="1" dirty="0"/>
              <a:t>e</a:t>
            </a:r>
            <a:r>
              <a:rPr lang="en-US" i="1" dirty="0" smtClean="0"/>
              <a:t>xpress your personal opinion and give 2-3 reasons for your opinion</a:t>
            </a:r>
          </a:p>
          <a:p>
            <a:r>
              <a:rPr lang="en-US" i="1" dirty="0"/>
              <a:t>e</a:t>
            </a:r>
            <a:r>
              <a:rPr lang="en-US" i="1" dirty="0" smtClean="0"/>
              <a:t>xpress an opposing opinion and give 1-2 reasons for this opposing opinion</a:t>
            </a:r>
          </a:p>
          <a:p>
            <a:r>
              <a:rPr lang="en-US" i="1" dirty="0" smtClean="0"/>
              <a:t>Explain why you don’t agree with the opposing opinion</a:t>
            </a:r>
          </a:p>
          <a:p>
            <a:r>
              <a:rPr lang="en-US" i="1" dirty="0"/>
              <a:t>m</a:t>
            </a:r>
            <a:r>
              <a:rPr lang="en-US" i="1" dirty="0" smtClean="0"/>
              <a:t>ake a conclusion restating your position</a:t>
            </a:r>
            <a:endParaRPr lang="ru-RU" i="1" dirty="0"/>
          </a:p>
        </p:txBody>
      </p:sp>
    </p:spTree>
    <p:extLst>
      <p:ext uri="{BB962C8B-B14F-4D97-AF65-F5344CB8AC3E}">
        <p14:creationId xmlns:p14="http://schemas.microsoft.com/office/powerpoint/2010/main" val="15256171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1584176"/>
          </a:xfrm>
        </p:spPr>
        <p:txBody>
          <a:bodyPr>
            <a:noAutofit/>
          </a:bodyPr>
          <a:lstStyle/>
          <a:p>
            <a:pPr algn="l"/>
            <a:r>
              <a:rPr lang="en-US" sz="3600" dirty="0"/>
              <a:t>1</a:t>
            </a:r>
            <a:r>
              <a:rPr lang="en-US" sz="3200" dirty="0"/>
              <a:t>. </a:t>
            </a:r>
            <a:r>
              <a:rPr lang="en-US" sz="3200" dirty="0" err="1"/>
              <a:t>Первый</a:t>
            </a:r>
            <a:r>
              <a:rPr lang="en-US" sz="3200" dirty="0"/>
              <a:t> </a:t>
            </a:r>
            <a:r>
              <a:rPr lang="en-US" sz="3200" dirty="0" err="1"/>
              <a:t>абзац</a:t>
            </a:r>
            <a:r>
              <a:rPr lang="en-US" sz="3200" dirty="0"/>
              <a:t>.</a:t>
            </a:r>
            <a:br>
              <a:rPr lang="en-US" sz="3200" dirty="0"/>
            </a:br>
            <a:r>
              <a:rPr lang="en-US" sz="3200" dirty="0"/>
              <a:t>«Make an introduction (state the problem)» — «</a:t>
            </a:r>
            <a:r>
              <a:rPr lang="en-US" sz="3200" dirty="0" err="1"/>
              <a:t>Вступление</a:t>
            </a:r>
            <a:r>
              <a:rPr lang="en-US" sz="3200" dirty="0"/>
              <a:t>».</a:t>
            </a:r>
            <a:r>
              <a:rPr lang="en-US" sz="3600" dirty="0"/>
              <a:t/>
            </a:r>
            <a:br>
              <a:rPr lang="en-US" sz="3600" dirty="0"/>
            </a:br>
            <a:endParaRPr lang="ru-RU" sz="3600" dirty="0"/>
          </a:p>
        </p:txBody>
      </p:sp>
      <p:sp>
        <p:nvSpPr>
          <p:cNvPr id="3" name="Объект 2"/>
          <p:cNvSpPr>
            <a:spLocks noGrp="1"/>
          </p:cNvSpPr>
          <p:nvPr>
            <p:ph idx="1"/>
          </p:nvPr>
        </p:nvSpPr>
        <p:spPr>
          <a:xfrm>
            <a:off x="457200" y="2132856"/>
            <a:ext cx="8229600" cy="3993307"/>
          </a:xfrm>
        </p:spPr>
        <p:txBody>
          <a:bodyPr/>
          <a:lstStyle/>
          <a:p>
            <a:r>
              <a:rPr lang="en-US" i="1" dirty="0" smtClean="0">
                <a:solidFill>
                  <a:srgbClr val="FF0000"/>
                </a:solidFill>
              </a:rPr>
              <a:t>People have been    -</a:t>
            </a:r>
            <a:r>
              <a:rPr lang="en-US" i="1" dirty="0" err="1" smtClean="0">
                <a:solidFill>
                  <a:srgbClr val="FF0000"/>
                </a:solidFill>
              </a:rPr>
              <a:t>ing</a:t>
            </a:r>
            <a:r>
              <a:rPr lang="en-US" i="1" dirty="0" smtClean="0">
                <a:solidFill>
                  <a:srgbClr val="FF0000"/>
                </a:solidFill>
              </a:rPr>
              <a:t> …since time immemorial/in recent years</a:t>
            </a:r>
          </a:p>
          <a:p>
            <a:r>
              <a:rPr lang="en-US" i="1" dirty="0" smtClean="0">
                <a:solidFill>
                  <a:srgbClr val="FF0000"/>
                </a:solidFill>
              </a:rPr>
              <a:t>Today we still want/have/do…</a:t>
            </a:r>
          </a:p>
          <a:p>
            <a:r>
              <a:rPr lang="en-US" i="1" dirty="0" smtClean="0">
                <a:solidFill>
                  <a:srgbClr val="FF0000"/>
                </a:solidFill>
              </a:rPr>
              <a:t>…..getting more and more…    …increasing/decreasing</a:t>
            </a:r>
          </a:p>
          <a:p>
            <a:r>
              <a:rPr lang="en-US" i="1" dirty="0" smtClean="0">
                <a:solidFill>
                  <a:srgbClr val="FF0000"/>
                </a:solidFill>
              </a:rPr>
              <a:t>What/How…..?</a:t>
            </a:r>
            <a:endParaRPr lang="ru-RU" i="1" dirty="0">
              <a:solidFill>
                <a:srgbClr val="FF0000"/>
              </a:solidFill>
            </a:endParaRPr>
          </a:p>
        </p:txBody>
      </p:sp>
    </p:spTree>
    <p:extLst>
      <p:ext uri="{BB962C8B-B14F-4D97-AF65-F5344CB8AC3E}">
        <p14:creationId xmlns:p14="http://schemas.microsoft.com/office/powerpoint/2010/main" val="3076515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800200"/>
          </a:xfrm>
        </p:spPr>
        <p:txBody>
          <a:bodyPr>
            <a:noAutofit/>
          </a:bodyPr>
          <a:lstStyle/>
          <a:p>
            <a:pPr algn="l"/>
            <a:r>
              <a:rPr lang="en-US" sz="3200" dirty="0"/>
              <a:t>2. </a:t>
            </a:r>
            <a:r>
              <a:rPr lang="en-US" sz="3200" dirty="0" err="1"/>
              <a:t>Второй</a:t>
            </a:r>
            <a:r>
              <a:rPr lang="en-US" sz="3200" dirty="0"/>
              <a:t> </a:t>
            </a:r>
            <a:r>
              <a:rPr lang="en-US" sz="3200" dirty="0" err="1"/>
              <a:t>абзац</a:t>
            </a:r>
            <a:r>
              <a:rPr lang="en-US" sz="3200" dirty="0"/>
              <a:t>.</a:t>
            </a:r>
            <a:br>
              <a:rPr lang="en-US" sz="3200" dirty="0"/>
            </a:br>
            <a:r>
              <a:rPr lang="en-US" sz="3200" dirty="0"/>
              <a:t>«Express your personal opinion and give 2-3 reasons for your opinion» — «</a:t>
            </a:r>
            <a:r>
              <a:rPr lang="en-US" sz="3200" dirty="0" err="1"/>
              <a:t>Ваше</a:t>
            </a:r>
            <a:r>
              <a:rPr lang="en-US" sz="3200" dirty="0"/>
              <a:t> </a:t>
            </a:r>
            <a:r>
              <a:rPr lang="en-US" sz="3200" dirty="0" err="1"/>
              <a:t>мнение</a:t>
            </a:r>
            <a:r>
              <a:rPr lang="en-US" sz="3200" dirty="0"/>
              <a:t>».</a:t>
            </a:r>
            <a:r>
              <a:rPr lang="en-US" sz="3600" dirty="0"/>
              <a:t/>
            </a:r>
            <a:br>
              <a:rPr lang="en-US" sz="3600" dirty="0"/>
            </a:br>
            <a:endParaRPr lang="ru-RU" sz="3600" dirty="0"/>
          </a:p>
        </p:txBody>
      </p:sp>
      <p:sp>
        <p:nvSpPr>
          <p:cNvPr id="3" name="Объект 2"/>
          <p:cNvSpPr>
            <a:spLocks noGrp="1"/>
          </p:cNvSpPr>
          <p:nvPr>
            <p:ph idx="1"/>
          </p:nvPr>
        </p:nvSpPr>
        <p:spPr>
          <a:xfrm>
            <a:off x="457200" y="2564904"/>
            <a:ext cx="8229600" cy="3561259"/>
          </a:xfrm>
        </p:spPr>
        <p:txBody>
          <a:bodyPr>
            <a:normAutofit fontScale="92500" lnSpcReduction="10000"/>
          </a:bodyPr>
          <a:lstStyle/>
          <a:p>
            <a:pPr marL="0" indent="0">
              <a:buNone/>
            </a:pPr>
            <a:r>
              <a:rPr lang="en-US" i="1" dirty="0" smtClean="0">
                <a:solidFill>
                  <a:srgbClr val="FF0000"/>
                </a:solidFill>
              </a:rPr>
              <a:t>* </a:t>
            </a:r>
            <a:r>
              <a:rPr lang="en-US" b="1" i="1" dirty="0" smtClean="0">
                <a:solidFill>
                  <a:srgbClr val="FF0000"/>
                </a:solidFill>
              </a:rPr>
              <a:t>In my opinion,</a:t>
            </a:r>
          </a:p>
          <a:p>
            <a:r>
              <a:rPr lang="en-US" b="1" i="1" dirty="0" smtClean="0">
                <a:solidFill>
                  <a:srgbClr val="FF0000"/>
                </a:solidFill>
              </a:rPr>
              <a:t>First of all,</a:t>
            </a:r>
          </a:p>
          <a:p>
            <a:r>
              <a:rPr lang="en-US" i="1" dirty="0" smtClean="0">
                <a:solidFill>
                  <a:srgbClr val="FF0000"/>
                </a:solidFill>
              </a:rPr>
              <a:t>Consequently/For example,</a:t>
            </a:r>
          </a:p>
          <a:p>
            <a:r>
              <a:rPr lang="en-US" b="1" i="1" dirty="0" smtClean="0">
                <a:solidFill>
                  <a:srgbClr val="FF0000"/>
                </a:solidFill>
              </a:rPr>
              <a:t>Secondly</a:t>
            </a:r>
          </a:p>
          <a:p>
            <a:r>
              <a:rPr lang="en-US" i="1" dirty="0" smtClean="0">
                <a:solidFill>
                  <a:srgbClr val="FF0000"/>
                </a:solidFill>
              </a:rPr>
              <a:t>As a result</a:t>
            </a:r>
          </a:p>
          <a:p>
            <a:r>
              <a:rPr lang="en-US" b="1" i="1" dirty="0" smtClean="0">
                <a:solidFill>
                  <a:srgbClr val="FF0000"/>
                </a:solidFill>
              </a:rPr>
              <a:t>Finally</a:t>
            </a:r>
          </a:p>
          <a:p>
            <a:r>
              <a:rPr lang="en-US" i="1" dirty="0" smtClean="0">
                <a:solidFill>
                  <a:srgbClr val="FF0000"/>
                </a:solidFill>
              </a:rPr>
              <a:t>, such as</a:t>
            </a:r>
          </a:p>
          <a:p>
            <a:endParaRPr lang="en-US" dirty="0" smtClean="0"/>
          </a:p>
          <a:p>
            <a:endParaRPr lang="ru-RU" dirty="0"/>
          </a:p>
        </p:txBody>
      </p:sp>
    </p:spTree>
    <p:extLst>
      <p:ext uri="{BB962C8B-B14F-4D97-AF65-F5344CB8AC3E}">
        <p14:creationId xmlns:p14="http://schemas.microsoft.com/office/powerpoint/2010/main" val="7740044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1152128"/>
          </a:xfrm>
        </p:spPr>
        <p:txBody>
          <a:bodyPr>
            <a:noAutofit/>
          </a:bodyPr>
          <a:lstStyle/>
          <a:p>
            <a:pPr algn="l"/>
            <a:r>
              <a:rPr lang="en-US" sz="3600" dirty="0"/>
              <a:t>3</a:t>
            </a:r>
            <a:r>
              <a:rPr lang="en-US" sz="3200" dirty="0"/>
              <a:t>. </a:t>
            </a:r>
            <a:r>
              <a:rPr lang="en-US" sz="3200" dirty="0" err="1"/>
              <a:t>Третий</a:t>
            </a:r>
            <a:r>
              <a:rPr lang="en-US" sz="3200" dirty="0"/>
              <a:t> </a:t>
            </a:r>
            <a:r>
              <a:rPr lang="en-US" sz="3200" dirty="0" err="1"/>
              <a:t>абзац</a:t>
            </a:r>
            <a:r>
              <a:rPr lang="en-US" sz="3200" dirty="0"/>
              <a:t>.</a:t>
            </a:r>
            <a:br>
              <a:rPr lang="en-US" sz="3200" dirty="0"/>
            </a:br>
            <a:r>
              <a:rPr lang="en-US" sz="3200" i="1" dirty="0"/>
              <a:t>«Express an opposing opinion and give 1-2 reasons for this opposing opinion» — «</a:t>
            </a:r>
            <a:r>
              <a:rPr lang="en-US" sz="3200" i="1" dirty="0" err="1"/>
              <a:t>Мнение</a:t>
            </a:r>
            <a:r>
              <a:rPr lang="en-US" sz="3200" i="1" dirty="0"/>
              <a:t> </a:t>
            </a:r>
            <a:r>
              <a:rPr lang="en-US" sz="3200" i="1" dirty="0" err="1"/>
              <a:t>оппонентов</a:t>
            </a:r>
            <a:r>
              <a:rPr lang="en-US" sz="3200" i="1" dirty="0"/>
              <a:t>»</a:t>
            </a:r>
            <a:r>
              <a:rPr lang="en-US" sz="3600" i="1" dirty="0"/>
              <a:t/>
            </a:r>
            <a:br>
              <a:rPr lang="en-US" sz="3600" i="1" dirty="0"/>
            </a:br>
            <a:endParaRPr lang="ru-RU" sz="3600" i="1" dirty="0"/>
          </a:p>
        </p:txBody>
      </p:sp>
      <p:sp>
        <p:nvSpPr>
          <p:cNvPr id="3" name="Объект 2"/>
          <p:cNvSpPr>
            <a:spLocks noGrp="1"/>
          </p:cNvSpPr>
          <p:nvPr>
            <p:ph idx="1"/>
          </p:nvPr>
        </p:nvSpPr>
        <p:spPr>
          <a:xfrm>
            <a:off x="457200" y="2276872"/>
            <a:ext cx="8229600" cy="3849291"/>
          </a:xfrm>
        </p:spPr>
        <p:txBody>
          <a:bodyPr/>
          <a:lstStyle/>
          <a:p>
            <a:r>
              <a:rPr lang="en-US" i="1" dirty="0" smtClean="0">
                <a:solidFill>
                  <a:srgbClr val="FF0000"/>
                </a:solidFill>
              </a:rPr>
              <a:t>On the other hand, some people claim…</a:t>
            </a:r>
          </a:p>
          <a:p>
            <a:r>
              <a:rPr lang="en-US" i="1" dirty="0" smtClean="0">
                <a:solidFill>
                  <a:srgbClr val="FF0000"/>
                </a:solidFill>
              </a:rPr>
              <a:t>They say that…</a:t>
            </a:r>
          </a:p>
          <a:p>
            <a:r>
              <a:rPr lang="en-US" i="1" dirty="0" smtClean="0">
                <a:solidFill>
                  <a:srgbClr val="FF0000"/>
                </a:solidFill>
              </a:rPr>
              <a:t>, so/because…</a:t>
            </a:r>
          </a:p>
          <a:p>
            <a:r>
              <a:rPr lang="en-US" i="1" dirty="0" smtClean="0">
                <a:solidFill>
                  <a:srgbClr val="FF0000"/>
                </a:solidFill>
              </a:rPr>
              <a:t>Besides…</a:t>
            </a:r>
            <a:endParaRPr lang="ru-RU" i="1" dirty="0">
              <a:solidFill>
                <a:srgbClr val="FF0000"/>
              </a:solidFill>
            </a:endParaRPr>
          </a:p>
        </p:txBody>
      </p:sp>
    </p:spTree>
    <p:extLst>
      <p:ext uri="{BB962C8B-B14F-4D97-AF65-F5344CB8AC3E}">
        <p14:creationId xmlns:p14="http://schemas.microsoft.com/office/powerpoint/2010/main" val="29180524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1584176"/>
          </a:xfrm>
        </p:spPr>
        <p:txBody>
          <a:bodyPr>
            <a:noAutofit/>
          </a:bodyPr>
          <a:lstStyle/>
          <a:p>
            <a:pPr algn="l"/>
            <a:r>
              <a:rPr lang="ru-RU" sz="3200" dirty="0"/>
              <a:t>4. Четвёртый абзац.</a:t>
            </a:r>
            <a:br>
              <a:rPr lang="ru-RU" sz="3200" dirty="0"/>
            </a:br>
            <a:r>
              <a:rPr lang="ru-RU" sz="3200" i="1" dirty="0"/>
              <a:t>«</a:t>
            </a:r>
            <a:r>
              <a:rPr lang="en-US" sz="3200" i="1" dirty="0"/>
              <a:t>Explain why you don’t agree with the opposing opinion» — «</a:t>
            </a:r>
            <a:r>
              <a:rPr lang="ru-RU" sz="3200" i="1" dirty="0"/>
              <a:t>Опровержение мнения оппонентов»</a:t>
            </a:r>
            <a:r>
              <a:rPr lang="ru-RU" sz="3600" i="1" dirty="0"/>
              <a:t/>
            </a:r>
            <a:br>
              <a:rPr lang="ru-RU" sz="3600" i="1" dirty="0"/>
            </a:br>
            <a:endParaRPr lang="ru-RU" sz="3600" i="1" dirty="0"/>
          </a:p>
        </p:txBody>
      </p:sp>
      <p:sp>
        <p:nvSpPr>
          <p:cNvPr id="3" name="Объект 2"/>
          <p:cNvSpPr>
            <a:spLocks noGrp="1"/>
          </p:cNvSpPr>
          <p:nvPr>
            <p:ph idx="1"/>
          </p:nvPr>
        </p:nvSpPr>
        <p:spPr>
          <a:xfrm>
            <a:off x="457200" y="2492896"/>
            <a:ext cx="8229600" cy="3633267"/>
          </a:xfrm>
        </p:spPr>
        <p:txBody>
          <a:bodyPr>
            <a:normAutofit/>
          </a:bodyPr>
          <a:lstStyle/>
          <a:p>
            <a:r>
              <a:rPr lang="en-US" i="1" dirty="0" smtClean="0">
                <a:solidFill>
                  <a:srgbClr val="FF0000"/>
                </a:solidFill>
              </a:rPr>
              <a:t>I strongly disagree with this view, because…</a:t>
            </a:r>
          </a:p>
          <a:p>
            <a:pPr marL="0" indent="0">
              <a:buNone/>
            </a:pPr>
            <a:endParaRPr lang="en-US" i="1" dirty="0" smtClean="0">
              <a:solidFill>
                <a:srgbClr val="FF0000"/>
              </a:solidFill>
            </a:endParaRPr>
          </a:p>
          <a:p>
            <a:r>
              <a:rPr lang="ru-RU" dirty="0"/>
              <a:t>5. Последний абзац.</a:t>
            </a:r>
            <a:br>
              <a:rPr lang="ru-RU" dirty="0"/>
            </a:br>
            <a:r>
              <a:rPr lang="ru-RU" i="1" dirty="0"/>
              <a:t>«</a:t>
            </a:r>
            <a:r>
              <a:rPr lang="en-US" i="1" dirty="0"/>
              <a:t>Make a conclusion restating your position» — «</a:t>
            </a:r>
            <a:r>
              <a:rPr lang="ru-RU" i="1" dirty="0"/>
              <a:t>Заключение</a:t>
            </a:r>
            <a:r>
              <a:rPr lang="ru-RU" i="1" dirty="0" smtClean="0"/>
              <a:t>»</a:t>
            </a:r>
            <a:endParaRPr lang="en-US" i="1" dirty="0" smtClean="0"/>
          </a:p>
          <a:p>
            <a:r>
              <a:rPr lang="en-US" i="1" dirty="0">
                <a:solidFill>
                  <a:srgbClr val="FF0000"/>
                </a:solidFill>
              </a:rPr>
              <a:t>Despite other people’s opinion I still believe…</a:t>
            </a:r>
            <a:endParaRPr lang="ru-RU" i="1" dirty="0">
              <a:solidFill>
                <a:srgbClr val="FF0000"/>
              </a:solidFill>
            </a:endParaRPr>
          </a:p>
          <a:p>
            <a:endParaRPr lang="ru-RU" i="1" dirty="0">
              <a:solidFill>
                <a:srgbClr val="FF0000"/>
              </a:solidFill>
            </a:endParaRPr>
          </a:p>
        </p:txBody>
      </p:sp>
    </p:spTree>
    <p:extLst>
      <p:ext uri="{BB962C8B-B14F-4D97-AF65-F5344CB8AC3E}">
        <p14:creationId xmlns:p14="http://schemas.microsoft.com/office/powerpoint/2010/main" val="1467875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92696"/>
            <a:ext cx="8229600" cy="1512168"/>
          </a:xfrm>
        </p:spPr>
        <p:txBody>
          <a:bodyPr>
            <a:noAutofit/>
          </a:bodyPr>
          <a:lstStyle/>
          <a:p>
            <a:pPr algn="l"/>
            <a:r>
              <a:rPr lang="ru-RU" sz="3600" i="1" dirty="0"/>
              <a:t/>
            </a:r>
            <a:br>
              <a:rPr lang="ru-RU" sz="3600" i="1" dirty="0"/>
            </a:br>
            <a:endParaRPr lang="ru-RU" sz="3600" i="1" dirty="0"/>
          </a:p>
        </p:txBody>
      </p:sp>
      <p:sp>
        <p:nvSpPr>
          <p:cNvPr id="3" name="Объект 2"/>
          <p:cNvSpPr>
            <a:spLocks noGrp="1"/>
          </p:cNvSpPr>
          <p:nvPr>
            <p:ph idx="1"/>
          </p:nvPr>
        </p:nvSpPr>
        <p:spPr>
          <a:xfrm>
            <a:off x="395536" y="476672"/>
            <a:ext cx="8229600" cy="6048672"/>
          </a:xfrm>
        </p:spPr>
        <p:txBody>
          <a:bodyPr>
            <a:normAutofit fontScale="85000" lnSpcReduction="20000"/>
          </a:bodyPr>
          <a:lstStyle/>
          <a:p>
            <a:r>
              <a:rPr lang="en-US" i="1" dirty="0"/>
              <a:t>Comment on the following statement.</a:t>
            </a:r>
          </a:p>
          <a:p>
            <a:pPr marL="0" indent="0">
              <a:buNone/>
            </a:pPr>
            <a:r>
              <a:rPr lang="en-US" sz="3800" b="1" i="1" u="sng" dirty="0" smtClean="0">
                <a:solidFill>
                  <a:schemeClr val="accent1"/>
                </a:solidFill>
              </a:rPr>
              <a:t>Social networking technology is making young people more antisocial.</a:t>
            </a:r>
            <a:endParaRPr lang="ru-RU" sz="3800" b="1" i="1" u="sng" dirty="0" smtClean="0">
              <a:solidFill>
                <a:schemeClr val="accent1"/>
              </a:solidFill>
            </a:endParaRPr>
          </a:p>
          <a:p>
            <a:pPr marL="0" indent="0">
              <a:buNone/>
            </a:pPr>
            <a:r>
              <a:rPr lang="en-US" b="1" i="1" dirty="0" smtClean="0"/>
              <a:t>What </a:t>
            </a:r>
            <a:r>
              <a:rPr lang="en-US" b="1" i="1" dirty="0"/>
              <a:t>is your opinion? Do you agree with this statement?</a:t>
            </a:r>
          </a:p>
          <a:p>
            <a:pPr marL="0" indent="0">
              <a:buNone/>
            </a:pPr>
            <a:r>
              <a:rPr lang="en-US" b="1" i="1" dirty="0"/>
              <a:t>Write 200-250 words.</a:t>
            </a:r>
          </a:p>
          <a:p>
            <a:pPr marL="0" indent="0">
              <a:buNone/>
            </a:pPr>
            <a:r>
              <a:rPr lang="en-US" b="1" i="1" dirty="0"/>
              <a:t>Use the following plan:</a:t>
            </a:r>
          </a:p>
          <a:p>
            <a:r>
              <a:rPr lang="en-US" i="1" dirty="0"/>
              <a:t>make an introduction (state the problem)</a:t>
            </a:r>
          </a:p>
          <a:p>
            <a:r>
              <a:rPr lang="en-US" i="1" dirty="0"/>
              <a:t>express your personal opinion and give 2-3 reasons for your opinion</a:t>
            </a:r>
          </a:p>
          <a:p>
            <a:r>
              <a:rPr lang="en-US" i="1" dirty="0"/>
              <a:t>express an opposing opinion and give 1-2 reasons for this opposing opinion</a:t>
            </a:r>
          </a:p>
          <a:p>
            <a:r>
              <a:rPr lang="en-US" i="1" dirty="0"/>
              <a:t>Explain why you don’t agree with the opposing opinion</a:t>
            </a:r>
          </a:p>
          <a:p>
            <a:r>
              <a:rPr lang="en-US" i="1" dirty="0"/>
              <a:t>make a conclusion restating your position</a:t>
            </a:r>
            <a:endParaRPr lang="ru-RU" i="1" dirty="0"/>
          </a:p>
          <a:p>
            <a:pPr marL="0" indent="0">
              <a:buNone/>
            </a:pPr>
            <a:endParaRPr lang="ru-RU" i="1" dirty="0">
              <a:solidFill>
                <a:srgbClr val="FF0000"/>
              </a:solidFill>
            </a:endParaRPr>
          </a:p>
        </p:txBody>
      </p:sp>
    </p:spTree>
    <p:extLst>
      <p:ext uri="{BB962C8B-B14F-4D97-AF65-F5344CB8AC3E}">
        <p14:creationId xmlns:p14="http://schemas.microsoft.com/office/powerpoint/2010/main" val="3446720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80728"/>
            <a:ext cx="8229600" cy="504056"/>
          </a:xfrm>
        </p:spPr>
        <p:txBody>
          <a:bodyPr>
            <a:normAutofit fontScale="90000"/>
          </a:bodyPr>
          <a:lstStyle/>
          <a:p>
            <a:r>
              <a:rPr lang="en-US" sz="3100" b="1" i="1" u="sng" dirty="0">
                <a:solidFill>
                  <a:schemeClr val="accent1"/>
                </a:solidFill>
              </a:rPr>
              <a:t>Social networking technology is making young people more antisocial</a:t>
            </a:r>
            <a:r>
              <a:rPr lang="en-US" sz="3100" b="1" i="1" u="sng" dirty="0" smtClean="0">
                <a:solidFill>
                  <a:schemeClr val="accent1"/>
                </a:solidFill>
              </a:rPr>
              <a:t>.</a:t>
            </a:r>
            <a:br>
              <a:rPr lang="en-US" sz="3100" b="1" i="1" u="sng" dirty="0" smtClean="0">
                <a:solidFill>
                  <a:schemeClr val="accent1"/>
                </a:solidFill>
              </a:rPr>
            </a:br>
            <a:r>
              <a:rPr lang="ru-RU" b="1" i="1" u="sng" dirty="0">
                <a:solidFill>
                  <a:schemeClr val="accent1"/>
                </a:solidFill>
              </a:rPr>
              <a:t/>
            </a:r>
            <a:br>
              <a:rPr lang="ru-RU" b="1" i="1" u="sng" dirty="0">
                <a:solidFill>
                  <a:schemeClr val="accent1"/>
                </a:solidFill>
              </a:rPr>
            </a:br>
            <a:endParaRPr lang="ru-RU" dirty="0"/>
          </a:p>
        </p:txBody>
      </p:sp>
      <p:sp>
        <p:nvSpPr>
          <p:cNvPr id="3" name="Объект 2"/>
          <p:cNvSpPr>
            <a:spLocks noGrp="1"/>
          </p:cNvSpPr>
          <p:nvPr>
            <p:ph idx="1"/>
          </p:nvPr>
        </p:nvSpPr>
        <p:spPr>
          <a:xfrm>
            <a:off x="0" y="1484784"/>
            <a:ext cx="9252520" cy="4641379"/>
          </a:xfrm>
        </p:spPr>
        <p:txBody>
          <a:bodyPr>
            <a:normAutofit lnSpcReduction="10000"/>
          </a:bodyPr>
          <a:lstStyle/>
          <a:p>
            <a:pPr marL="0" indent="0">
              <a:buNone/>
            </a:pPr>
            <a:endParaRPr lang="ru-RU" dirty="0"/>
          </a:p>
          <a:p>
            <a:pPr marL="0" indent="0">
              <a:buNone/>
            </a:pPr>
            <a:endParaRPr lang="ru-RU" dirty="0"/>
          </a:p>
          <a:p>
            <a:pPr marL="0" indent="0">
              <a:buNone/>
            </a:pPr>
            <a:endParaRPr lang="ru-RU" dirty="0"/>
          </a:p>
          <a:p>
            <a:pPr marL="0" indent="0">
              <a:buNone/>
            </a:pPr>
            <a:endParaRPr lang="ru-RU" dirty="0"/>
          </a:p>
          <a:p>
            <a:pPr marL="0" indent="0">
              <a:buNone/>
            </a:pPr>
            <a:r>
              <a:rPr lang="en-US" sz="2200" dirty="0" smtClean="0"/>
              <a:t>1. online communication is shallow                         </a:t>
            </a:r>
            <a:r>
              <a:rPr lang="en-US" sz="2200" dirty="0" smtClean="0">
                <a:solidFill>
                  <a:srgbClr val="FF0000"/>
                </a:solidFill>
              </a:rPr>
              <a:t>*sites allow contact with</a:t>
            </a:r>
          </a:p>
          <a:p>
            <a:pPr marL="0" indent="0">
              <a:buNone/>
            </a:pPr>
            <a:r>
              <a:rPr lang="en-US" sz="2200" dirty="0" smtClean="0"/>
              <a:t>&gt;&gt;cannot replace real                          </a:t>
            </a:r>
            <a:r>
              <a:rPr lang="en-US" sz="2200" dirty="0" smtClean="0">
                <a:solidFill>
                  <a:srgbClr val="C00000"/>
                </a:solidFill>
              </a:rPr>
              <a:t>4</a:t>
            </a:r>
            <a:r>
              <a:rPr lang="en-US" sz="2200" dirty="0" smtClean="0"/>
              <a:t>             </a:t>
            </a:r>
            <a:r>
              <a:rPr lang="en-US" sz="2200" dirty="0" smtClean="0">
                <a:solidFill>
                  <a:srgbClr val="C00000"/>
                </a:solidFill>
              </a:rPr>
              <a:t>3</a:t>
            </a:r>
            <a:r>
              <a:rPr lang="en-US" sz="2200" dirty="0" smtClean="0"/>
              <a:t>      </a:t>
            </a:r>
            <a:r>
              <a:rPr lang="en-US" sz="2200" dirty="0" smtClean="0">
                <a:solidFill>
                  <a:srgbClr val="FF0000"/>
                </a:solidFill>
              </a:rPr>
              <a:t>people from all over the world</a:t>
            </a:r>
            <a:endParaRPr lang="ru-RU" sz="2200" dirty="0">
              <a:solidFill>
                <a:srgbClr val="FF0000"/>
              </a:solidFill>
            </a:endParaRPr>
          </a:p>
          <a:p>
            <a:pPr marL="0" indent="0">
              <a:buNone/>
            </a:pPr>
            <a:r>
              <a:rPr lang="en-US" sz="2200" dirty="0" smtClean="0"/>
              <a:t>2. confuse online popularity and real life popularity</a:t>
            </a:r>
          </a:p>
          <a:p>
            <a:pPr marL="0" indent="0">
              <a:buNone/>
            </a:pPr>
            <a:r>
              <a:rPr lang="en-US" sz="2200" dirty="0" smtClean="0"/>
              <a:t>&gt;&gt;problems in real life</a:t>
            </a:r>
            <a:endParaRPr lang="ru-RU" sz="2200" dirty="0"/>
          </a:p>
          <a:p>
            <a:pPr marL="0" indent="0">
              <a:buNone/>
            </a:pPr>
            <a:r>
              <a:rPr lang="en-US" sz="2200" dirty="0" smtClean="0"/>
              <a:t>3. takes a lot of time&gt;&gt;miss a lot in real life                     </a:t>
            </a:r>
            <a:r>
              <a:rPr lang="en-US" sz="2200" dirty="0" smtClean="0">
                <a:solidFill>
                  <a:srgbClr val="C00000"/>
                </a:solidFill>
              </a:rPr>
              <a:t>2       </a:t>
            </a:r>
          </a:p>
          <a:p>
            <a:pPr marL="0" indent="0">
              <a:buNone/>
            </a:pPr>
            <a:r>
              <a:rPr lang="en-US" sz="2200" dirty="0" smtClean="0"/>
              <a:t>4. unhealthy&gt;&gt;psychological problems</a:t>
            </a:r>
            <a:endParaRPr lang="ru-RU" sz="2200" dirty="0"/>
          </a:p>
        </p:txBody>
      </p:sp>
      <p:pic>
        <p:nvPicPr>
          <p:cNvPr id="1026" name="Picture 2" descr="C:\Users\user\Desktop\sociální_sítě.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1" y="1484784"/>
            <a:ext cx="3240360" cy="2088232"/>
          </a:xfrm>
          <a:prstGeom prst="rect">
            <a:avLst/>
          </a:prstGeom>
          <a:noFill/>
          <a:extLst>
            <a:ext uri="{909E8E84-426E-40DD-AFC4-6F175D3DCCD1}">
              <a14:hiddenFill xmlns:a14="http://schemas.microsoft.com/office/drawing/2010/main">
                <a:solidFill>
                  <a:srgbClr val="FFFFFF"/>
                </a:solidFill>
              </a14:hiddenFill>
            </a:ext>
          </a:extLst>
        </p:spPr>
      </p:pic>
      <p:sp>
        <p:nvSpPr>
          <p:cNvPr id="5" name="Выноска со стрелкой вниз 4"/>
          <p:cNvSpPr/>
          <p:nvPr/>
        </p:nvSpPr>
        <p:spPr>
          <a:xfrm>
            <a:off x="6804248" y="1597613"/>
            <a:ext cx="1872208"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Con</a:t>
            </a:r>
          </a:p>
          <a:p>
            <a:pPr algn="ctr"/>
            <a:r>
              <a:rPr lang="en-US" sz="2400" dirty="0" smtClean="0"/>
              <a:t>because</a:t>
            </a:r>
            <a:endParaRPr lang="ru-RU" sz="2400" dirty="0"/>
          </a:p>
        </p:txBody>
      </p:sp>
      <p:sp>
        <p:nvSpPr>
          <p:cNvPr id="6" name="Выноска со стрелкой вниз 5"/>
          <p:cNvSpPr/>
          <p:nvPr/>
        </p:nvSpPr>
        <p:spPr>
          <a:xfrm>
            <a:off x="539552" y="1628801"/>
            <a:ext cx="1800200"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Pro</a:t>
            </a:r>
          </a:p>
          <a:p>
            <a:pPr algn="ctr"/>
            <a:r>
              <a:rPr lang="en-US" sz="2400" dirty="0" smtClean="0"/>
              <a:t>because</a:t>
            </a:r>
            <a:endParaRPr lang="ru-RU" sz="2400" dirty="0"/>
          </a:p>
        </p:txBody>
      </p:sp>
      <p:sp>
        <p:nvSpPr>
          <p:cNvPr id="4" name="Двойная стрелка влево/вправо 3"/>
          <p:cNvSpPr/>
          <p:nvPr/>
        </p:nvSpPr>
        <p:spPr>
          <a:xfrm>
            <a:off x="4355975" y="3691880"/>
            <a:ext cx="792089" cy="3726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авая фигурная скобка 6"/>
          <p:cNvSpPr/>
          <p:nvPr/>
        </p:nvSpPr>
        <p:spPr>
          <a:xfrm>
            <a:off x="5796136" y="4437112"/>
            <a:ext cx="288032" cy="13681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b="1" dirty="0"/>
          </a:p>
        </p:txBody>
      </p:sp>
      <p:sp>
        <p:nvSpPr>
          <p:cNvPr id="8" name="Левая фигурная скобка 7"/>
          <p:cNvSpPr/>
          <p:nvPr/>
        </p:nvSpPr>
        <p:spPr>
          <a:xfrm>
            <a:off x="5148064" y="3691880"/>
            <a:ext cx="371472" cy="74523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 name="Picture 2" descr="C:\Users\user\Desktop\hta_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7" y="4653135"/>
            <a:ext cx="1440161" cy="1440161"/>
          </a:xfrm>
          <a:prstGeom prst="rect">
            <a:avLst/>
          </a:prstGeom>
          <a:noFill/>
          <a:extLst>
            <a:ext uri="{909E8E84-426E-40DD-AFC4-6F175D3DCCD1}">
              <a14:hiddenFill xmlns:a14="http://schemas.microsoft.com/office/drawing/2010/main">
                <a:solidFill>
                  <a:srgbClr val="FFFFFF"/>
                </a:solidFill>
              </a14:hiddenFill>
            </a:ext>
          </a:extLst>
        </p:spPr>
      </p:pic>
      <p:sp>
        <p:nvSpPr>
          <p:cNvPr id="10" name="Правая фигурная скобка 9"/>
          <p:cNvSpPr/>
          <p:nvPr/>
        </p:nvSpPr>
        <p:spPr>
          <a:xfrm>
            <a:off x="4001652" y="3573016"/>
            <a:ext cx="77724" cy="7200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394365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6712"/>
            <a:ext cx="8229600" cy="1152128"/>
          </a:xfrm>
        </p:spPr>
        <p:txBody>
          <a:bodyPr>
            <a:normAutofit fontScale="90000"/>
          </a:bodyPr>
          <a:lstStyle/>
          <a:p>
            <a:pPr lvl="0" algn="l">
              <a:spcBef>
                <a:spcPct val="20000"/>
              </a:spcBef>
            </a:pPr>
            <a:r>
              <a:rPr lang="en-US" sz="2700" b="1" i="1" u="sng" dirty="0" smtClean="0">
                <a:ea typeface="+mn-ea"/>
                <a:cs typeface="+mn-cs"/>
              </a:rPr>
              <a:t>Social networking technology is making young people more antisocial</a:t>
            </a:r>
            <a:r>
              <a:rPr lang="en-US" sz="3200" b="1" i="1" u="sng" dirty="0" smtClean="0">
                <a:ea typeface="+mn-ea"/>
                <a:cs typeface="+mn-cs"/>
              </a:rPr>
              <a:t>.</a:t>
            </a:r>
            <a:r>
              <a:rPr lang="en-US" sz="3200" b="1" i="1" u="sng" dirty="0" smtClean="0">
                <a:solidFill>
                  <a:srgbClr val="4F81BD"/>
                </a:solidFill>
                <a:ea typeface="+mn-ea"/>
                <a:cs typeface="+mn-cs"/>
              </a:rPr>
              <a:t/>
            </a:r>
            <a:br>
              <a:rPr lang="en-US" sz="3200" b="1" i="1" u="sng" dirty="0" smtClean="0">
                <a:solidFill>
                  <a:srgbClr val="4F81BD"/>
                </a:solidFill>
                <a:ea typeface="+mn-ea"/>
                <a:cs typeface="+mn-cs"/>
              </a:rPr>
            </a:br>
            <a:r>
              <a:rPr lang="en-US" sz="2200" dirty="0"/>
              <a:t/>
            </a:r>
            <a:br>
              <a:rPr lang="en-US" sz="2200" dirty="0"/>
            </a:br>
            <a:r>
              <a:rPr lang="en-US" sz="2200" dirty="0" smtClean="0"/>
              <a:t> </a:t>
            </a:r>
            <a:r>
              <a:rPr lang="en-US" sz="2200" b="1" dirty="0" smtClean="0"/>
              <a:t>1. Make </a:t>
            </a:r>
            <a:r>
              <a:rPr lang="en-US" sz="2200" b="1" dirty="0"/>
              <a:t>an introduction (state the problem</a:t>
            </a:r>
            <a:r>
              <a:rPr lang="en-US" sz="2200" b="1" dirty="0" smtClean="0"/>
              <a:t>)</a:t>
            </a:r>
            <a:r>
              <a:rPr lang="en-US" sz="4800" dirty="0"/>
              <a:t/>
            </a:r>
            <a:br>
              <a:rPr lang="en-US" sz="4800" dirty="0"/>
            </a:br>
            <a:endParaRPr lang="ru-RU" dirty="0"/>
          </a:p>
        </p:txBody>
      </p:sp>
      <p:sp>
        <p:nvSpPr>
          <p:cNvPr id="3" name="Объект 2"/>
          <p:cNvSpPr>
            <a:spLocks noGrp="1"/>
          </p:cNvSpPr>
          <p:nvPr>
            <p:ph idx="1"/>
          </p:nvPr>
        </p:nvSpPr>
        <p:spPr>
          <a:xfrm>
            <a:off x="467544" y="1412776"/>
            <a:ext cx="8219256" cy="4713387"/>
          </a:xfrm>
        </p:spPr>
        <p:txBody>
          <a:bodyPr>
            <a:normAutofit/>
          </a:bodyPr>
          <a:lstStyle/>
          <a:p>
            <a:endParaRPr lang="en-US" dirty="0" smtClean="0"/>
          </a:p>
          <a:p>
            <a:r>
              <a:rPr lang="en-US" sz="2000" i="1" dirty="0">
                <a:solidFill>
                  <a:srgbClr val="FF0000"/>
                </a:solidFill>
              </a:rPr>
              <a:t>People have been    -</a:t>
            </a:r>
            <a:r>
              <a:rPr lang="en-US" sz="2000" i="1" dirty="0" err="1">
                <a:solidFill>
                  <a:srgbClr val="FF0000"/>
                </a:solidFill>
              </a:rPr>
              <a:t>ing</a:t>
            </a:r>
            <a:r>
              <a:rPr lang="en-US" sz="2000" i="1" dirty="0">
                <a:solidFill>
                  <a:srgbClr val="FF0000"/>
                </a:solidFill>
              </a:rPr>
              <a:t> …since time immemorial/in recent years</a:t>
            </a:r>
          </a:p>
          <a:p>
            <a:r>
              <a:rPr lang="en-US" sz="2000" i="1" dirty="0">
                <a:solidFill>
                  <a:srgbClr val="FF0000"/>
                </a:solidFill>
              </a:rPr>
              <a:t>Today we still want/have/do…</a:t>
            </a:r>
          </a:p>
          <a:p>
            <a:r>
              <a:rPr lang="en-US" sz="2000" i="1" dirty="0">
                <a:solidFill>
                  <a:srgbClr val="FF0000"/>
                </a:solidFill>
              </a:rPr>
              <a:t>…..getting more and more…    …increasing/decreasing</a:t>
            </a:r>
          </a:p>
          <a:p>
            <a:r>
              <a:rPr lang="en-US" sz="2000" i="1" dirty="0">
                <a:solidFill>
                  <a:srgbClr val="FF0000"/>
                </a:solidFill>
              </a:rPr>
              <a:t>What/How</a:t>
            </a:r>
            <a:r>
              <a:rPr lang="en-US" sz="2000" i="1" dirty="0" smtClean="0">
                <a:solidFill>
                  <a:srgbClr val="FF0000"/>
                </a:solidFill>
              </a:rPr>
              <a:t>…..?</a:t>
            </a:r>
          </a:p>
          <a:p>
            <a:r>
              <a:rPr lang="en-US" sz="2000" i="1" dirty="0" smtClean="0"/>
              <a:t>____________________________________________________________</a:t>
            </a:r>
          </a:p>
          <a:p>
            <a:r>
              <a:rPr lang="en-US" sz="2400" dirty="0" smtClean="0"/>
              <a:t>People have been socializing since time immemorial. We still want to have active social life. It explains the increasing popularity of social networking sites in recent years. How do these sites influence life of young people?</a:t>
            </a:r>
            <a:endParaRPr lang="ru-RU" sz="2400" dirty="0"/>
          </a:p>
          <a:p>
            <a:endParaRPr lang="ru-RU" dirty="0"/>
          </a:p>
        </p:txBody>
      </p:sp>
    </p:spTree>
    <p:extLst>
      <p:ext uri="{BB962C8B-B14F-4D97-AF65-F5344CB8AC3E}">
        <p14:creationId xmlns:p14="http://schemas.microsoft.com/office/powerpoint/2010/main" val="3665951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80728"/>
            <a:ext cx="8229600" cy="504056"/>
          </a:xfrm>
        </p:spPr>
        <p:txBody>
          <a:bodyPr>
            <a:normAutofit fontScale="90000"/>
          </a:bodyPr>
          <a:lstStyle/>
          <a:p>
            <a:r>
              <a:rPr lang="en-US" sz="3100" b="1" i="1" u="sng" dirty="0">
                <a:solidFill>
                  <a:schemeClr val="accent1"/>
                </a:solidFill>
              </a:rPr>
              <a:t>Social networking technology is making young people more antisocial</a:t>
            </a:r>
            <a:r>
              <a:rPr lang="en-US" sz="3100" b="1" i="1" u="sng" dirty="0" smtClean="0">
                <a:solidFill>
                  <a:schemeClr val="accent1"/>
                </a:solidFill>
              </a:rPr>
              <a:t>.</a:t>
            </a:r>
            <a:br>
              <a:rPr lang="en-US" sz="3100" b="1" i="1" u="sng" dirty="0" smtClean="0">
                <a:solidFill>
                  <a:schemeClr val="accent1"/>
                </a:solidFill>
              </a:rPr>
            </a:br>
            <a:r>
              <a:rPr lang="ru-RU" b="1" i="1" u="sng" dirty="0">
                <a:solidFill>
                  <a:schemeClr val="accent1"/>
                </a:solidFill>
              </a:rPr>
              <a:t/>
            </a:r>
            <a:br>
              <a:rPr lang="ru-RU" b="1" i="1" u="sng" dirty="0">
                <a:solidFill>
                  <a:schemeClr val="accent1"/>
                </a:solidFill>
              </a:rPr>
            </a:br>
            <a:endParaRPr lang="ru-RU" dirty="0"/>
          </a:p>
        </p:txBody>
      </p:sp>
      <p:sp>
        <p:nvSpPr>
          <p:cNvPr id="3" name="Объект 2"/>
          <p:cNvSpPr>
            <a:spLocks noGrp="1"/>
          </p:cNvSpPr>
          <p:nvPr>
            <p:ph idx="1"/>
          </p:nvPr>
        </p:nvSpPr>
        <p:spPr>
          <a:xfrm>
            <a:off x="0" y="1484784"/>
            <a:ext cx="9252520" cy="4641379"/>
          </a:xfrm>
        </p:spPr>
        <p:txBody>
          <a:bodyPr>
            <a:normAutofit lnSpcReduction="10000"/>
          </a:bodyPr>
          <a:lstStyle/>
          <a:p>
            <a:pPr marL="0" indent="0">
              <a:buNone/>
            </a:pPr>
            <a:endParaRPr lang="ru-RU" dirty="0"/>
          </a:p>
          <a:p>
            <a:pPr marL="0" indent="0">
              <a:buNone/>
            </a:pPr>
            <a:endParaRPr lang="ru-RU" dirty="0"/>
          </a:p>
          <a:p>
            <a:pPr marL="0" indent="0">
              <a:buNone/>
            </a:pPr>
            <a:endParaRPr lang="ru-RU" dirty="0"/>
          </a:p>
          <a:p>
            <a:pPr marL="0" indent="0">
              <a:buNone/>
            </a:pPr>
            <a:endParaRPr lang="ru-RU" dirty="0"/>
          </a:p>
          <a:p>
            <a:pPr marL="0" indent="0">
              <a:buNone/>
            </a:pPr>
            <a:r>
              <a:rPr lang="en-US" sz="2200" dirty="0" smtClean="0"/>
              <a:t>1. online communication is shallow                         </a:t>
            </a:r>
            <a:r>
              <a:rPr lang="en-US" sz="2200" dirty="0" smtClean="0">
                <a:solidFill>
                  <a:srgbClr val="FF0000"/>
                </a:solidFill>
              </a:rPr>
              <a:t>*sites allow contact with</a:t>
            </a:r>
          </a:p>
          <a:p>
            <a:pPr marL="0" indent="0">
              <a:buNone/>
            </a:pPr>
            <a:r>
              <a:rPr lang="en-US" sz="2200" dirty="0" smtClean="0"/>
              <a:t>&gt;&gt;cannot replace real                          </a:t>
            </a:r>
            <a:r>
              <a:rPr lang="en-US" sz="2200" dirty="0" smtClean="0">
                <a:solidFill>
                  <a:srgbClr val="C00000"/>
                </a:solidFill>
              </a:rPr>
              <a:t>4</a:t>
            </a:r>
            <a:r>
              <a:rPr lang="en-US" sz="2200" dirty="0" smtClean="0"/>
              <a:t>             </a:t>
            </a:r>
            <a:r>
              <a:rPr lang="en-US" sz="2200" dirty="0" smtClean="0">
                <a:solidFill>
                  <a:srgbClr val="C00000"/>
                </a:solidFill>
              </a:rPr>
              <a:t>3</a:t>
            </a:r>
            <a:r>
              <a:rPr lang="en-US" sz="2200" dirty="0" smtClean="0"/>
              <a:t>      </a:t>
            </a:r>
            <a:r>
              <a:rPr lang="en-US" sz="2200" dirty="0" smtClean="0">
                <a:solidFill>
                  <a:srgbClr val="FF0000"/>
                </a:solidFill>
              </a:rPr>
              <a:t>people from all over the world</a:t>
            </a:r>
            <a:endParaRPr lang="ru-RU" sz="2200" dirty="0">
              <a:solidFill>
                <a:srgbClr val="FF0000"/>
              </a:solidFill>
            </a:endParaRPr>
          </a:p>
          <a:p>
            <a:pPr marL="0" indent="0">
              <a:buNone/>
            </a:pPr>
            <a:r>
              <a:rPr lang="en-US" sz="2200" dirty="0" smtClean="0"/>
              <a:t>2. confuse online popularity and real life popularity</a:t>
            </a:r>
          </a:p>
          <a:p>
            <a:pPr marL="0" indent="0">
              <a:buNone/>
            </a:pPr>
            <a:r>
              <a:rPr lang="en-US" sz="2200" dirty="0" smtClean="0"/>
              <a:t>&gt;&gt;problems in real life</a:t>
            </a:r>
            <a:endParaRPr lang="ru-RU" sz="2200" dirty="0"/>
          </a:p>
          <a:p>
            <a:pPr marL="0" indent="0">
              <a:buNone/>
            </a:pPr>
            <a:r>
              <a:rPr lang="en-US" sz="2200" dirty="0" smtClean="0"/>
              <a:t>3. takes a lot of time&gt;&gt;miss a lot in real life                     </a:t>
            </a:r>
            <a:r>
              <a:rPr lang="en-US" sz="2200" dirty="0" smtClean="0">
                <a:solidFill>
                  <a:srgbClr val="C00000"/>
                </a:solidFill>
              </a:rPr>
              <a:t>2       </a:t>
            </a:r>
          </a:p>
          <a:p>
            <a:pPr marL="0" indent="0">
              <a:buNone/>
            </a:pPr>
            <a:r>
              <a:rPr lang="en-US" sz="2200" dirty="0" smtClean="0"/>
              <a:t>4. unhealthy&gt;&gt;psychological problems</a:t>
            </a:r>
            <a:endParaRPr lang="ru-RU" sz="2200" dirty="0"/>
          </a:p>
        </p:txBody>
      </p:sp>
      <p:pic>
        <p:nvPicPr>
          <p:cNvPr id="1026" name="Picture 2" descr="C:\Users\user\Desktop\sociální_sítě.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1" y="1484784"/>
            <a:ext cx="3240360" cy="2088232"/>
          </a:xfrm>
          <a:prstGeom prst="rect">
            <a:avLst/>
          </a:prstGeom>
          <a:noFill/>
          <a:extLst>
            <a:ext uri="{909E8E84-426E-40DD-AFC4-6F175D3DCCD1}">
              <a14:hiddenFill xmlns:a14="http://schemas.microsoft.com/office/drawing/2010/main">
                <a:solidFill>
                  <a:srgbClr val="FFFFFF"/>
                </a:solidFill>
              </a14:hiddenFill>
            </a:ext>
          </a:extLst>
        </p:spPr>
      </p:pic>
      <p:sp>
        <p:nvSpPr>
          <p:cNvPr id="5" name="Выноска со стрелкой вниз 4"/>
          <p:cNvSpPr/>
          <p:nvPr/>
        </p:nvSpPr>
        <p:spPr>
          <a:xfrm>
            <a:off x="6804248" y="1597613"/>
            <a:ext cx="1872208"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Con</a:t>
            </a:r>
          </a:p>
          <a:p>
            <a:pPr algn="ctr"/>
            <a:r>
              <a:rPr lang="en-US" sz="2400" dirty="0" smtClean="0"/>
              <a:t>because</a:t>
            </a:r>
            <a:endParaRPr lang="ru-RU" sz="2400" dirty="0"/>
          </a:p>
        </p:txBody>
      </p:sp>
      <p:sp>
        <p:nvSpPr>
          <p:cNvPr id="6" name="Выноска со стрелкой вниз 5"/>
          <p:cNvSpPr/>
          <p:nvPr/>
        </p:nvSpPr>
        <p:spPr>
          <a:xfrm>
            <a:off x="539552" y="1628801"/>
            <a:ext cx="1800200"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Pro</a:t>
            </a:r>
          </a:p>
          <a:p>
            <a:pPr algn="ctr"/>
            <a:r>
              <a:rPr lang="en-US" sz="2400" dirty="0" smtClean="0"/>
              <a:t>because</a:t>
            </a:r>
            <a:endParaRPr lang="ru-RU" sz="2400" dirty="0"/>
          </a:p>
        </p:txBody>
      </p:sp>
      <p:sp>
        <p:nvSpPr>
          <p:cNvPr id="4" name="Двойная стрелка влево/вправо 3"/>
          <p:cNvSpPr/>
          <p:nvPr/>
        </p:nvSpPr>
        <p:spPr>
          <a:xfrm>
            <a:off x="4355975" y="3691880"/>
            <a:ext cx="792089" cy="3726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авая фигурная скобка 6"/>
          <p:cNvSpPr/>
          <p:nvPr/>
        </p:nvSpPr>
        <p:spPr>
          <a:xfrm>
            <a:off x="5796136" y="4437112"/>
            <a:ext cx="288032" cy="13681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b="1" dirty="0"/>
          </a:p>
        </p:txBody>
      </p:sp>
      <p:sp>
        <p:nvSpPr>
          <p:cNvPr id="8" name="Левая фигурная скобка 7"/>
          <p:cNvSpPr/>
          <p:nvPr/>
        </p:nvSpPr>
        <p:spPr>
          <a:xfrm>
            <a:off x="5148064" y="3691880"/>
            <a:ext cx="371472" cy="74523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 name="Picture 2" descr="C:\Users\user\Desktop\hta_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7" y="4653135"/>
            <a:ext cx="1440161" cy="1440161"/>
          </a:xfrm>
          <a:prstGeom prst="rect">
            <a:avLst/>
          </a:prstGeom>
          <a:noFill/>
          <a:extLst>
            <a:ext uri="{909E8E84-426E-40DD-AFC4-6F175D3DCCD1}">
              <a14:hiddenFill xmlns:a14="http://schemas.microsoft.com/office/drawing/2010/main">
                <a:solidFill>
                  <a:srgbClr val="FFFFFF"/>
                </a:solidFill>
              </a14:hiddenFill>
            </a:ext>
          </a:extLst>
        </p:spPr>
      </p:pic>
      <p:sp>
        <p:nvSpPr>
          <p:cNvPr id="10" name="Правая фигурная скобка 9"/>
          <p:cNvSpPr/>
          <p:nvPr/>
        </p:nvSpPr>
        <p:spPr>
          <a:xfrm>
            <a:off x="4001652" y="3573016"/>
            <a:ext cx="77724" cy="7200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4219871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t>Что нужно знать, чтобы отлично сдать экзамен?</a:t>
            </a:r>
            <a:endParaRPr lang="ru-RU" i="1" dirty="0"/>
          </a:p>
        </p:txBody>
      </p:sp>
      <p:sp>
        <p:nvSpPr>
          <p:cNvPr id="3" name="Объект 2"/>
          <p:cNvSpPr>
            <a:spLocks noGrp="1"/>
          </p:cNvSpPr>
          <p:nvPr>
            <p:ph idx="1"/>
          </p:nvPr>
        </p:nvSpPr>
        <p:spPr/>
        <p:txBody>
          <a:bodyPr/>
          <a:lstStyle/>
          <a:p>
            <a:pPr marL="0" indent="0">
              <a:buNone/>
            </a:pPr>
            <a:r>
              <a:rPr lang="ru-RU" dirty="0" smtClean="0"/>
              <a:t>* Предмет – обладать знаниями и умениями</a:t>
            </a:r>
          </a:p>
          <a:p>
            <a:endParaRPr lang="ru-RU" dirty="0"/>
          </a:p>
          <a:p>
            <a:pPr marL="0" indent="0">
              <a:buNone/>
            </a:pPr>
            <a:endParaRPr lang="ru-RU" dirty="0" smtClean="0"/>
          </a:p>
          <a:p>
            <a:pPr marL="0" indent="0">
              <a:buNone/>
            </a:pPr>
            <a:endParaRPr lang="ru-RU" dirty="0"/>
          </a:p>
          <a:p>
            <a:endParaRPr lang="ru-RU" dirty="0" smtClean="0"/>
          </a:p>
          <a:p>
            <a:pPr marL="0" indent="0">
              <a:buNone/>
            </a:pPr>
            <a:r>
              <a:rPr lang="ru-RU" dirty="0" smtClean="0"/>
              <a:t>* «Правила игры» - знать структуру экзамена, </a:t>
            </a:r>
          </a:p>
          <a:p>
            <a:pPr marL="0" indent="0">
              <a:buNone/>
            </a:pPr>
            <a:r>
              <a:rPr lang="ru-RU" dirty="0"/>
              <a:t> </a:t>
            </a:r>
            <a:r>
              <a:rPr lang="ru-RU" dirty="0" smtClean="0"/>
              <a:t>                                 критерии оценки экзамена</a:t>
            </a:r>
            <a:endParaRPr lang="ru-RU" dirty="0"/>
          </a:p>
        </p:txBody>
      </p:sp>
      <p:pic>
        <p:nvPicPr>
          <p:cNvPr id="3074" name="Picture 2" descr="C:\Users\user\Desktop\4620428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132856"/>
            <a:ext cx="4896544"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2848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29600" cy="648072"/>
          </a:xfrm>
        </p:spPr>
        <p:txBody>
          <a:bodyPr>
            <a:normAutofit fontScale="90000"/>
          </a:bodyPr>
          <a:lstStyle/>
          <a:p>
            <a:r>
              <a:rPr lang="en-US" sz="2700" b="1" i="1" u="sng" dirty="0"/>
              <a:t>Social networking technology is making young people more antisocial</a:t>
            </a:r>
            <a:r>
              <a:rPr lang="en-US" sz="2200" b="1" i="1" u="sng" dirty="0" smtClean="0"/>
              <a:t>.</a:t>
            </a:r>
            <a:br>
              <a:rPr lang="en-US" sz="2200" b="1" i="1" u="sng" dirty="0" smtClean="0"/>
            </a:br>
            <a:r>
              <a:rPr lang="en-US" sz="4800" b="1" i="1" u="sng" dirty="0">
                <a:solidFill>
                  <a:srgbClr val="4F81BD"/>
                </a:solidFill>
              </a:rPr>
              <a:t/>
            </a:r>
            <a:br>
              <a:rPr lang="en-US" sz="4800" b="1" i="1" u="sng" dirty="0">
                <a:solidFill>
                  <a:srgbClr val="4F81BD"/>
                </a:solidFill>
              </a:rPr>
            </a:br>
            <a:r>
              <a:rPr lang="en-US" sz="2200" b="1" dirty="0"/>
              <a:t>Express your personal opinion and give 2-3 reasons for your opin</a:t>
            </a:r>
            <a:r>
              <a:rPr lang="en-US" sz="2200" dirty="0"/>
              <a:t>ion</a:t>
            </a:r>
            <a:endParaRPr lang="ru-RU" sz="2200" dirty="0"/>
          </a:p>
        </p:txBody>
      </p:sp>
      <p:sp>
        <p:nvSpPr>
          <p:cNvPr id="3" name="Объект 2"/>
          <p:cNvSpPr>
            <a:spLocks noGrp="1"/>
          </p:cNvSpPr>
          <p:nvPr>
            <p:ph idx="1"/>
          </p:nvPr>
        </p:nvSpPr>
        <p:spPr>
          <a:xfrm>
            <a:off x="457200" y="692696"/>
            <a:ext cx="8229600" cy="5433467"/>
          </a:xfrm>
        </p:spPr>
        <p:txBody>
          <a:bodyPr>
            <a:normAutofit fontScale="85000" lnSpcReduction="10000"/>
          </a:bodyPr>
          <a:lstStyle/>
          <a:p>
            <a:pPr marL="0" indent="0">
              <a:buNone/>
            </a:pPr>
            <a:endParaRPr lang="en-US" sz="2000" b="1" i="1" dirty="0" smtClean="0"/>
          </a:p>
          <a:p>
            <a:pPr marL="0" indent="0">
              <a:buNone/>
            </a:pPr>
            <a:endParaRPr lang="en-US" sz="2000" i="1" dirty="0">
              <a:solidFill>
                <a:srgbClr val="FF0000"/>
              </a:solidFill>
            </a:endParaRPr>
          </a:p>
          <a:p>
            <a:pPr marL="0" indent="0">
              <a:buNone/>
            </a:pPr>
            <a:endParaRPr lang="en-US" sz="2000" i="1" dirty="0" smtClean="0">
              <a:solidFill>
                <a:srgbClr val="FF0000"/>
              </a:solidFill>
            </a:endParaRPr>
          </a:p>
          <a:p>
            <a:pPr marL="0" indent="0">
              <a:buNone/>
            </a:pPr>
            <a:endParaRPr lang="en-US" sz="2000" i="1" dirty="0">
              <a:solidFill>
                <a:srgbClr val="FF0000"/>
              </a:solidFill>
            </a:endParaRPr>
          </a:p>
          <a:p>
            <a:pPr marL="0" indent="0">
              <a:buNone/>
            </a:pPr>
            <a:endParaRPr lang="en-US" sz="2000" i="1" dirty="0">
              <a:solidFill>
                <a:srgbClr val="FF0000"/>
              </a:solidFill>
            </a:endParaRPr>
          </a:p>
          <a:p>
            <a:pPr marL="0" indent="0">
              <a:buNone/>
            </a:pPr>
            <a:r>
              <a:rPr lang="en-US" sz="2000" i="1" dirty="0" smtClean="0">
                <a:solidFill>
                  <a:srgbClr val="FF0000"/>
                </a:solidFill>
              </a:rPr>
              <a:t>* </a:t>
            </a:r>
            <a:r>
              <a:rPr lang="en-US" sz="2000" b="1" i="1" dirty="0" smtClean="0">
                <a:solidFill>
                  <a:srgbClr val="FF0000"/>
                </a:solidFill>
              </a:rPr>
              <a:t>In </a:t>
            </a:r>
            <a:r>
              <a:rPr lang="en-US" sz="2000" b="1" i="1" dirty="0">
                <a:solidFill>
                  <a:srgbClr val="FF0000"/>
                </a:solidFill>
              </a:rPr>
              <a:t>my opinion,</a:t>
            </a:r>
          </a:p>
          <a:p>
            <a:r>
              <a:rPr lang="en-US" sz="2000" b="1" i="1" dirty="0">
                <a:solidFill>
                  <a:srgbClr val="FF0000"/>
                </a:solidFill>
              </a:rPr>
              <a:t>First of </a:t>
            </a:r>
            <a:r>
              <a:rPr lang="en-US" sz="2000" b="1" i="1" dirty="0" smtClean="0">
                <a:solidFill>
                  <a:srgbClr val="FF0000"/>
                </a:solidFill>
              </a:rPr>
              <a:t>all…                                               </a:t>
            </a:r>
            <a:r>
              <a:rPr lang="en-US" sz="2000" i="1" dirty="0" smtClean="0">
                <a:solidFill>
                  <a:srgbClr val="FF0000"/>
                </a:solidFill>
              </a:rPr>
              <a:t>Consequently/For </a:t>
            </a:r>
            <a:r>
              <a:rPr lang="en-US" sz="2000" i="1" dirty="0">
                <a:solidFill>
                  <a:srgbClr val="FF0000"/>
                </a:solidFill>
              </a:rPr>
              <a:t>example,</a:t>
            </a:r>
          </a:p>
          <a:p>
            <a:r>
              <a:rPr lang="en-US" sz="2000" b="1" i="1" dirty="0" smtClean="0">
                <a:solidFill>
                  <a:srgbClr val="FF0000"/>
                </a:solidFill>
              </a:rPr>
              <a:t>Secondly…                                                 </a:t>
            </a:r>
            <a:r>
              <a:rPr lang="en-US" sz="2000" i="1" dirty="0" smtClean="0">
                <a:solidFill>
                  <a:srgbClr val="FF0000"/>
                </a:solidFill>
              </a:rPr>
              <a:t>As </a:t>
            </a:r>
            <a:r>
              <a:rPr lang="en-US" sz="2000" i="1" dirty="0">
                <a:solidFill>
                  <a:srgbClr val="FF0000"/>
                </a:solidFill>
              </a:rPr>
              <a:t>a result</a:t>
            </a:r>
          </a:p>
          <a:p>
            <a:r>
              <a:rPr lang="en-US" sz="2000" b="1" i="1" dirty="0" smtClean="0">
                <a:solidFill>
                  <a:srgbClr val="FF0000"/>
                </a:solidFill>
              </a:rPr>
              <a:t>Finally…                                                     </a:t>
            </a:r>
            <a:r>
              <a:rPr lang="en-US" sz="2000" i="1" dirty="0" smtClean="0">
                <a:solidFill>
                  <a:srgbClr val="FF0000"/>
                </a:solidFill>
              </a:rPr>
              <a:t>, </a:t>
            </a:r>
            <a:r>
              <a:rPr lang="en-US" sz="2000" i="1" dirty="0">
                <a:solidFill>
                  <a:srgbClr val="FF0000"/>
                </a:solidFill>
              </a:rPr>
              <a:t>such </a:t>
            </a:r>
            <a:r>
              <a:rPr lang="en-US" sz="2000" i="1" dirty="0" smtClean="0">
                <a:solidFill>
                  <a:srgbClr val="FF0000"/>
                </a:solidFill>
              </a:rPr>
              <a:t>as…</a:t>
            </a:r>
          </a:p>
          <a:p>
            <a:r>
              <a:rPr lang="en-US" sz="2000" i="1" dirty="0" smtClean="0"/>
              <a:t>______________________________________________________________________</a:t>
            </a:r>
            <a:r>
              <a:rPr lang="en-US" sz="2000" i="1" dirty="0" smtClean="0">
                <a:solidFill>
                  <a:srgbClr val="FF0000"/>
                </a:solidFill>
              </a:rPr>
              <a:t>_</a:t>
            </a:r>
            <a:endParaRPr lang="en-US" sz="2000" i="1" dirty="0">
              <a:solidFill>
                <a:srgbClr val="FF0000"/>
              </a:solidFill>
            </a:endParaRPr>
          </a:p>
          <a:p>
            <a:r>
              <a:rPr lang="en-US" sz="2400" dirty="0" smtClean="0">
                <a:solidFill>
                  <a:srgbClr val="FF0000"/>
                </a:solidFill>
              </a:rPr>
              <a:t>In my opinion, </a:t>
            </a:r>
            <a:r>
              <a:rPr lang="en-US" sz="2400" dirty="0" smtClean="0"/>
              <a:t>social networking sites have negative effect on social life of young people. </a:t>
            </a:r>
            <a:r>
              <a:rPr lang="en-US" sz="2400" dirty="0" smtClean="0">
                <a:solidFill>
                  <a:srgbClr val="FF0000"/>
                </a:solidFill>
              </a:rPr>
              <a:t>First of all</a:t>
            </a:r>
            <a:r>
              <a:rPr lang="en-US" sz="2400" dirty="0" smtClean="0"/>
              <a:t>, teenagers often forget that online popularity and real life popularity are not the same. </a:t>
            </a:r>
            <a:r>
              <a:rPr lang="en-US" sz="2400" dirty="0" smtClean="0">
                <a:solidFill>
                  <a:srgbClr val="FF0000"/>
                </a:solidFill>
              </a:rPr>
              <a:t>Consequently, </a:t>
            </a:r>
            <a:r>
              <a:rPr lang="en-US" sz="2400" dirty="0" smtClean="0"/>
              <a:t>they have hundreds online friends and serious communication problems in real life. </a:t>
            </a:r>
            <a:r>
              <a:rPr lang="en-US" sz="2400" dirty="0" smtClean="0">
                <a:solidFill>
                  <a:srgbClr val="FF0000"/>
                </a:solidFill>
              </a:rPr>
              <a:t>Secondly</a:t>
            </a:r>
            <a:r>
              <a:rPr lang="en-US" sz="2400" dirty="0" smtClean="0"/>
              <a:t>, the sites offer many time wasting activities, so young people spent hours on these sites. </a:t>
            </a:r>
            <a:r>
              <a:rPr lang="en-US" sz="2400" dirty="0" smtClean="0">
                <a:solidFill>
                  <a:srgbClr val="FF0000"/>
                </a:solidFill>
              </a:rPr>
              <a:t>As a result, </a:t>
            </a:r>
            <a:r>
              <a:rPr lang="en-US" sz="2400" dirty="0" smtClean="0"/>
              <a:t>they do not have time to do more productive activities, like doing sport or hobby. </a:t>
            </a:r>
            <a:r>
              <a:rPr lang="en-US" sz="2400" dirty="0" smtClean="0">
                <a:solidFill>
                  <a:srgbClr val="FF0000"/>
                </a:solidFill>
              </a:rPr>
              <a:t>Finally, </a:t>
            </a:r>
            <a:r>
              <a:rPr lang="en-US" sz="2400" dirty="0" smtClean="0"/>
              <a:t>this lifestyle is very bad for physical and mental health, so teenagers have different problems , </a:t>
            </a:r>
            <a:r>
              <a:rPr lang="en-US" sz="2400" dirty="0" smtClean="0">
                <a:solidFill>
                  <a:srgbClr val="FF0000"/>
                </a:solidFill>
              </a:rPr>
              <a:t>such as </a:t>
            </a:r>
            <a:r>
              <a:rPr lang="en-US" sz="2400" dirty="0" smtClean="0"/>
              <a:t>poor eyesight or inability to have real conversation.</a:t>
            </a:r>
            <a:endParaRPr lang="ru-RU" sz="2400" dirty="0"/>
          </a:p>
        </p:txBody>
      </p:sp>
    </p:spTree>
    <p:extLst>
      <p:ext uri="{BB962C8B-B14F-4D97-AF65-F5344CB8AC3E}">
        <p14:creationId xmlns:p14="http://schemas.microsoft.com/office/powerpoint/2010/main" val="40040725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80728"/>
            <a:ext cx="8229600" cy="504056"/>
          </a:xfrm>
        </p:spPr>
        <p:txBody>
          <a:bodyPr>
            <a:normAutofit fontScale="90000"/>
          </a:bodyPr>
          <a:lstStyle/>
          <a:p>
            <a:r>
              <a:rPr lang="en-US" sz="3100" b="1" i="1" u="sng" dirty="0">
                <a:solidFill>
                  <a:schemeClr val="accent1"/>
                </a:solidFill>
              </a:rPr>
              <a:t>Social networking technology is making young people more antisocial</a:t>
            </a:r>
            <a:r>
              <a:rPr lang="en-US" sz="3100" b="1" i="1" u="sng" dirty="0" smtClean="0">
                <a:solidFill>
                  <a:schemeClr val="accent1"/>
                </a:solidFill>
              </a:rPr>
              <a:t>.</a:t>
            </a:r>
            <a:br>
              <a:rPr lang="en-US" sz="3100" b="1" i="1" u="sng" dirty="0" smtClean="0">
                <a:solidFill>
                  <a:schemeClr val="accent1"/>
                </a:solidFill>
              </a:rPr>
            </a:br>
            <a:r>
              <a:rPr lang="ru-RU" b="1" i="1" u="sng" dirty="0">
                <a:solidFill>
                  <a:schemeClr val="accent1"/>
                </a:solidFill>
              </a:rPr>
              <a:t/>
            </a:r>
            <a:br>
              <a:rPr lang="ru-RU" b="1" i="1" u="sng" dirty="0">
                <a:solidFill>
                  <a:schemeClr val="accent1"/>
                </a:solidFill>
              </a:rPr>
            </a:br>
            <a:endParaRPr lang="ru-RU" dirty="0"/>
          </a:p>
        </p:txBody>
      </p:sp>
      <p:sp>
        <p:nvSpPr>
          <p:cNvPr id="3" name="Объект 2"/>
          <p:cNvSpPr>
            <a:spLocks noGrp="1"/>
          </p:cNvSpPr>
          <p:nvPr>
            <p:ph idx="1"/>
          </p:nvPr>
        </p:nvSpPr>
        <p:spPr>
          <a:xfrm>
            <a:off x="0" y="1484784"/>
            <a:ext cx="9252520" cy="4641379"/>
          </a:xfrm>
        </p:spPr>
        <p:txBody>
          <a:bodyPr>
            <a:normAutofit lnSpcReduction="10000"/>
          </a:bodyPr>
          <a:lstStyle/>
          <a:p>
            <a:pPr marL="0" indent="0">
              <a:buNone/>
            </a:pPr>
            <a:endParaRPr lang="ru-RU" dirty="0"/>
          </a:p>
          <a:p>
            <a:pPr marL="0" indent="0">
              <a:buNone/>
            </a:pPr>
            <a:endParaRPr lang="ru-RU" dirty="0"/>
          </a:p>
          <a:p>
            <a:pPr marL="0" indent="0">
              <a:buNone/>
            </a:pPr>
            <a:endParaRPr lang="ru-RU" dirty="0"/>
          </a:p>
          <a:p>
            <a:pPr marL="0" indent="0">
              <a:buNone/>
            </a:pPr>
            <a:endParaRPr lang="ru-RU" dirty="0"/>
          </a:p>
          <a:p>
            <a:pPr marL="0" indent="0">
              <a:buNone/>
            </a:pPr>
            <a:r>
              <a:rPr lang="en-US" sz="2200" dirty="0" smtClean="0"/>
              <a:t>1. online communication is shallow                         </a:t>
            </a:r>
            <a:r>
              <a:rPr lang="en-US" sz="2200" dirty="0" smtClean="0">
                <a:solidFill>
                  <a:srgbClr val="FF0000"/>
                </a:solidFill>
              </a:rPr>
              <a:t>*sites allow contact with</a:t>
            </a:r>
          </a:p>
          <a:p>
            <a:pPr marL="0" indent="0">
              <a:buNone/>
            </a:pPr>
            <a:r>
              <a:rPr lang="en-US" sz="2200" dirty="0" smtClean="0"/>
              <a:t>&gt;&gt;cannot replace real                          </a:t>
            </a:r>
            <a:r>
              <a:rPr lang="en-US" sz="2200" dirty="0" smtClean="0">
                <a:solidFill>
                  <a:srgbClr val="C00000"/>
                </a:solidFill>
              </a:rPr>
              <a:t>4</a:t>
            </a:r>
            <a:r>
              <a:rPr lang="en-US" sz="2200" dirty="0" smtClean="0"/>
              <a:t>             </a:t>
            </a:r>
            <a:r>
              <a:rPr lang="en-US" sz="2200" dirty="0" smtClean="0">
                <a:solidFill>
                  <a:srgbClr val="C00000"/>
                </a:solidFill>
              </a:rPr>
              <a:t>3</a:t>
            </a:r>
            <a:r>
              <a:rPr lang="en-US" sz="2200" dirty="0" smtClean="0"/>
              <a:t>      </a:t>
            </a:r>
            <a:r>
              <a:rPr lang="en-US" sz="2200" dirty="0" smtClean="0">
                <a:solidFill>
                  <a:srgbClr val="FF0000"/>
                </a:solidFill>
              </a:rPr>
              <a:t>people from all over the world</a:t>
            </a:r>
            <a:endParaRPr lang="ru-RU" sz="2200" dirty="0">
              <a:solidFill>
                <a:srgbClr val="FF0000"/>
              </a:solidFill>
            </a:endParaRPr>
          </a:p>
          <a:p>
            <a:pPr marL="0" indent="0">
              <a:buNone/>
            </a:pPr>
            <a:r>
              <a:rPr lang="en-US" sz="2200" dirty="0" smtClean="0"/>
              <a:t>2. confuse online popularity and real life popularity</a:t>
            </a:r>
          </a:p>
          <a:p>
            <a:pPr marL="0" indent="0">
              <a:buNone/>
            </a:pPr>
            <a:r>
              <a:rPr lang="en-US" sz="2200" dirty="0" smtClean="0"/>
              <a:t>&gt;&gt;problems in real life</a:t>
            </a:r>
            <a:endParaRPr lang="ru-RU" sz="2200" dirty="0"/>
          </a:p>
          <a:p>
            <a:pPr marL="0" indent="0">
              <a:buNone/>
            </a:pPr>
            <a:r>
              <a:rPr lang="en-US" sz="2200" dirty="0" smtClean="0"/>
              <a:t>3. takes a lot of time&gt;&gt;miss a lot in real life                     </a:t>
            </a:r>
            <a:r>
              <a:rPr lang="en-US" sz="2200" dirty="0" smtClean="0">
                <a:solidFill>
                  <a:srgbClr val="C00000"/>
                </a:solidFill>
              </a:rPr>
              <a:t>2       </a:t>
            </a:r>
          </a:p>
          <a:p>
            <a:pPr marL="0" indent="0">
              <a:buNone/>
            </a:pPr>
            <a:r>
              <a:rPr lang="en-US" sz="2200" dirty="0" smtClean="0"/>
              <a:t>4. unhealthy&gt;&gt;psychological problems</a:t>
            </a:r>
            <a:endParaRPr lang="ru-RU" sz="2200" dirty="0"/>
          </a:p>
        </p:txBody>
      </p:sp>
      <p:pic>
        <p:nvPicPr>
          <p:cNvPr id="1026" name="Picture 2" descr="C:\Users\user\Desktop\sociální_sítě.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1" y="1484784"/>
            <a:ext cx="3240360" cy="2088232"/>
          </a:xfrm>
          <a:prstGeom prst="rect">
            <a:avLst/>
          </a:prstGeom>
          <a:noFill/>
          <a:extLst>
            <a:ext uri="{909E8E84-426E-40DD-AFC4-6F175D3DCCD1}">
              <a14:hiddenFill xmlns:a14="http://schemas.microsoft.com/office/drawing/2010/main">
                <a:solidFill>
                  <a:srgbClr val="FFFFFF"/>
                </a:solidFill>
              </a14:hiddenFill>
            </a:ext>
          </a:extLst>
        </p:spPr>
      </p:pic>
      <p:sp>
        <p:nvSpPr>
          <p:cNvPr id="5" name="Выноска со стрелкой вниз 4"/>
          <p:cNvSpPr/>
          <p:nvPr/>
        </p:nvSpPr>
        <p:spPr>
          <a:xfrm>
            <a:off x="6804248" y="1597613"/>
            <a:ext cx="1872208"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Con</a:t>
            </a:r>
          </a:p>
          <a:p>
            <a:pPr algn="ctr"/>
            <a:r>
              <a:rPr lang="en-US" sz="2400" dirty="0" smtClean="0"/>
              <a:t>because</a:t>
            </a:r>
            <a:endParaRPr lang="ru-RU" sz="2400" dirty="0"/>
          </a:p>
        </p:txBody>
      </p:sp>
      <p:sp>
        <p:nvSpPr>
          <p:cNvPr id="6" name="Выноска со стрелкой вниз 5"/>
          <p:cNvSpPr/>
          <p:nvPr/>
        </p:nvSpPr>
        <p:spPr>
          <a:xfrm>
            <a:off x="539552" y="1628801"/>
            <a:ext cx="1800200" cy="1202431"/>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I’m Pro</a:t>
            </a:r>
          </a:p>
          <a:p>
            <a:pPr algn="ctr"/>
            <a:r>
              <a:rPr lang="en-US" sz="2400" dirty="0" smtClean="0"/>
              <a:t>because</a:t>
            </a:r>
            <a:endParaRPr lang="ru-RU" sz="2400" dirty="0"/>
          </a:p>
        </p:txBody>
      </p:sp>
      <p:sp>
        <p:nvSpPr>
          <p:cNvPr id="4" name="Двойная стрелка влево/вправо 3"/>
          <p:cNvSpPr/>
          <p:nvPr/>
        </p:nvSpPr>
        <p:spPr>
          <a:xfrm>
            <a:off x="4355975" y="3691880"/>
            <a:ext cx="792089" cy="3726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авая фигурная скобка 6"/>
          <p:cNvSpPr/>
          <p:nvPr/>
        </p:nvSpPr>
        <p:spPr>
          <a:xfrm>
            <a:off x="5796136" y="4437112"/>
            <a:ext cx="288032" cy="13681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b="1" dirty="0"/>
          </a:p>
        </p:txBody>
      </p:sp>
      <p:sp>
        <p:nvSpPr>
          <p:cNvPr id="8" name="Левая фигурная скобка 7"/>
          <p:cNvSpPr/>
          <p:nvPr/>
        </p:nvSpPr>
        <p:spPr>
          <a:xfrm>
            <a:off x="5148064" y="3691880"/>
            <a:ext cx="371472" cy="74523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 name="Picture 2" descr="C:\Users\user\Desktop\hta_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7" y="4653135"/>
            <a:ext cx="1440161" cy="1440161"/>
          </a:xfrm>
          <a:prstGeom prst="rect">
            <a:avLst/>
          </a:prstGeom>
          <a:noFill/>
          <a:extLst>
            <a:ext uri="{909E8E84-426E-40DD-AFC4-6F175D3DCCD1}">
              <a14:hiddenFill xmlns:a14="http://schemas.microsoft.com/office/drawing/2010/main">
                <a:solidFill>
                  <a:srgbClr val="FFFFFF"/>
                </a:solidFill>
              </a14:hiddenFill>
            </a:ext>
          </a:extLst>
        </p:spPr>
      </p:pic>
      <p:sp>
        <p:nvSpPr>
          <p:cNvPr id="10" name="Правая фигурная скобка 9"/>
          <p:cNvSpPr/>
          <p:nvPr/>
        </p:nvSpPr>
        <p:spPr>
          <a:xfrm>
            <a:off x="4001652" y="3573016"/>
            <a:ext cx="77724" cy="7200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9936957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2700" b="1" i="1" u="sng" dirty="0"/>
              <a:t>Social networking technology is making young people more antisocial</a:t>
            </a:r>
            <a:r>
              <a:rPr lang="en-US" sz="2200" b="1" i="1" u="sng" dirty="0"/>
              <a:t>.</a:t>
            </a:r>
            <a:r>
              <a:rPr lang="en-US" sz="8000" b="1" i="1" u="sng" dirty="0">
                <a:solidFill>
                  <a:srgbClr val="4F81BD"/>
                </a:solidFill>
              </a:rPr>
              <a:t/>
            </a:r>
            <a:br>
              <a:rPr lang="en-US" sz="8000" b="1" i="1" u="sng" dirty="0">
                <a:solidFill>
                  <a:srgbClr val="4F81BD"/>
                </a:solidFill>
              </a:rPr>
            </a:br>
            <a:endParaRPr lang="ru-RU" dirty="0"/>
          </a:p>
        </p:txBody>
      </p:sp>
      <p:sp>
        <p:nvSpPr>
          <p:cNvPr id="3" name="Объект 2"/>
          <p:cNvSpPr>
            <a:spLocks noGrp="1"/>
          </p:cNvSpPr>
          <p:nvPr>
            <p:ph idx="1"/>
          </p:nvPr>
        </p:nvSpPr>
        <p:spPr/>
        <p:txBody>
          <a:bodyPr>
            <a:normAutofit/>
          </a:bodyPr>
          <a:lstStyle/>
          <a:p>
            <a:pPr marL="0" indent="0">
              <a:buNone/>
            </a:pPr>
            <a:r>
              <a:rPr lang="en-US" sz="2000" b="1" i="1" dirty="0" smtClean="0"/>
              <a:t>3. Express </a:t>
            </a:r>
            <a:r>
              <a:rPr lang="en-US" sz="2000" b="1" i="1" dirty="0"/>
              <a:t>an opposing opinion and give 1-2 reasons for this opposing </a:t>
            </a:r>
            <a:r>
              <a:rPr lang="en-US" sz="2000" b="1" i="1" dirty="0" smtClean="0"/>
              <a:t>opinion</a:t>
            </a:r>
          </a:p>
          <a:p>
            <a:r>
              <a:rPr lang="en-US" sz="2000" i="1" dirty="0">
                <a:solidFill>
                  <a:srgbClr val="FF0000"/>
                </a:solidFill>
              </a:rPr>
              <a:t>On the other hand, some people claim…</a:t>
            </a:r>
          </a:p>
          <a:p>
            <a:r>
              <a:rPr lang="en-US" sz="2000" i="1" dirty="0">
                <a:solidFill>
                  <a:srgbClr val="FF0000"/>
                </a:solidFill>
              </a:rPr>
              <a:t>They say that…</a:t>
            </a:r>
          </a:p>
          <a:p>
            <a:r>
              <a:rPr lang="en-US" sz="2000" i="1" dirty="0">
                <a:solidFill>
                  <a:srgbClr val="FF0000"/>
                </a:solidFill>
              </a:rPr>
              <a:t>, so/because…</a:t>
            </a:r>
          </a:p>
          <a:p>
            <a:r>
              <a:rPr lang="en-US" sz="2000" i="1" dirty="0">
                <a:solidFill>
                  <a:srgbClr val="FF0000"/>
                </a:solidFill>
              </a:rPr>
              <a:t>Besides</a:t>
            </a:r>
            <a:r>
              <a:rPr lang="en-US" sz="2000" i="1" dirty="0" smtClean="0">
                <a:solidFill>
                  <a:srgbClr val="FF0000"/>
                </a:solidFill>
              </a:rPr>
              <a:t>…</a:t>
            </a:r>
          </a:p>
          <a:p>
            <a:r>
              <a:rPr lang="en-US" sz="2000" i="1" dirty="0" smtClean="0"/>
              <a:t>____________________________________________________________</a:t>
            </a:r>
            <a:endParaRPr lang="ru-RU" sz="2000" i="1" dirty="0"/>
          </a:p>
          <a:p>
            <a:pPr marL="0" indent="0">
              <a:buNone/>
            </a:pPr>
            <a:r>
              <a:rPr lang="en-US" sz="2000" dirty="0" smtClean="0">
                <a:solidFill>
                  <a:srgbClr val="C00000"/>
                </a:solidFill>
              </a:rPr>
              <a:t>On the other hand, some people claim </a:t>
            </a:r>
            <a:r>
              <a:rPr lang="en-US" sz="2000" dirty="0" smtClean="0"/>
              <a:t>that social networking sites influence lives of young people in a positive way, </a:t>
            </a:r>
            <a:r>
              <a:rPr lang="en-US" sz="2000" dirty="0" smtClean="0">
                <a:solidFill>
                  <a:srgbClr val="C00000"/>
                </a:solidFill>
              </a:rPr>
              <a:t>because</a:t>
            </a:r>
            <a:r>
              <a:rPr lang="en-US" sz="2000" dirty="0" smtClean="0"/>
              <a:t> the sites allow contact with people from all over the world. </a:t>
            </a:r>
            <a:r>
              <a:rPr lang="en-US" sz="2000" dirty="0" smtClean="0">
                <a:solidFill>
                  <a:srgbClr val="C00000"/>
                </a:solidFill>
              </a:rPr>
              <a:t>Besides, </a:t>
            </a:r>
            <a:r>
              <a:rPr lang="en-US" sz="2000" dirty="0" smtClean="0"/>
              <a:t>they bring people with common interests together.</a:t>
            </a:r>
            <a:endParaRPr lang="ru-RU" sz="2000" dirty="0"/>
          </a:p>
        </p:txBody>
      </p:sp>
    </p:spTree>
    <p:extLst>
      <p:ext uri="{BB962C8B-B14F-4D97-AF65-F5344CB8AC3E}">
        <p14:creationId xmlns:p14="http://schemas.microsoft.com/office/powerpoint/2010/main" val="41466549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400" b="1" i="1" u="sng" dirty="0"/>
              <a:t>Social networking technology is making young people more antisocial.</a:t>
            </a:r>
            <a:endParaRPr lang="ru-RU" sz="2400" dirty="0"/>
          </a:p>
        </p:txBody>
      </p:sp>
      <p:sp>
        <p:nvSpPr>
          <p:cNvPr id="3" name="Объект 2"/>
          <p:cNvSpPr>
            <a:spLocks noGrp="1"/>
          </p:cNvSpPr>
          <p:nvPr>
            <p:ph idx="1"/>
          </p:nvPr>
        </p:nvSpPr>
        <p:spPr/>
        <p:txBody>
          <a:bodyPr>
            <a:normAutofit/>
          </a:bodyPr>
          <a:lstStyle/>
          <a:p>
            <a:r>
              <a:rPr lang="en-US" sz="2000" b="1" i="1" dirty="0" smtClean="0"/>
              <a:t>4. Explain </a:t>
            </a:r>
            <a:r>
              <a:rPr lang="en-US" sz="2000" b="1" i="1" dirty="0"/>
              <a:t>why you don’t agree with the opposing </a:t>
            </a:r>
            <a:r>
              <a:rPr lang="en-US" sz="2000" b="1" i="1" dirty="0" smtClean="0"/>
              <a:t>opinion</a:t>
            </a:r>
          </a:p>
          <a:p>
            <a:r>
              <a:rPr lang="en-US" sz="2000" i="1" dirty="0">
                <a:solidFill>
                  <a:srgbClr val="FF0000"/>
                </a:solidFill>
              </a:rPr>
              <a:t>I strongly disagree with this view, because</a:t>
            </a:r>
            <a:r>
              <a:rPr lang="en-US" sz="2000" i="1" dirty="0" smtClean="0">
                <a:solidFill>
                  <a:srgbClr val="FF0000"/>
                </a:solidFill>
              </a:rPr>
              <a:t>…</a:t>
            </a:r>
          </a:p>
          <a:p>
            <a:endParaRPr lang="en-US" sz="2000" i="1" dirty="0">
              <a:solidFill>
                <a:srgbClr val="FF0000"/>
              </a:solidFill>
            </a:endParaRPr>
          </a:p>
          <a:p>
            <a:endParaRPr lang="en-US" sz="2000" i="1" dirty="0" smtClean="0">
              <a:solidFill>
                <a:srgbClr val="FF0000"/>
              </a:solidFill>
            </a:endParaRPr>
          </a:p>
          <a:p>
            <a:r>
              <a:rPr lang="en-US" sz="2000" i="1" dirty="0" smtClean="0"/>
              <a:t>_________________________________________________________</a:t>
            </a:r>
            <a:endParaRPr lang="en-US" sz="2000" i="1" dirty="0"/>
          </a:p>
          <a:p>
            <a:r>
              <a:rPr lang="en-US" sz="2000" dirty="0">
                <a:solidFill>
                  <a:srgbClr val="FF0000"/>
                </a:solidFill>
              </a:rPr>
              <a:t>I strongly disagree with this view, </a:t>
            </a:r>
            <a:r>
              <a:rPr lang="en-US" sz="2000" dirty="0" smtClean="0">
                <a:solidFill>
                  <a:srgbClr val="FF0000"/>
                </a:solidFill>
              </a:rPr>
              <a:t>because </a:t>
            </a:r>
            <a:r>
              <a:rPr lang="en-US" sz="2000" dirty="0" smtClean="0"/>
              <a:t>communication with people you do not know and very unlikely to meet, even if you have common interests, is superficial and cannot replace face to face communication.</a:t>
            </a:r>
            <a:endParaRPr lang="en-US" sz="2000" dirty="0"/>
          </a:p>
          <a:p>
            <a:endParaRPr lang="ru-RU" sz="2000" b="1" dirty="0"/>
          </a:p>
        </p:txBody>
      </p:sp>
    </p:spTree>
    <p:extLst>
      <p:ext uri="{BB962C8B-B14F-4D97-AF65-F5344CB8AC3E}">
        <p14:creationId xmlns:p14="http://schemas.microsoft.com/office/powerpoint/2010/main" val="23725143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2700" b="1" i="1" u="sng" dirty="0"/>
              <a:t>Social networking technology is making young people more antisocial</a:t>
            </a:r>
            <a:r>
              <a:rPr lang="en-US" sz="4000" b="1" i="1" u="sng" dirty="0"/>
              <a:t>.</a:t>
            </a:r>
            <a:br>
              <a:rPr lang="en-US" sz="4000" b="1" i="1" u="sng" dirty="0"/>
            </a:br>
            <a:endParaRPr lang="ru-RU" dirty="0"/>
          </a:p>
        </p:txBody>
      </p:sp>
      <p:sp>
        <p:nvSpPr>
          <p:cNvPr id="3" name="Объект 2"/>
          <p:cNvSpPr>
            <a:spLocks noGrp="1"/>
          </p:cNvSpPr>
          <p:nvPr>
            <p:ph idx="1"/>
          </p:nvPr>
        </p:nvSpPr>
        <p:spPr/>
        <p:txBody>
          <a:bodyPr>
            <a:normAutofit/>
          </a:bodyPr>
          <a:lstStyle/>
          <a:p>
            <a:r>
              <a:rPr lang="en-US" sz="2000" b="1" i="1" dirty="0" smtClean="0"/>
              <a:t>5. Make </a:t>
            </a:r>
            <a:r>
              <a:rPr lang="en-US" sz="2000" b="1" i="1" dirty="0"/>
              <a:t>a conclusion restating your </a:t>
            </a:r>
            <a:r>
              <a:rPr lang="en-US" sz="2000" b="1" i="1" dirty="0" smtClean="0"/>
              <a:t>position</a:t>
            </a:r>
          </a:p>
          <a:p>
            <a:r>
              <a:rPr lang="en-US" sz="2000" i="1" dirty="0">
                <a:solidFill>
                  <a:srgbClr val="FF0000"/>
                </a:solidFill>
              </a:rPr>
              <a:t>Despite other people’s opinion I still believe…</a:t>
            </a:r>
            <a:endParaRPr lang="ru-RU" sz="2000" i="1" dirty="0">
              <a:solidFill>
                <a:srgbClr val="FF0000"/>
              </a:solidFill>
            </a:endParaRPr>
          </a:p>
          <a:p>
            <a:endParaRPr lang="en-US" sz="2000" b="1" i="1" dirty="0" smtClean="0"/>
          </a:p>
          <a:p>
            <a:r>
              <a:rPr lang="en-US" sz="2000" b="1" i="1" dirty="0" smtClean="0"/>
              <a:t>_____________________________________________________</a:t>
            </a:r>
          </a:p>
          <a:p>
            <a:r>
              <a:rPr lang="en-US" sz="2400" dirty="0">
                <a:solidFill>
                  <a:srgbClr val="C00000"/>
                </a:solidFill>
              </a:rPr>
              <a:t>Despite other people’s opinion I still </a:t>
            </a:r>
            <a:r>
              <a:rPr lang="en-US" sz="2400" dirty="0" smtClean="0">
                <a:solidFill>
                  <a:srgbClr val="C00000"/>
                </a:solidFill>
              </a:rPr>
              <a:t>believe</a:t>
            </a:r>
            <a:r>
              <a:rPr lang="en-US" sz="2400" dirty="0" smtClean="0"/>
              <a:t>, that social networking sites do not improve young peoples’ lives, but only complicate them. </a:t>
            </a:r>
            <a:endParaRPr lang="ru-RU" sz="2400" dirty="0"/>
          </a:p>
          <a:p>
            <a:endParaRPr lang="ru-RU" sz="2000" b="1" dirty="0"/>
          </a:p>
        </p:txBody>
      </p:sp>
    </p:spTree>
    <p:extLst>
      <p:ext uri="{BB962C8B-B14F-4D97-AF65-F5344CB8AC3E}">
        <p14:creationId xmlns:p14="http://schemas.microsoft.com/office/powerpoint/2010/main" val="1479657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rmAutofit fontScale="90000"/>
          </a:bodyPr>
          <a:lstStyle/>
          <a:p>
            <a:endParaRPr lang="ru-RU" dirty="0"/>
          </a:p>
        </p:txBody>
      </p:sp>
      <p:sp>
        <p:nvSpPr>
          <p:cNvPr id="3" name="Объект 2"/>
          <p:cNvSpPr>
            <a:spLocks noGrp="1"/>
          </p:cNvSpPr>
          <p:nvPr>
            <p:ph idx="1"/>
          </p:nvPr>
        </p:nvSpPr>
        <p:spPr>
          <a:xfrm>
            <a:off x="457200" y="620688"/>
            <a:ext cx="8229600" cy="5505475"/>
          </a:xfrm>
        </p:spPr>
        <p:txBody>
          <a:bodyPr>
            <a:normAutofit fontScale="47500" lnSpcReduction="20000"/>
          </a:bodyPr>
          <a:lstStyle/>
          <a:p>
            <a:r>
              <a:rPr lang="en-US" dirty="0" smtClean="0"/>
              <a:t>        </a:t>
            </a:r>
            <a:r>
              <a:rPr lang="en-US" sz="3800" dirty="0" smtClean="0"/>
              <a:t>People </a:t>
            </a:r>
            <a:r>
              <a:rPr lang="en-US" sz="3800" dirty="0"/>
              <a:t>have been socializing since time immemorial. We still want to have active social life. It explains the increasing popularity of social networking sites in recent years. How do these sites influence life of young people</a:t>
            </a:r>
            <a:r>
              <a:rPr lang="en-US" sz="3800" dirty="0" smtClean="0"/>
              <a:t>?</a:t>
            </a:r>
          </a:p>
          <a:p>
            <a:r>
              <a:rPr lang="en-US" sz="3800" dirty="0" smtClean="0">
                <a:solidFill>
                  <a:srgbClr val="FF0000"/>
                </a:solidFill>
              </a:rPr>
              <a:t>       In </a:t>
            </a:r>
            <a:r>
              <a:rPr lang="en-US" sz="3800" dirty="0">
                <a:solidFill>
                  <a:srgbClr val="FF0000"/>
                </a:solidFill>
              </a:rPr>
              <a:t>my opinion, </a:t>
            </a:r>
            <a:r>
              <a:rPr lang="en-US" sz="3800" dirty="0"/>
              <a:t>social networking sites have negative effect on social life of young people. </a:t>
            </a:r>
            <a:r>
              <a:rPr lang="en-US" sz="3800" dirty="0">
                <a:solidFill>
                  <a:srgbClr val="FF0000"/>
                </a:solidFill>
              </a:rPr>
              <a:t>First of all</a:t>
            </a:r>
            <a:r>
              <a:rPr lang="en-US" sz="3800" dirty="0"/>
              <a:t>, teenagers often forget that online popularity and real life popularity are not the same. </a:t>
            </a:r>
            <a:r>
              <a:rPr lang="en-US" sz="3800" dirty="0">
                <a:solidFill>
                  <a:srgbClr val="FF0000"/>
                </a:solidFill>
              </a:rPr>
              <a:t>Consequently, </a:t>
            </a:r>
            <a:r>
              <a:rPr lang="en-US" sz="3800" dirty="0"/>
              <a:t>they have hundreds online friends and serious communication problems in real life. </a:t>
            </a:r>
            <a:r>
              <a:rPr lang="en-US" sz="3800" dirty="0">
                <a:solidFill>
                  <a:srgbClr val="FF0000"/>
                </a:solidFill>
              </a:rPr>
              <a:t>Secondly</a:t>
            </a:r>
            <a:r>
              <a:rPr lang="en-US" sz="3800" dirty="0"/>
              <a:t>, the sites offer many time wasting activities, so young people spent hours on these sites. </a:t>
            </a:r>
            <a:r>
              <a:rPr lang="en-US" sz="3800" dirty="0">
                <a:solidFill>
                  <a:srgbClr val="FF0000"/>
                </a:solidFill>
              </a:rPr>
              <a:t>As a result, </a:t>
            </a:r>
            <a:r>
              <a:rPr lang="en-US" sz="3800" dirty="0"/>
              <a:t>they do not have time to do more productive activities, like doing sport or hobby. </a:t>
            </a:r>
            <a:r>
              <a:rPr lang="en-US" sz="3800" dirty="0">
                <a:solidFill>
                  <a:srgbClr val="FF0000"/>
                </a:solidFill>
              </a:rPr>
              <a:t>Finally, </a:t>
            </a:r>
            <a:r>
              <a:rPr lang="en-US" sz="3800" dirty="0"/>
              <a:t>this lifestyle is very bad for physical and mental health, so teenagers have different problems , </a:t>
            </a:r>
            <a:r>
              <a:rPr lang="en-US" sz="3800" dirty="0">
                <a:solidFill>
                  <a:srgbClr val="FF0000"/>
                </a:solidFill>
              </a:rPr>
              <a:t>such as </a:t>
            </a:r>
            <a:r>
              <a:rPr lang="en-US" sz="3800" dirty="0"/>
              <a:t>poor eyesight or inability to have real conversation</a:t>
            </a:r>
            <a:r>
              <a:rPr lang="en-US" sz="3800" dirty="0" smtClean="0"/>
              <a:t>.</a:t>
            </a:r>
          </a:p>
          <a:p>
            <a:r>
              <a:rPr lang="en-US" sz="3800" dirty="0" smtClean="0">
                <a:solidFill>
                  <a:srgbClr val="C00000"/>
                </a:solidFill>
              </a:rPr>
              <a:t>       On </a:t>
            </a:r>
            <a:r>
              <a:rPr lang="en-US" sz="3800" dirty="0">
                <a:solidFill>
                  <a:srgbClr val="C00000"/>
                </a:solidFill>
              </a:rPr>
              <a:t>the other hand, some people claim </a:t>
            </a:r>
            <a:r>
              <a:rPr lang="en-US" sz="3800" dirty="0"/>
              <a:t>that social networking sites influence lives of young people in a positive way, </a:t>
            </a:r>
            <a:r>
              <a:rPr lang="en-US" sz="3800" dirty="0">
                <a:solidFill>
                  <a:srgbClr val="C00000"/>
                </a:solidFill>
              </a:rPr>
              <a:t>because</a:t>
            </a:r>
            <a:r>
              <a:rPr lang="en-US" sz="3800" dirty="0"/>
              <a:t> the sites allow contact with people from all over the world. </a:t>
            </a:r>
            <a:r>
              <a:rPr lang="en-US" sz="3800" dirty="0">
                <a:solidFill>
                  <a:srgbClr val="C00000"/>
                </a:solidFill>
              </a:rPr>
              <a:t>Besides, </a:t>
            </a:r>
            <a:r>
              <a:rPr lang="en-US" sz="3800" dirty="0"/>
              <a:t>they bring people with common interests together</a:t>
            </a:r>
            <a:r>
              <a:rPr lang="en-US" sz="3800" dirty="0" smtClean="0"/>
              <a:t>.</a:t>
            </a:r>
          </a:p>
          <a:p>
            <a:r>
              <a:rPr lang="en-US" sz="3800" dirty="0" smtClean="0">
                <a:solidFill>
                  <a:srgbClr val="FF0000"/>
                </a:solidFill>
              </a:rPr>
              <a:t>       I </a:t>
            </a:r>
            <a:r>
              <a:rPr lang="en-US" sz="3800" dirty="0">
                <a:solidFill>
                  <a:srgbClr val="FF0000"/>
                </a:solidFill>
              </a:rPr>
              <a:t>strongly disagree with this view, because </a:t>
            </a:r>
            <a:r>
              <a:rPr lang="en-US" sz="3800" dirty="0"/>
              <a:t>communication with people you do not know and very unlikely to meet, even if you have common interests, is superficial and cannot replace face to face communication</a:t>
            </a:r>
            <a:r>
              <a:rPr lang="en-US" sz="3800" dirty="0" smtClean="0"/>
              <a:t>.</a:t>
            </a:r>
          </a:p>
          <a:p>
            <a:endParaRPr lang="en-US" sz="3800" dirty="0"/>
          </a:p>
          <a:p>
            <a:r>
              <a:rPr lang="en-US" sz="3800" dirty="0" smtClean="0">
                <a:solidFill>
                  <a:srgbClr val="C00000"/>
                </a:solidFill>
              </a:rPr>
              <a:t>       Despite </a:t>
            </a:r>
            <a:r>
              <a:rPr lang="en-US" sz="3800" dirty="0">
                <a:solidFill>
                  <a:srgbClr val="C00000"/>
                </a:solidFill>
              </a:rPr>
              <a:t>other people’s opinion I still believe</a:t>
            </a:r>
            <a:r>
              <a:rPr lang="en-US" sz="3800" dirty="0"/>
              <a:t>, that social networking sites do not improve young peoples’ lives, but only complicate them. </a:t>
            </a:r>
            <a:endParaRPr lang="ru-RU" sz="3800" dirty="0"/>
          </a:p>
          <a:p>
            <a:endParaRPr lang="ru-RU" sz="3800" b="1" dirty="0"/>
          </a:p>
          <a:p>
            <a:endParaRPr lang="ru-RU" dirty="0"/>
          </a:p>
          <a:p>
            <a:endParaRPr lang="ru-RU" i="1" dirty="0"/>
          </a:p>
          <a:p>
            <a:endParaRPr lang="ru-RU" dirty="0"/>
          </a:p>
        </p:txBody>
      </p:sp>
    </p:spTree>
    <p:extLst>
      <p:ext uri="{BB962C8B-B14F-4D97-AF65-F5344CB8AC3E}">
        <p14:creationId xmlns:p14="http://schemas.microsoft.com/office/powerpoint/2010/main" val="34757020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dirty="0"/>
          </a:p>
        </p:txBody>
      </p:sp>
      <p:pic>
        <p:nvPicPr>
          <p:cNvPr id="2050" name="Picture 2" descr="C:\Users\user\Desktop\good-luck-handmade-sticky-notes-graph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422" y="980728"/>
            <a:ext cx="7875033"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810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sz="3200" b="1" dirty="0" smtClean="0"/>
              <a:t>КИМ (контрольно-измерительный материал)</a:t>
            </a:r>
            <a:endParaRPr lang="ru-RU" sz="3200" b="1" dirty="0"/>
          </a:p>
        </p:txBody>
      </p:sp>
      <p:sp>
        <p:nvSpPr>
          <p:cNvPr id="3" name="Объект 2"/>
          <p:cNvSpPr>
            <a:spLocks noGrp="1"/>
          </p:cNvSpPr>
          <p:nvPr>
            <p:ph idx="1"/>
          </p:nvPr>
        </p:nvSpPr>
        <p:spPr>
          <a:xfrm>
            <a:off x="457200" y="980728"/>
            <a:ext cx="8229600" cy="5544616"/>
          </a:xfrm>
        </p:spPr>
        <p:txBody>
          <a:bodyPr>
            <a:normAutofit fontScale="85000" lnSpcReduction="10000"/>
          </a:bodyPr>
          <a:lstStyle/>
          <a:p>
            <a:r>
              <a:rPr lang="en-US" i="1" dirty="0" smtClean="0"/>
              <a:t>Comment on the following statement.</a:t>
            </a:r>
            <a:endParaRPr lang="en-US" i="1" dirty="0"/>
          </a:p>
          <a:p>
            <a:pPr marL="0" indent="0">
              <a:buNone/>
            </a:pPr>
            <a:r>
              <a:rPr lang="en-US" sz="6000" i="1" dirty="0" smtClean="0"/>
              <a:t>_____________________</a:t>
            </a:r>
          </a:p>
          <a:p>
            <a:pPr marL="0" indent="0">
              <a:buNone/>
            </a:pPr>
            <a:r>
              <a:rPr lang="en-US" sz="3000" b="1" i="1" dirty="0" smtClean="0"/>
              <a:t>What is your opinion? Do you agree with this statement?</a:t>
            </a:r>
          </a:p>
          <a:p>
            <a:pPr marL="0" indent="0">
              <a:buNone/>
            </a:pPr>
            <a:r>
              <a:rPr lang="en-US" sz="3000" b="1" i="1" dirty="0" smtClean="0"/>
              <a:t>Write 200-250 words.</a:t>
            </a:r>
          </a:p>
          <a:p>
            <a:pPr marL="0" indent="0">
              <a:buNone/>
            </a:pPr>
            <a:r>
              <a:rPr lang="en-US" sz="3000" b="1" i="1" dirty="0" smtClean="0"/>
              <a:t>Use the following plan:</a:t>
            </a:r>
            <a:endParaRPr lang="en-US" sz="3000" b="1" i="1" dirty="0"/>
          </a:p>
          <a:p>
            <a:r>
              <a:rPr lang="en-US" sz="3000" i="1" dirty="0"/>
              <a:t>make an introduction (state the problem)</a:t>
            </a:r>
          </a:p>
          <a:p>
            <a:r>
              <a:rPr lang="en-US" sz="3000" i="1" dirty="0"/>
              <a:t>express your personal opinion and give 2-3 reasons for your opinion</a:t>
            </a:r>
          </a:p>
          <a:p>
            <a:r>
              <a:rPr lang="en-US" sz="3000" i="1" dirty="0"/>
              <a:t>express an opposing opinion and give 1-2 reasons for this opposing opinion</a:t>
            </a:r>
          </a:p>
          <a:p>
            <a:r>
              <a:rPr lang="en-US" sz="3000" i="1" dirty="0"/>
              <a:t>Explain why you don’t agree with the opposing opinion</a:t>
            </a:r>
          </a:p>
          <a:p>
            <a:r>
              <a:rPr lang="en-US" sz="3000" i="1" dirty="0"/>
              <a:t>make a conclusion restating your position</a:t>
            </a:r>
            <a:endParaRPr lang="ru-RU" sz="3000" i="1" dirty="0"/>
          </a:p>
          <a:p>
            <a:pPr marL="0" indent="0">
              <a:buNone/>
            </a:pPr>
            <a:endParaRPr lang="en-US" sz="3000" b="1" i="1" dirty="0" smtClean="0"/>
          </a:p>
          <a:p>
            <a:pPr marL="0" indent="0">
              <a:buNone/>
            </a:pPr>
            <a:endParaRPr lang="ru-RU" sz="3000" b="1" i="1" dirty="0"/>
          </a:p>
        </p:txBody>
      </p:sp>
    </p:spTree>
    <p:extLst>
      <p:ext uri="{BB962C8B-B14F-4D97-AF65-F5344CB8AC3E}">
        <p14:creationId xmlns:p14="http://schemas.microsoft.com/office/powerpoint/2010/main" val="2397676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Autofit/>
          </a:bodyPr>
          <a:lstStyle/>
          <a:p>
            <a:r>
              <a:rPr lang="ru-RU" sz="3600" dirty="0" smtClean="0"/>
              <a:t>Количество слов: 200-250</a:t>
            </a:r>
            <a:br>
              <a:rPr lang="ru-RU" sz="3600" dirty="0" smtClean="0"/>
            </a:br>
            <a:r>
              <a:rPr lang="ru-RU" sz="3600" dirty="0" smtClean="0"/>
              <a:t>(+- 10%)</a:t>
            </a:r>
            <a:endParaRPr lang="ru-RU" sz="3600" dirty="0"/>
          </a:p>
        </p:txBody>
      </p:sp>
      <p:sp>
        <p:nvSpPr>
          <p:cNvPr id="3" name="Объект 2"/>
          <p:cNvSpPr>
            <a:spLocks noGrp="1"/>
          </p:cNvSpPr>
          <p:nvPr>
            <p:ph idx="1"/>
          </p:nvPr>
        </p:nvSpPr>
        <p:spPr>
          <a:xfrm>
            <a:off x="395536" y="1196752"/>
            <a:ext cx="8208912" cy="4896544"/>
          </a:xfrm>
        </p:spPr>
        <p:txBody>
          <a:bodyPr>
            <a:noAutofit/>
          </a:bodyPr>
          <a:lstStyle/>
          <a:p>
            <a:pPr marL="0" indent="0">
              <a:buNone/>
            </a:pPr>
            <a:r>
              <a:rPr lang="ru-RU" sz="2000" i="1" dirty="0" smtClean="0"/>
              <a:t>Т.е. </a:t>
            </a:r>
            <a:r>
              <a:rPr lang="ru-RU" sz="2000" i="1" dirty="0"/>
              <a:t>э</a:t>
            </a:r>
            <a:r>
              <a:rPr lang="ru-RU" sz="2000" i="1" dirty="0" smtClean="0"/>
              <a:t>ссе </a:t>
            </a:r>
            <a:r>
              <a:rPr lang="ru-RU" sz="2000" i="1" dirty="0"/>
              <a:t>должно состоять минимум из 180 и максимум из </a:t>
            </a:r>
            <a:r>
              <a:rPr lang="ru-RU" sz="2000" i="1" dirty="0" smtClean="0"/>
              <a:t>275 слов</a:t>
            </a:r>
          </a:p>
          <a:p>
            <a:pPr marL="0" indent="0">
              <a:buNone/>
            </a:pPr>
            <a:r>
              <a:rPr lang="ru-RU" sz="2000" i="1" dirty="0"/>
              <a:t>При этом:</a:t>
            </a:r>
          </a:p>
          <a:p>
            <a:pPr marL="0" indent="0">
              <a:buNone/>
            </a:pPr>
            <a:r>
              <a:rPr lang="ru-RU" sz="2000" i="1" dirty="0"/>
              <a:t>•	стяжённые (краткие) формы </a:t>
            </a:r>
            <a:r>
              <a:rPr lang="ru-RU" sz="2000" i="1" dirty="0" err="1"/>
              <a:t>can't</a:t>
            </a:r>
            <a:r>
              <a:rPr lang="ru-RU" sz="2000" i="1" dirty="0"/>
              <a:t>, </a:t>
            </a:r>
            <a:r>
              <a:rPr lang="ru-RU" sz="2000" i="1" dirty="0" err="1"/>
              <a:t>didn't</a:t>
            </a:r>
            <a:r>
              <a:rPr lang="ru-RU" sz="2000" i="1" dirty="0"/>
              <a:t>, </a:t>
            </a:r>
            <a:r>
              <a:rPr lang="ru-RU" sz="2000" i="1" dirty="0" err="1"/>
              <a:t>isn't</a:t>
            </a:r>
            <a:r>
              <a:rPr lang="ru-RU" sz="2000" i="1" dirty="0"/>
              <a:t>, </a:t>
            </a:r>
            <a:r>
              <a:rPr lang="ru-RU" sz="2000" i="1" dirty="0" err="1"/>
              <a:t>I'm</a:t>
            </a:r>
            <a:r>
              <a:rPr lang="ru-RU" sz="2000" i="1" dirty="0"/>
              <a:t> и т.п. считаются как одно слово;</a:t>
            </a:r>
          </a:p>
          <a:p>
            <a:pPr marL="0" indent="0">
              <a:buNone/>
            </a:pPr>
            <a:r>
              <a:rPr lang="ru-RU" sz="2000" i="1" dirty="0"/>
              <a:t>•	числительные, выраженные цифрами, т.е. 1, 25, 2009, 126 204 и т.п., считаются как одно слово;</a:t>
            </a:r>
          </a:p>
          <a:p>
            <a:pPr marL="0" indent="0">
              <a:buNone/>
            </a:pPr>
            <a:r>
              <a:rPr lang="ru-RU" sz="2000" i="1" dirty="0"/>
              <a:t>•	числительные, выраженные цифрами, вместе с условным обозначением процентов, т.е. 25%, 100% и т.п., считаются как одно слово;</a:t>
            </a:r>
          </a:p>
          <a:p>
            <a:pPr marL="0" indent="0">
              <a:buNone/>
            </a:pPr>
            <a:r>
              <a:rPr lang="ru-RU" sz="2000" i="1" dirty="0"/>
              <a:t>•	числительные, выраженные словами, считаются как слова;</a:t>
            </a:r>
          </a:p>
          <a:p>
            <a:pPr marL="0" indent="0">
              <a:buNone/>
            </a:pPr>
            <a:r>
              <a:rPr lang="ru-RU" sz="2000" i="1" dirty="0"/>
              <a:t>•	сложные слова, такие как </a:t>
            </a:r>
            <a:r>
              <a:rPr lang="ru-RU" sz="2000" i="1" dirty="0" err="1"/>
              <a:t>good-looking</a:t>
            </a:r>
            <a:r>
              <a:rPr lang="ru-RU" sz="2000" i="1" dirty="0"/>
              <a:t>, </a:t>
            </a:r>
            <a:r>
              <a:rPr lang="ru-RU" sz="2000" i="1" dirty="0" err="1"/>
              <a:t>well-bred</a:t>
            </a:r>
            <a:r>
              <a:rPr lang="ru-RU" sz="2000" i="1" dirty="0"/>
              <a:t>, </a:t>
            </a:r>
            <a:r>
              <a:rPr lang="ru-RU" sz="2000" i="1" dirty="0" err="1"/>
              <a:t>English-speaking</a:t>
            </a:r>
            <a:r>
              <a:rPr lang="ru-RU" sz="2000" i="1" dirty="0"/>
              <a:t>, </a:t>
            </a:r>
            <a:r>
              <a:rPr lang="ru-RU" sz="2000" i="1" dirty="0" err="1"/>
              <a:t>twenty-five</a:t>
            </a:r>
            <a:r>
              <a:rPr lang="ru-RU" sz="2000" i="1" dirty="0"/>
              <a:t>, считаются как одно слово;</a:t>
            </a:r>
          </a:p>
          <a:p>
            <a:pPr marL="0" indent="0">
              <a:buNone/>
            </a:pPr>
            <a:r>
              <a:rPr lang="ru-RU" sz="2000" i="1" dirty="0"/>
              <a:t>•	сокращения (например: USA, e-</a:t>
            </a:r>
            <a:r>
              <a:rPr lang="ru-RU" sz="2000" i="1" dirty="0" err="1"/>
              <a:t>mail</a:t>
            </a:r>
            <a:r>
              <a:rPr lang="ru-RU" sz="2000" i="1" dirty="0"/>
              <a:t>, TV, CD-ROM) считаются как одно слово».</a:t>
            </a:r>
          </a:p>
          <a:p>
            <a:pPr marL="0" indent="0">
              <a:buNone/>
            </a:pPr>
            <a:endParaRPr lang="ru-RU" sz="2000" dirty="0"/>
          </a:p>
        </p:txBody>
      </p:sp>
    </p:spTree>
    <p:extLst>
      <p:ext uri="{BB962C8B-B14F-4D97-AF65-F5344CB8AC3E}">
        <p14:creationId xmlns:p14="http://schemas.microsoft.com/office/powerpoint/2010/main" val="1884878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Критерии оценки. </a:t>
            </a:r>
            <a:br>
              <a:rPr lang="ru-RU" dirty="0"/>
            </a:br>
            <a:r>
              <a:rPr lang="ru-RU" dirty="0"/>
              <a:t>(максимум 14 баллов)</a:t>
            </a:r>
          </a:p>
        </p:txBody>
      </p:sp>
      <p:sp>
        <p:nvSpPr>
          <p:cNvPr id="3" name="Объект 2"/>
          <p:cNvSpPr>
            <a:spLocks noGrp="1"/>
          </p:cNvSpPr>
          <p:nvPr>
            <p:ph idx="1"/>
          </p:nvPr>
        </p:nvSpPr>
        <p:spPr/>
        <p:txBody>
          <a:bodyPr/>
          <a:lstStyle/>
          <a:p>
            <a:r>
              <a:rPr lang="ru-RU" dirty="0" smtClean="0">
                <a:solidFill>
                  <a:srgbClr val="FF0000"/>
                </a:solidFill>
              </a:rPr>
              <a:t>К1</a:t>
            </a:r>
            <a:r>
              <a:rPr lang="ru-RU" b="1" dirty="0" smtClean="0">
                <a:solidFill>
                  <a:srgbClr val="FF0000"/>
                </a:solidFill>
              </a:rPr>
              <a:t>-Содержание</a:t>
            </a:r>
            <a:r>
              <a:rPr lang="ru-RU" dirty="0" smtClean="0"/>
              <a:t> (3 балла)</a:t>
            </a:r>
          </a:p>
          <a:p>
            <a:r>
              <a:rPr lang="ru-RU" dirty="0" smtClean="0">
                <a:solidFill>
                  <a:srgbClr val="FF0000"/>
                </a:solidFill>
              </a:rPr>
              <a:t>К2-</a:t>
            </a:r>
            <a:r>
              <a:rPr lang="ru-RU" b="1" dirty="0">
                <a:solidFill>
                  <a:srgbClr val="FF0000"/>
                </a:solidFill>
              </a:rPr>
              <a:t>О</a:t>
            </a:r>
            <a:r>
              <a:rPr lang="ru-RU" b="1" dirty="0" smtClean="0">
                <a:solidFill>
                  <a:srgbClr val="FF0000"/>
                </a:solidFill>
              </a:rPr>
              <a:t>рганизация</a:t>
            </a:r>
            <a:r>
              <a:rPr lang="ru-RU" dirty="0" smtClean="0"/>
              <a:t> (3 балла)</a:t>
            </a:r>
          </a:p>
          <a:p>
            <a:r>
              <a:rPr lang="ru-RU" dirty="0" smtClean="0">
                <a:solidFill>
                  <a:srgbClr val="FF0000"/>
                </a:solidFill>
              </a:rPr>
              <a:t>К3-</a:t>
            </a:r>
            <a:r>
              <a:rPr lang="ru-RU" b="1" dirty="0">
                <a:solidFill>
                  <a:srgbClr val="FF0000"/>
                </a:solidFill>
              </a:rPr>
              <a:t>Л</a:t>
            </a:r>
            <a:r>
              <a:rPr lang="ru-RU" b="1" dirty="0" smtClean="0">
                <a:solidFill>
                  <a:srgbClr val="FF0000"/>
                </a:solidFill>
              </a:rPr>
              <a:t>ексика</a:t>
            </a:r>
            <a:r>
              <a:rPr lang="ru-RU" dirty="0" smtClean="0"/>
              <a:t> (3 балла)</a:t>
            </a:r>
          </a:p>
          <a:p>
            <a:r>
              <a:rPr lang="ru-RU" dirty="0" smtClean="0">
                <a:solidFill>
                  <a:srgbClr val="FF0000"/>
                </a:solidFill>
              </a:rPr>
              <a:t>К4-</a:t>
            </a:r>
            <a:r>
              <a:rPr lang="ru-RU" b="1" dirty="0">
                <a:solidFill>
                  <a:srgbClr val="FF0000"/>
                </a:solidFill>
              </a:rPr>
              <a:t>Г</a:t>
            </a:r>
            <a:r>
              <a:rPr lang="ru-RU" b="1" dirty="0" smtClean="0">
                <a:solidFill>
                  <a:srgbClr val="FF0000"/>
                </a:solidFill>
              </a:rPr>
              <a:t>рамматика</a:t>
            </a:r>
            <a:r>
              <a:rPr lang="ru-RU" dirty="0" smtClean="0"/>
              <a:t> (3 балла)</a:t>
            </a:r>
          </a:p>
          <a:p>
            <a:r>
              <a:rPr lang="ru-RU" dirty="0" smtClean="0">
                <a:solidFill>
                  <a:srgbClr val="FF0000"/>
                </a:solidFill>
              </a:rPr>
              <a:t>К5-</a:t>
            </a:r>
            <a:r>
              <a:rPr lang="ru-RU" b="1" dirty="0">
                <a:solidFill>
                  <a:srgbClr val="FF0000"/>
                </a:solidFill>
              </a:rPr>
              <a:t>О</a:t>
            </a:r>
            <a:r>
              <a:rPr lang="ru-RU" b="1" dirty="0" smtClean="0">
                <a:solidFill>
                  <a:srgbClr val="FF0000"/>
                </a:solidFill>
              </a:rPr>
              <a:t>рфография и пунктуация </a:t>
            </a:r>
            <a:r>
              <a:rPr lang="ru-RU" dirty="0" smtClean="0"/>
              <a:t>(2 балла)</a:t>
            </a:r>
            <a:endParaRPr lang="ru-RU" dirty="0"/>
          </a:p>
        </p:txBody>
      </p:sp>
    </p:spTree>
    <p:extLst>
      <p:ext uri="{BB962C8B-B14F-4D97-AF65-F5344CB8AC3E}">
        <p14:creationId xmlns:p14="http://schemas.microsoft.com/office/powerpoint/2010/main" val="10626952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 К1. Содержание (3 балла)</a:t>
            </a:r>
            <a:br>
              <a:rPr lang="ru-RU" dirty="0"/>
            </a:br>
            <a:endParaRPr lang="ru-RU" dirty="0"/>
          </a:p>
        </p:txBody>
      </p:sp>
      <p:sp>
        <p:nvSpPr>
          <p:cNvPr id="3" name="Объект 2"/>
          <p:cNvSpPr>
            <a:spLocks noGrp="1"/>
          </p:cNvSpPr>
          <p:nvPr>
            <p:ph idx="1"/>
          </p:nvPr>
        </p:nvSpPr>
        <p:spPr/>
        <p:txBody>
          <a:bodyPr/>
          <a:lstStyle/>
          <a:p>
            <a:pPr>
              <a:buFont typeface="Arial" charset="0"/>
              <a:buChar char="•"/>
            </a:pPr>
            <a:r>
              <a:rPr lang="ru-RU" dirty="0" smtClean="0"/>
              <a:t>мнение выражено</a:t>
            </a:r>
          </a:p>
          <a:p>
            <a:pPr>
              <a:buFont typeface="Arial" charset="0"/>
              <a:buChar char="•"/>
            </a:pPr>
            <a:r>
              <a:rPr lang="ru-RU" dirty="0"/>
              <a:t>а</a:t>
            </a:r>
            <a:r>
              <a:rPr lang="ru-RU" dirty="0" smtClean="0"/>
              <a:t>ргументы представлены</a:t>
            </a:r>
          </a:p>
          <a:p>
            <a:pPr>
              <a:buFont typeface="Arial" charset="0"/>
              <a:buChar char="•"/>
            </a:pPr>
            <a:r>
              <a:rPr lang="ru-RU" dirty="0" smtClean="0"/>
              <a:t>Выбран нейтральный (формальный) стиль</a:t>
            </a:r>
            <a:endParaRPr lang="ru-RU" dirty="0"/>
          </a:p>
        </p:txBody>
      </p:sp>
    </p:spTree>
    <p:extLst>
      <p:ext uri="{BB962C8B-B14F-4D97-AF65-F5344CB8AC3E}">
        <p14:creationId xmlns:p14="http://schemas.microsoft.com/office/powerpoint/2010/main" val="9320481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К2. Организация (3 балла)</a:t>
            </a:r>
            <a:endParaRPr lang="ru-RU" dirty="0"/>
          </a:p>
        </p:txBody>
      </p:sp>
      <p:sp>
        <p:nvSpPr>
          <p:cNvPr id="3" name="Объект 2"/>
          <p:cNvSpPr>
            <a:spLocks noGrp="1"/>
          </p:cNvSpPr>
          <p:nvPr>
            <p:ph idx="1"/>
          </p:nvPr>
        </p:nvSpPr>
        <p:spPr/>
        <p:txBody>
          <a:bodyPr/>
          <a:lstStyle/>
          <a:p>
            <a:r>
              <a:rPr lang="ru-RU" dirty="0"/>
              <a:t>в</a:t>
            </a:r>
            <a:r>
              <a:rPr lang="ru-RU" dirty="0" smtClean="0"/>
              <a:t>ысказывание логично</a:t>
            </a:r>
          </a:p>
          <a:p>
            <a:r>
              <a:rPr lang="ru-RU" dirty="0"/>
              <a:t>с</a:t>
            </a:r>
            <a:r>
              <a:rPr lang="ru-RU" dirty="0" smtClean="0"/>
              <a:t>труктура текста соответствует предложенному плану</a:t>
            </a:r>
          </a:p>
          <a:p>
            <a:r>
              <a:rPr lang="ru-RU" dirty="0"/>
              <a:t>с</a:t>
            </a:r>
            <a:r>
              <a:rPr lang="ru-RU" dirty="0" smtClean="0"/>
              <a:t>редства логической связи использованы правильно</a:t>
            </a:r>
          </a:p>
          <a:p>
            <a:pPr marL="0" indent="0">
              <a:buNone/>
            </a:pPr>
            <a:endParaRPr lang="ru-RU" dirty="0"/>
          </a:p>
        </p:txBody>
      </p:sp>
    </p:spTree>
    <p:extLst>
      <p:ext uri="{BB962C8B-B14F-4D97-AF65-F5344CB8AC3E}">
        <p14:creationId xmlns:p14="http://schemas.microsoft.com/office/powerpoint/2010/main" val="38146030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*К3. Лексика (3 балла)</a:t>
            </a:r>
            <a:endParaRPr lang="ru-RU" dirty="0"/>
          </a:p>
        </p:txBody>
      </p:sp>
      <p:sp>
        <p:nvSpPr>
          <p:cNvPr id="3" name="Объект 2"/>
          <p:cNvSpPr>
            <a:spLocks noGrp="1"/>
          </p:cNvSpPr>
          <p:nvPr>
            <p:ph idx="1"/>
          </p:nvPr>
        </p:nvSpPr>
        <p:spPr/>
        <p:txBody>
          <a:bodyPr/>
          <a:lstStyle/>
          <a:p>
            <a:r>
              <a:rPr lang="ru-RU" dirty="0" smtClean="0"/>
              <a:t>словарный запас соответствует поставленной задаче</a:t>
            </a:r>
          </a:p>
          <a:p>
            <a:r>
              <a:rPr lang="ru-RU" dirty="0"/>
              <a:t>п</a:t>
            </a:r>
            <a:r>
              <a:rPr lang="ru-RU" dirty="0" smtClean="0"/>
              <a:t>рактически нет нарушений в использовании лексики</a:t>
            </a:r>
            <a:endParaRPr lang="ru-RU" dirty="0"/>
          </a:p>
        </p:txBody>
      </p:sp>
    </p:spTree>
    <p:extLst>
      <p:ext uri="{BB962C8B-B14F-4D97-AF65-F5344CB8AC3E}">
        <p14:creationId xmlns:p14="http://schemas.microsoft.com/office/powerpoint/2010/main" val="769835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*К4. Грамматика (3 балла)</a:t>
            </a:r>
            <a:endParaRPr lang="ru-RU" dirty="0"/>
          </a:p>
        </p:txBody>
      </p:sp>
      <p:sp>
        <p:nvSpPr>
          <p:cNvPr id="3" name="Объект 2"/>
          <p:cNvSpPr>
            <a:spLocks noGrp="1"/>
          </p:cNvSpPr>
          <p:nvPr>
            <p:ph idx="1"/>
          </p:nvPr>
        </p:nvSpPr>
        <p:spPr/>
        <p:txBody>
          <a:bodyPr/>
          <a:lstStyle/>
          <a:p>
            <a:r>
              <a:rPr lang="ru-RU" dirty="0"/>
              <a:t>г</a:t>
            </a:r>
            <a:r>
              <a:rPr lang="ru-RU" dirty="0" smtClean="0"/>
              <a:t>рамматические структуры соответствуют поставленной задаче</a:t>
            </a:r>
          </a:p>
          <a:p>
            <a:r>
              <a:rPr lang="ru-RU" dirty="0"/>
              <a:t>п</a:t>
            </a:r>
            <a:r>
              <a:rPr lang="ru-RU" dirty="0" smtClean="0"/>
              <a:t>рактически отсутствуют ошибки</a:t>
            </a:r>
            <a:endParaRPr lang="ru-RU" dirty="0"/>
          </a:p>
        </p:txBody>
      </p:sp>
    </p:spTree>
    <p:extLst>
      <p:ext uri="{BB962C8B-B14F-4D97-AF65-F5344CB8AC3E}">
        <p14:creationId xmlns:p14="http://schemas.microsoft.com/office/powerpoint/2010/main" val="161479506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551</TotalTime>
  <Words>1449</Words>
  <Application>Microsoft Office PowerPoint</Application>
  <PresentationFormat>Экран (4:3)</PresentationFormat>
  <Paragraphs>190</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ЕГЭ по английскому языку Письмо. С2. Opinion Essay.</vt:lpstr>
      <vt:lpstr>Что нужно знать, чтобы отлично сдать экзамен?</vt:lpstr>
      <vt:lpstr>КИМ (контрольно-измерительный материал)</vt:lpstr>
      <vt:lpstr>Количество слов: 200-250 (+- 10%)</vt:lpstr>
      <vt:lpstr>Критерии оценки.  (максимум 14 баллов)</vt:lpstr>
      <vt:lpstr>* К1. Содержание (3 балла) </vt:lpstr>
      <vt:lpstr>* К2. Организация (3 балла)</vt:lpstr>
      <vt:lpstr>*К3. Лексика (3 балла)</vt:lpstr>
      <vt:lpstr>*К4. Грамматика (3 балла)</vt:lpstr>
      <vt:lpstr>* К5. Орфография и пунктуация (2 балла)</vt:lpstr>
      <vt:lpstr>Use the following plan.</vt:lpstr>
      <vt:lpstr>1. Первый абзац. «Make an introduction (state the problem)» — «Вступление». </vt:lpstr>
      <vt:lpstr>2. Второй абзац. «Express your personal opinion and give 2-3 reasons for your opinion» — «Ваше мнение». </vt:lpstr>
      <vt:lpstr>3. Третий абзац. «Express an opposing opinion and give 1-2 reasons for this opposing opinion» — «Мнение оппонентов» </vt:lpstr>
      <vt:lpstr>4. Четвёртый абзац. «Explain why you don’t agree with the opposing opinion» — «Опровержение мнения оппонентов» </vt:lpstr>
      <vt:lpstr> </vt:lpstr>
      <vt:lpstr>Social networking technology is making young people more antisocial.  </vt:lpstr>
      <vt:lpstr>Social networking technology is making young people more antisocial.   1. Make an introduction (state the problem) </vt:lpstr>
      <vt:lpstr>Social networking technology is making young people more antisocial.  </vt:lpstr>
      <vt:lpstr>Social networking technology is making young people more antisocial.  Express your personal opinion and give 2-3 reasons for your opinion</vt:lpstr>
      <vt:lpstr>Social networking technology is making young people more antisocial.  </vt:lpstr>
      <vt:lpstr>Social networking technology is making young people more antisocial. </vt:lpstr>
      <vt:lpstr>Social networking technology is making young people more antisocial.</vt:lpstr>
      <vt:lpstr>Social networking technology is making young people more antisocial.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ЕГЭ по английскому языку Письмо. С2. Opinion Essay.</dc:title>
  <dc:creator>user</dc:creator>
  <cp:lastModifiedBy>KAB48</cp:lastModifiedBy>
  <cp:revision>33</cp:revision>
  <dcterms:created xsi:type="dcterms:W3CDTF">2015-08-25T10:24:17Z</dcterms:created>
  <dcterms:modified xsi:type="dcterms:W3CDTF">2015-10-14T12:15:28Z</dcterms:modified>
</cp:coreProperties>
</file>