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61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48BDE-7F51-4237-9070-047FF3CE4470}" type="datetimeFigureOut">
              <a:rPr lang="ru-RU" smtClean="0"/>
              <a:t>27.01.2012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ACCECA00-3749-45E8-AC64-584DCB92913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48BDE-7F51-4237-9070-047FF3CE4470}" type="datetimeFigureOut">
              <a:rPr lang="ru-RU" smtClean="0"/>
              <a:t>27.01.2012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ECA00-3749-45E8-AC64-584DCB9291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48BDE-7F51-4237-9070-047FF3CE4470}" type="datetimeFigureOut">
              <a:rPr lang="ru-RU" smtClean="0"/>
              <a:t>27.01.2012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ECA00-3749-45E8-AC64-584DCB9291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48BDE-7F51-4237-9070-047FF3CE4470}" type="datetimeFigureOut">
              <a:rPr lang="ru-RU" smtClean="0"/>
              <a:t>27.01.2012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ECA00-3749-45E8-AC64-584DCB92913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48BDE-7F51-4237-9070-047FF3CE4470}" type="datetimeFigureOut">
              <a:rPr lang="ru-RU" smtClean="0"/>
              <a:t>27.01.2012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CCECA00-3749-45E8-AC64-584DCB92913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48BDE-7F51-4237-9070-047FF3CE4470}" type="datetimeFigureOut">
              <a:rPr lang="ru-RU" smtClean="0"/>
              <a:t>27.01.2012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ECA00-3749-45E8-AC64-584DCB92913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48BDE-7F51-4237-9070-047FF3CE4470}" type="datetimeFigureOut">
              <a:rPr lang="ru-RU" smtClean="0"/>
              <a:t>27.01.2012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ECA00-3749-45E8-AC64-584DCB92913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48BDE-7F51-4237-9070-047FF3CE4470}" type="datetimeFigureOut">
              <a:rPr lang="ru-RU" smtClean="0"/>
              <a:t>27.01.2012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ECA00-3749-45E8-AC64-584DCB9291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48BDE-7F51-4237-9070-047FF3CE4470}" type="datetimeFigureOut">
              <a:rPr lang="ru-RU" smtClean="0"/>
              <a:t>27.01.2012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ECA00-3749-45E8-AC64-584DCB9291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48BDE-7F51-4237-9070-047FF3CE4470}" type="datetimeFigureOut">
              <a:rPr lang="ru-RU" smtClean="0"/>
              <a:t>27.01.2012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ECA00-3749-45E8-AC64-584DCB92913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48BDE-7F51-4237-9070-047FF3CE4470}" type="datetimeFigureOut">
              <a:rPr lang="ru-RU" smtClean="0"/>
              <a:t>27.01.2012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CCECA00-3749-45E8-AC64-584DCB92913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FA48BDE-7F51-4237-9070-047FF3CE4470}" type="datetimeFigureOut">
              <a:rPr lang="ru-RU" smtClean="0"/>
              <a:t>27.01.2012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ACCECA00-3749-45E8-AC64-584DCB92913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ative-english.ru/subscribe/112" TargetMode="External"/><Relationship Id="rId2" Type="http://schemas.openxmlformats.org/officeDocument/2006/relationships/hyperlink" Target="http://www.native-english.ru/exercises/tiny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44952" cy="3108920"/>
          </a:xfrm>
        </p:spPr>
        <p:txBody>
          <a:bodyPr>
            <a:normAutofit/>
          </a:bodyPr>
          <a:lstStyle/>
          <a:p>
            <a:r>
              <a:rPr lang="ru-RU" dirty="0" smtClean="0"/>
              <a:t>Разработала:</a:t>
            </a:r>
          </a:p>
          <a:p>
            <a:r>
              <a:rPr lang="ru-RU" dirty="0" smtClean="0"/>
              <a:t>Давыдова Анна Викторовна</a:t>
            </a:r>
          </a:p>
          <a:p>
            <a:r>
              <a:rPr lang="ru-RU" dirty="0" smtClean="0"/>
              <a:t>Учитель английского языка</a:t>
            </a:r>
          </a:p>
          <a:p>
            <a:r>
              <a:rPr lang="ru-RU" dirty="0" smtClean="0"/>
              <a:t>МКОУ </a:t>
            </a:r>
            <a:r>
              <a:rPr lang="ru-RU" dirty="0" err="1" smtClean="0"/>
              <a:t>Тимоновская</a:t>
            </a:r>
            <a:r>
              <a:rPr lang="ru-RU" dirty="0" smtClean="0"/>
              <a:t> СОШ с УИОП</a:t>
            </a:r>
          </a:p>
          <a:p>
            <a:r>
              <a:rPr lang="ru-RU" dirty="0" smtClean="0"/>
              <a:t>Город Солнечногорск-7</a:t>
            </a:r>
          </a:p>
          <a:p>
            <a:r>
              <a:rPr lang="ru-RU" dirty="0" smtClean="0"/>
              <a:t>Московская область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latin typeface="Comic Sans MS" pitchFamily="66" charset="0"/>
              </a:rPr>
              <a:t>Особенности употребления лексики (little, small, tiny</a:t>
            </a:r>
            <a:r>
              <a:rPr lang="ru-RU" b="1" dirty="0">
                <a:latin typeface="Comic Sans MS" pitchFamily="66" charset="0"/>
              </a:rPr>
              <a:t>)</a:t>
            </a:r>
            <a:endParaRPr lang="ru-R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23092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075240" cy="185821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u="sng" dirty="0">
                <a:latin typeface="Comic Sans MS" pitchFamily="66" charset="0"/>
              </a:rPr>
              <a:t>Прилагательное </a:t>
            </a:r>
            <a:r>
              <a:rPr lang="ru-RU" b="1" u="sng" dirty="0" err="1">
                <a:latin typeface="Comic Sans MS" pitchFamily="66" charset="0"/>
              </a:rPr>
              <a:t>small</a:t>
            </a:r>
            <a:r>
              <a:rPr lang="ru-RU" dirty="0">
                <a:latin typeface="Comic Sans MS" pitchFamily="66" charset="0"/>
              </a:rPr>
              <a:t> имеет </a:t>
            </a:r>
            <a:r>
              <a:rPr lang="ru-RU" b="1" dirty="0">
                <a:latin typeface="Comic Sans MS" pitchFamily="66" charset="0"/>
              </a:rPr>
              <a:t>смысловые оттенки</a:t>
            </a:r>
            <a:r>
              <a:rPr lang="ru-RU" dirty="0">
                <a:latin typeface="Comic Sans MS" pitchFamily="66" charset="0"/>
              </a:rPr>
              <a:t>, указывающие: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1560" y="2276872"/>
            <a:ext cx="8075240" cy="432048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b="1" dirty="0">
                <a:latin typeface="Comic Sans MS" pitchFamily="66" charset="0"/>
              </a:rPr>
              <a:t>а) На небольшой размер или объём конкретных предметов:</a:t>
            </a:r>
            <a:br>
              <a:rPr lang="ru-RU" sz="2800" b="1" dirty="0">
                <a:latin typeface="Comic Sans MS" pitchFamily="66" charset="0"/>
              </a:rPr>
            </a:br>
            <a:r>
              <a:rPr lang="en-US" sz="2800" dirty="0">
                <a:latin typeface="Comic Sans MS" pitchFamily="66" charset="0"/>
              </a:rPr>
              <a:t>a 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small</a:t>
            </a:r>
            <a:r>
              <a:rPr lang="en-US" sz="2800" dirty="0">
                <a:latin typeface="Comic Sans MS" pitchFamily="66" charset="0"/>
              </a:rPr>
              <a:t> house - </a:t>
            </a:r>
            <a:r>
              <a:rPr lang="ru-RU" sz="2800" dirty="0">
                <a:latin typeface="Comic Sans MS" pitchFamily="66" charset="0"/>
              </a:rPr>
              <a:t>небольшой дом</a:t>
            </a:r>
            <a:br>
              <a:rPr lang="ru-RU" sz="2800" dirty="0">
                <a:latin typeface="Comic Sans MS" pitchFamily="66" charset="0"/>
              </a:rPr>
            </a:br>
            <a:r>
              <a:rPr lang="en-US" sz="2800" dirty="0">
                <a:latin typeface="Comic Sans MS" pitchFamily="66" charset="0"/>
              </a:rPr>
              <a:t>a 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small</a:t>
            </a:r>
            <a:r>
              <a:rPr lang="en-US" sz="2800" dirty="0">
                <a:latin typeface="Comic Sans MS" pitchFamily="66" charset="0"/>
              </a:rPr>
              <a:t> room - </a:t>
            </a:r>
            <a:r>
              <a:rPr lang="ru-RU" sz="2800" dirty="0">
                <a:latin typeface="Comic Sans MS" pitchFamily="66" charset="0"/>
              </a:rPr>
              <a:t>небольшая комната</a:t>
            </a:r>
            <a:br>
              <a:rPr lang="ru-RU" sz="2800" dirty="0">
                <a:latin typeface="Comic Sans MS" pitchFamily="66" charset="0"/>
              </a:rPr>
            </a:br>
            <a:r>
              <a:rPr lang="en-US" sz="2800" dirty="0">
                <a:latin typeface="Comic Sans MS" pitchFamily="66" charset="0"/>
              </a:rPr>
              <a:t>a 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small</a:t>
            </a:r>
            <a:r>
              <a:rPr lang="en-US" sz="2800" dirty="0">
                <a:latin typeface="Comic Sans MS" pitchFamily="66" charset="0"/>
              </a:rPr>
              <a:t> window - </a:t>
            </a:r>
            <a:r>
              <a:rPr lang="ru-RU" sz="2800" dirty="0">
                <a:latin typeface="Comic Sans MS" pitchFamily="66" charset="0"/>
              </a:rPr>
              <a:t>небольшое окно</a:t>
            </a:r>
            <a:br>
              <a:rPr lang="ru-RU" sz="2800" dirty="0">
                <a:latin typeface="Comic Sans MS" pitchFamily="66" charset="0"/>
              </a:rPr>
            </a:br>
            <a:r>
              <a:rPr lang="ru-RU" sz="2800" dirty="0">
                <a:latin typeface="Comic Sans MS" pitchFamily="66" charset="0"/>
              </a:rPr>
              <a:t/>
            </a:r>
            <a:br>
              <a:rPr lang="ru-RU" sz="2800" dirty="0">
                <a:latin typeface="Comic Sans MS" pitchFamily="66" charset="0"/>
              </a:rPr>
            </a:br>
            <a:r>
              <a:rPr lang="en-US" sz="2800" dirty="0">
                <a:latin typeface="Comic Sans MS" pitchFamily="66" charset="0"/>
              </a:rPr>
              <a:t>Steve took a 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small</a:t>
            </a:r>
            <a:r>
              <a:rPr lang="en-US" sz="2800" dirty="0">
                <a:latin typeface="Comic Sans MS" pitchFamily="66" charset="0"/>
              </a:rPr>
              <a:t> bag out of his pocket. </a:t>
            </a:r>
            <a:br>
              <a:rPr lang="en-US" sz="2800" dirty="0">
                <a:latin typeface="Comic Sans MS" pitchFamily="66" charset="0"/>
              </a:rPr>
            </a:br>
            <a:r>
              <a:rPr lang="ru-RU" sz="2800" dirty="0">
                <a:latin typeface="Comic Sans MS" pitchFamily="66" charset="0"/>
              </a:rPr>
              <a:t>Стив вытащил небольшой мешочек из кармана.</a:t>
            </a:r>
            <a:br>
              <a:rPr lang="ru-RU" sz="2800" dirty="0">
                <a:latin typeface="Comic Sans MS" pitchFamily="66" charset="0"/>
              </a:rPr>
            </a:br>
            <a:endParaRPr lang="ru-RU" sz="28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16421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075240" cy="185821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u="sng" dirty="0">
                <a:latin typeface="Comic Sans MS" pitchFamily="66" charset="0"/>
              </a:rPr>
              <a:t>Прилагательное </a:t>
            </a:r>
            <a:r>
              <a:rPr lang="ru-RU" b="1" u="sng" dirty="0" err="1">
                <a:latin typeface="Comic Sans MS" pitchFamily="66" charset="0"/>
              </a:rPr>
              <a:t>small</a:t>
            </a:r>
            <a:r>
              <a:rPr lang="ru-RU" dirty="0">
                <a:latin typeface="Comic Sans MS" pitchFamily="66" charset="0"/>
              </a:rPr>
              <a:t> имеет </a:t>
            </a:r>
            <a:r>
              <a:rPr lang="ru-RU" b="1" dirty="0">
                <a:latin typeface="Comic Sans MS" pitchFamily="66" charset="0"/>
              </a:rPr>
              <a:t>смысловые оттенки</a:t>
            </a:r>
            <a:r>
              <a:rPr lang="ru-RU" dirty="0">
                <a:latin typeface="Comic Sans MS" pitchFamily="66" charset="0"/>
              </a:rPr>
              <a:t>, указывающие: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1560" y="2276872"/>
            <a:ext cx="8075240" cy="432048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b="1" dirty="0">
                <a:latin typeface="Comic Sans MS" pitchFamily="66" charset="0"/>
              </a:rPr>
              <a:t>б) На небольшое количество, немногочисленность чего-либо:</a:t>
            </a:r>
            <a:br>
              <a:rPr lang="ru-RU" sz="2400" b="1" dirty="0">
                <a:latin typeface="Comic Sans MS" pitchFamily="66" charset="0"/>
              </a:rPr>
            </a:br>
            <a:r>
              <a:rPr lang="en-US" sz="2400" dirty="0">
                <a:latin typeface="Comic Sans MS" pitchFamily="66" charset="0"/>
              </a:rPr>
              <a:t>a 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small</a:t>
            </a:r>
            <a:r>
              <a:rPr lang="en-US" sz="2400" dirty="0">
                <a:latin typeface="Comic Sans MS" pitchFamily="66" charset="0"/>
              </a:rPr>
              <a:t> income - </a:t>
            </a:r>
            <a:r>
              <a:rPr lang="ru-RU" sz="2400" dirty="0">
                <a:latin typeface="Comic Sans MS" pitchFamily="66" charset="0"/>
              </a:rPr>
              <a:t>небольшой доход</a:t>
            </a:r>
            <a:br>
              <a:rPr lang="ru-RU" sz="2400" dirty="0">
                <a:latin typeface="Comic Sans MS" pitchFamily="66" charset="0"/>
              </a:rPr>
            </a:br>
            <a:r>
              <a:rPr lang="en-US" sz="2400" dirty="0">
                <a:latin typeface="Comic Sans MS" pitchFamily="66" charset="0"/>
              </a:rPr>
              <a:t>a 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small </a:t>
            </a:r>
            <a:r>
              <a:rPr lang="en-US" sz="2400" dirty="0">
                <a:latin typeface="Comic Sans MS" pitchFamily="66" charset="0"/>
              </a:rPr>
              <a:t>company - </a:t>
            </a:r>
            <a:r>
              <a:rPr lang="ru-RU" sz="2400" dirty="0">
                <a:latin typeface="Comic Sans MS" pitchFamily="66" charset="0"/>
              </a:rPr>
              <a:t>небольшая компания</a:t>
            </a:r>
            <a:br>
              <a:rPr lang="ru-RU" sz="2400" dirty="0">
                <a:latin typeface="Comic Sans MS" pitchFamily="66" charset="0"/>
              </a:rPr>
            </a:br>
            <a:r>
              <a:rPr lang="en-US" sz="2400" dirty="0">
                <a:latin typeface="Comic Sans MS" pitchFamily="66" charset="0"/>
              </a:rPr>
              <a:t>a 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small</a:t>
            </a:r>
            <a:r>
              <a:rPr lang="en-US" sz="2400" dirty="0">
                <a:latin typeface="Comic Sans MS" pitchFamily="66" charset="0"/>
              </a:rPr>
              <a:t> audience - </a:t>
            </a:r>
            <a:r>
              <a:rPr lang="ru-RU" sz="2400" dirty="0">
                <a:latin typeface="Comic Sans MS" pitchFamily="66" charset="0"/>
              </a:rPr>
              <a:t>небольшая зрительская аудитория</a:t>
            </a:r>
            <a:br>
              <a:rPr lang="ru-RU" sz="2400" dirty="0">
                <a:latin typeface="Comic Sans MS" pitchFamily="66" charset="0"/>
              </a:rPr>
            </a:br>
            <a:r>
              <a:rPr lang="ru-RU" sz="2400" dirty="0">
                <a:latin typeface="Comic Sans MS" pitchFamily="66" charset="0"/>
              </a:rPr>
              <a:t/>
            </a:r>
            <a:br>
              <a:rPr lang="ru-RU" sz="2400" dirty="0">
                <a:latin typeface="Comic Sans MS" pitchFamily="66" charset="0"/>
              </a:rPr>
            </a:br>
            <a:r>
              <a:rPr lang="en-US" sz="2400" dirty="0">
                <a:latin typeface="Comic Sans MS" pitchFamily="66" charset="0"/>
              </a:rPr>
              <a:t>By that time quite a 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small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>
                <a:latin typeface="Comic Sans MS" pitchFamily="66" charset="0"/>
              </a:rPr>
              <a:t>crowd had gathered and everybody wanted to know what the matter was. </a:t>
            </a:r>
            <a:br>
              <a:rPr lang="en-US" sz="2400" dirty="0">
                <a:latin typeface="Comic Sans MS" pitchFamily="66" charset="0"/>
              </a:rPr>
            </a:br>
            <a:r>
              <a:rPr lang="ru-RU" sz="2400" dirty="0">
                <a:latin typeface="Comic Sans MS" pitchFamily="66" charset="0"/>
              </a:rPr>
              <a:t>К тому времени собралась совсем небольшая толпа, и все хотели знать, что случилось.</a:t>
            </a:r>
          </a:p>
        </p:txBody>
      </p:sp>
    </p:spTree>
    <p:extLst>
      <p:ext uri="{BB962C8B-B14F-4D97-AF65-F5344CB8AC3E}">
        <p14:creationId xmlns:p14="http://schemas.microsoft.com/office/powerpoint/2010/main" val="7819633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075240" cy="164219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u="sng" dirty="0">
                <a:latin typeface="Comic Sans MS" pitchFamily="66" charset="0"/>
              </a:rPr>
              <a:t>Прилагательное </a:t>
            </a:r>
            <a:r>
              <a:rPr lang="ru-RU" b="1" u="sng" dirty="0" err="1">
                <a:latin typeface="Comic Sans MS" pitchFamily="66" charset="0"/>
              </a:rPr>
              <a:t>small</a:t>
            </a:r>
            <a:r>
              <a:rPr lang="ru-RU" dirty="0">
                <a:latin typeface="Comic Sans MS" pitchFamily="66" charset="0"/>
              </a:rPr>
              <a:t> имеет </a:t>
            </a:r>
            <a:r>
              <a:rPr lang="ru-RU" b="1" dirty="0">
                <a:latin typeface="Comic Sans MS" pitchFamily="66" charset="0"/>
              </a:rPr>
              <a:t>смысловые оттенки</a:t>
            </a:r>
            <a:r>
              <a:rPr lang="ru-RU" dirty="0">
                <a:latin typeface="Comic Sans MS" pitchFamily="66" charset="0"/>
              </a:rPr>
              <a:t>, указывающие: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1560" y="2060848"/>
            <a:ext cx="8075240" cy="453650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b="1" dirty="0">
                <a:latin typeface="Comic Sans MS" pitchFamily="66" charset="0"/>
              </a:rPr>
              <a:t>в) На незначительность какого-либо содержания или общественного значения и влияния:</a:t>
            </a:r>
            <a:br>
              <a:rPr lang="ru-RU" b="1" dirty="0">
                <a:latin typeface="Comic Sans MS" pitchFamily="66" charset="0"/>
              </a:rPr>
            </a:b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small </a:t>
            </a:r>
            <a:r>
              <a:rPr lang="en-US" dirty="0">
                <a:latin typeface="Comic Sans MS" pitchFamily="66" charset="0"/>
              </a:rPr>
              <a:t>talk - </a:t>
            </a:r>
            <a:r>
              <a:rPr lang="ru-RU" dirty="0">
                <a:latin typeface="Comic Sans MS" pitchFamily="66" charset="0"/>
              </a:rPr>
              <a:t>светская болтовня</a:t>
            </a:r>
            <a:br>
              <a:rPr lang="ru-RU" dirty="0">
                <a:latin typeface="Comic Sans MS" pitchFamily="66" charset="0"/>
              </a:rPr>
            </a:br>
            <a:r>
              <a:rPr lang="en-US" dirty="0">
                <a:latin typeface="Comic Sans MS" pitchFamily="66" charset="0"/>
              </a:rPr>
              <a:t>a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small</a:t>
            </a:r>
            <a:r>
              <a:rPr lang="en-US" dirty="0">
                <a:latin typeface="Comic Sans MS" pitchFamily="66" charset="0"/>
              </a:rPr>
              <a:t> farmer - </a:t>
            </a:r>
            <a:r>
              <a:rPr lang="ru-RU" dirty="0">
                <a:latin typeface="Comic Sans MS" pitchFamily="66" charset="0"/>
              </a:rPr>
              <a:t>мелкий фермер</a:t>
            </a:r>
            <a:br>
              <a:rPr lang="ru-RU" dirty="0">
                <a:latin typeface="Comic Sans MS" pitchFamily="66" charset="0"/>
              </a:rPr>
            </a:br>
            <a:r>
              <a:rPr lang="en-US" dirty="0">
                <a:latin typeface="Comic Sans MS" pitchFamily="66" charset="0"/>
              </a:rPr>
              <a:t>a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small</a:t>
            </a:r>
            <a:r>
              <a:rPr lang="en-US" dirty="0">
                <a:latin typeface="Comic Sans MS" pitchFamily="66" charset="0"/>
              </a:rPr>
              <a:t> event - </a:t>
            </a:r>
            <a:r>
              <a:rPr lang="ru-RU" dirty="0">
                <a:latin typeface="Comic Sans MS" pitchFamily="66" charset="0"/>
              </a:rPr>
              <a:t>незначительное событие</a:t>
            </a:r>
            <a:br>
              <a:rPr lang="ru-RU" dirty="0">
                <a:latin typeface="Comic Sans MS" pitchFamily="66" charset="0"/>
              </a:rPr>
            </a:br>
            <a:r>
              <a:rPr lang="ru-RU" dirty="0">
                <a:latin typeface="Comic Sans MS" pitchFamily="66" charset="0"/>
              </a:rPr>
              <a:t/>
            </a:r>
            <a:br>
              <a:rPr lang="ru-RU" dirty="0">
                <a:latin typeface="Comic Sans MS" pitchFamily="66" charset="0"/>
              </a:rPr>
            </a:br>
            <a:r>
              <a:rPr lang="en-US" dirty="0">
                <a:latin typeface="Comic Sans MS" pitchFamily="66" charset="0"/>
              </a:rPr>
              <a:t>After her husband left the room Miriam tried to make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small</a:t>
            </a:r>
            <a:r>
              <a:rPr lang="en-US" dirty="0">
                <a:latin typeface="Comic Sans MS" pitchFamily="66" charset="0"/>
              </a:rPr>
              <a:t> talk. </a:t>
            </a:r>
            <a:br>
              <a:rPr lang="en-US" dirty="0">
                <a:latin typeface="Comic Sans MS" pitchFamily="66" charset="0"/>
              </a:rPr>
            </a:br>
            <a:r>
              <a:rPr lang="ru-RU" dirty="0">
                <a:latin typeface="Comic Sans MS" pitchFamily="66" charset="0"/>
              </a:rPr>
              <a:t>После того как её муж вышел из комнаты, </a:t>
            </a:r>
            <a:r>
              <a:rPr lang="ru-RU" dirty="0" err="1">
                <a:latin typeface="Comic Sans MS" pitchFamily="66" charset="0"/>
              </a:rPr>
              <a:t>Мириам</a:t>
            </a:r>
            <a:r>
              <a:rPr lang="ru-RU" dirty="0">
                <a:latin typeface="Comic Sans MS" pitchFamily="66" charset="0"/>
              </a:rPr>
              <a:t> попыталась завести светскую беседу.</a:t>
            </a:r>
          </a:p>
        </p:txBody>
      </p:sp>
    </p:spTree>
    <p:extLst>
      <p:ext uri="{BB962C8B-B14F-4D97-AF65-F5344CB8AC3E}">
        <p14:creationId xmlns:p14="http://schemas.microsoft.com/office/powerpoint/2010/main" val="15785229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075240" cy="164219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u="sng" dirty="0">
                <a:latin typeface="Comic Sans MS" pitchFamily="66" charset="0"/>
              </a:rPr>
              <a:t>Прилагательное </a:t>
            </a:r>
            <a:r>
              <a:rPr lang="ru-RU" b="1" u="sng" dirty="0" err="1">
                <a:latin typeface="Comic Sans MS" pitchFamily="66" charset="0"/>
              </a:rPr>
              <a:t>small</a:t>
            </a:r>
            <a:r>
              <a:rPr lang="ru-RU" dirty="0">
                <a:latin typeface="Comic Sans MS" pitchFamily="66" charset="0"/>
              </a:rPr>
              <a:t> имеет </a:t>
            </a:r>
            <a:r>
              <a:rPr lang="ru-RU" b="1" dirty="0">
                <a:latin typeface="Comic Sans MS" pitchFamily="66" charset="0"/>
              </a:rPr>
              <a:t>смысловые оттенки</a:t>
            </a:r>
            <a:r>
              <a:rPr lang="ru-RU" dirty="0">
                <a:latin typeface="Comic Sans MS" pitchFamily="66" charset="0"/>
              </a:rPr>
              <a:t>, указывающие: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1560" y="2060848"/>
            <a:ext cx="8075240" cy="453650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b="1" dirty="0">
                <a:latin typeface="Comic Sans MS" pitchFamily="66" charset="0"/>
              </a:rPr>
              <a:t>г) На малый рост человека или животного:</a:t>
            </a:r>
            <a:br>
              <a:rPr lang="ru-RU" sz="2800" b="1" dirty="0">
                <a:latin typeface="Comic Sans MS" pitchFamily="66" charset="0"/>
              </a:rPr>
            </a:br>
            <a:r>
              <a:rPr lang="ru-RU" sz="2800" dirty="0">
                <a:latin typeface="Comic Sans MS" pitchFamily="66" charset="0"/>
              </a:rPr>
              <a:t>a </a:t>
            </a:r>
            <a:r>
              <a:rPr lang="ru-RU" sz="2800" dirty="0" err="1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small</a:t>
            </a:r>
            <a:r>
              <a:rPr lang="ru-RU" sz="2800" dirty="0">
                <a:latin typeface="Comic Sans MS" pitchFamily="66" charset="0"/>
              </a:rPr>
              <a:t> </a:t>
            </a:r>
            <a:r>
              <a:rPr lang="ru-RU" sz="2800" dirty="0" err="1">
                <a:latin typeface="Comic Sans MS" pitchFamily="66" charset="0"/>
              </a:rPr>
              <a:t>boy</a:t>
            </a:r>
            <a:r>
              <a:rPr lang="ru-RU" sz="2800" dirty="0">
                <a:latin typeface="Comic Sans MS" pitchFamily="66" charset="0"/>
              </a:rPr>
              <a:t> - маленький мальчик</a:t>
            </a:r>
            <a:br>
              <a:rPr lang="ru-RU" sz="2800" dirty="0">
                <a:latin typeface="Comic Sans MS" pitchFamily="66" charset="0"/>
              </a:rPr>
            </a:br>
            <a:r>
              <a:rPr lang="ru-RU" sz="2800" dirty="0">
                <a:latin typeface="Comic Sans MS" pitchFamily="66" charset="0"/>
              </a:rPr>
              <a:t>a </a:t>
            </a:r>
            <a:r>
              <a:rPr lang="ru-RU" sz="2800" dirty="0" err="1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small</a:t>
            </a:r>
            <a:r>
              <a:rPr lang="ru-RU" sz="2800" dirty="0">
                <a:latin typeface="Comic Sans MS" pitchFamily="66" charset="0"/>
              </a:rPr>
              <a:t> </a:t>
            </a:r>
            <a:r>
              <a:rPr lang="ru-RU" sz="2800" dirty="0" err="1">
                <a:latin typeface="Comic Sans MS" pitchFamily="66" charset="0"/>
              </a:rPr>
              <a:t>dog</a:t>
            </a:r>
            <a:r>
              <a:rPr lang="ru-RU" sz="2800" dirty="0">
                <a:latin typeface="Comic Sans MS" pitchFamily="66" charset="0"/>
              </a:rPr>
              <a:t> - маленькая собачка </a:t>
            </a:r>
            <a:br>
              <a:rPr lang="ru-RU" sz="2800" dirty="0">
                <a:latin typeface="Comic Sans MS" pitchFamily="66" charset="0"/>
              </a:rPr>
            </a:br>
            <a:r>
              <a:rPr lang="ru-RU" sz="2800" dirty="0">
                <a:latin typeface="Comic Sans MS" pitchFamily="66" charset="0"/>
              </a:rPr>
              <a:t/>
            </a:r>
            <a:br>
              <a:rPr lang="ru-RU" sz="2800" dirty="0">
                <a:latin typeface="Comic Sans MS" pitchFamily="66" charset="0"/>
              </a:rPr>
            </a:br>
            <a:r>
              <a:rPr lang="ru-RU" sz="2800" dirty="0" err="1">
                <a:latin typeface="Comic Sans MS" pitchFamily="66" charset="0"/>
              </a:rPr>
              <a:t>Though</a:t>
            </a:r>
            <a:r>
              <a:rPr lang="ru-RU" sz="2800" dirty="0">
                <a:latin typeface="Comic Sans MS" pitchFamily="66" charset="0"/>
              </a:rPr>
              <a:t> </a:t>
            </a:r>
            <a:r>
              <a:rPr lang="ru-RU" sz="2800" dirty="0" err="1">
                <a:latin typeface="Comic Sans MS" pitchFamily="66" charset="0"/>
              </a:rPr>
              <a:t>Ronald</a:t>
            </a:r>
            <a:r>
              <a:rPr lang="ru-RU" sz="2800" dirty="0">
                <a:latin typeface="Comic Sans MS" pitchFamily="66" charset="0"/>
              </a:rPr>
              <a:t> </a:t>
            </a:r>
            <a:r>
              <a:rPr lang="ru-RU" sz="2800" dirty="0" err="1">
                <a:latin typeface="Comic Sans MS" pitchFamily="66" charset="0"/>
              </a:rPr>
              <a:t>was</a:t>
            </a:r>
            <a:r>
              <a:rPr lang="ru-RU" sz="2800" dirty="0">
                <a:latin typeface="Comic Sans MS" pitchFamily="66" charset="0"/>
              </a:rPr>
              <a:t> </a:t>
            </a:r>
            <a:r>
              <a:rPr lang="ru-RU" sz="2800" dirty="0" err="1">
                <a:latin typeface="Comic Sans MS" pitchFamily="66" charset="0"/>
              </a:rPr>
              <a:t>sixteen</a:t>
            </a:r>
            <a:r>
              <a:rPr lang="ru-RU" sz="2800" dirty="0">
                <a:latin typeface="Comic Sans MS" pitchFamily="66" charset="0"/>
              </a:rPr>
              <a:t> </a:t>
            </a:r>
            <a:r>
              <a:rPr lang="ru-RU" sz="2800" dirty="0" err="1">
                <a:latin typeface="Comic Sans MS" pitchFamily="66" charset="0"/>
              </a:rPr>
              <a:t>he</a:t>
            </a:r>
            <a:r>
              <a:rPr lang="ru-RU" sz="2800" dirty="0">
                <a:latin typeface="Comic Sans MS" pitchFamily="66" charset="0"/>
              </a:rPr>
              <a:t> </a:t>
            </a:r>
            <a:r>
              <a:rPr lang="ru-RU" sz="2800" dirty="0" err="1">
                <a:latin typeface="Comic Sans MS" pitchFamily="66" charset="0"/>
              </a:rPr>
              <a:t>was</a:t>
            </a:r>
            <a:r>
              <a:rPr lang="ru-RU" sz="2800" dirty="0">
                <a:latin typeface="Comic Sans MS" pitchFamily="66" charset="0"/>
              </a:rPr>
              <a:t> </a:t>
            </a:r>
            <a:r>
              <a:rPr lang="ru-RU" sz="2800" dirty="0" err="1">
                <a:latin typeface="Comic Sans MS" pitchFamily="66" charset="0"/>
              </a:rPr>
              <a:t>too</a:t>
            </a:r>
            <a:r>
              <a:rPr lang="ru-RU" sz="2800" dirty="0"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small</a:t>
            </a:r>
            <a:r>
              <a:rPr lang="ru-RU" sz="2800" dirty="0">
                <a:latin typeface="Comic Sans MS" pitchFamily="66" charset="0"/>
              </a:rPr>
              <a:t> </a:t>
            </a:r>
            <a:r>
              <a:rPr lang="ru-RU" sz="2800" dirty="0" err="1">
                <a:latin typeface="Comic Sans MS" pitchFamily="66" charset="0"/>
              </a:rPr>
              <a:t>for</a:t>
            </a:r>
            <a:r>
              <a:rPr lang="ru-RU" sz="2800" dirty="0">
                <a:latin typeface="Comic Sans MS" pitchFamily="66" charset="0"/>
              </a:rPr>
              <a:t> </a:t>
            </a:r>
            <a:r>
              <a:rPr lang="ru-RU" sz="2800" dirty="0" err="1">
                <a:latin typeface="Comic Sans MS" pitchFamily="66" charset="0"/>
              </a:rPr>
              <a:t>his</a:t>
            </a:r>
            <a:r>
              <a:rPr lang="ru-RU" sz="2800" dirty="0">
                <a:latin typeface="Comic Sans MS" pitchFamily="66" charset="0"/>
              </a:rPr>
              <a:t> </a:t>
            </a:r>
            <a:r>
              <a:rPr lang="ru-RU" sz="2800" dirty="0" err="1">
                <a:latin typeface="Comic Sans MS" pitchFamily="66" charset="0"/>
              </a:rPr>
              <a:t>age</a:t>
            </a:r>
            <a:r>
              <a:rPr lang="ru-RU" sz="2800" dirty="0">
                <a:latin typeface="Comic Sans MS" pitchFamily="66" charset="0"/>
              </a:rPr>
              <a:t>.</a:t>
            </a:r>
            <a:br>
              <a:rPr lang="ru-RU" sz="2800" dirty="0">
                <a:latin typeface="Comic Sans MS" pitchFamily="66" charset="0"/>
              </a:rPr>
            </a:br>
            <a:r>
              <a:rPr lang="ru-RU" sz="2800" dirty="0">
                <a:latin typeface="Comic Sans MS" pitchFamily="66" charset="0"/>
              </a:rPr>
              <a:t>Хотя Рональду было шестнадцать, он был слишком мал для своего возраста.</a:t>
            </a:r>
            <a:br>
              <a:rPr lang="ru-RU" sz="2800" dirty="0">
                <a:latin typeface="Comic Sans MS" pitchFamily="66" charset="0"/>
              </a:rPr>
            </a:br>
            <a:endParaRPr lang="ru-RU" sz="28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63364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620688"/>
            <a:ext cx="8280920" cy="576064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000" dirty="0">
                <a:latin typeface="Comic Sans MS" pitchFamily="66" charset="0"/>
              </a:rPr>
              <a:t>Таким образом, прилагательные </a:t>
            </a:r>
            <a:r>
              <a:rPr lang="ru-RU" sz="3000" b="1" u="sng" dirty="0" err="1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little</a:t>
            </a:r>
            <a:r>
              <a:rPr lang="ru-RU" sz="3000" u="sng" dirty="0">
                <a:latin typeface="Comic Sans MS" pitchFamily="66" charset="0"/>
              </a:rPr>
              <a:t> и </a:t>
            </a:r>
            <a:r>
              <a:rPr lang="ru-RU" sz="3000" b="1" u="sng" dirty="0" err="1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small</a:t>
            </a:r>
            <a:r>
              <a:rPr lang="ru-RU" sz="30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ru-RU" sz="3000" dirty="0">
                <a:latin typeface="Comic Sans MS" pitchFamily="66" charset="0"/>
              </a:rPr>
              <a:t>в большинстве случаев </a:t>
            </a:r>
            <a:r>
              <a:rPr lang="ru-RU" sz="3000" u="sng" dirty="0">
                <a:latin typeface="Comic Sans MS" pitchFamily="66" charset="0"/>
              </a:rPr>
              <a:t>не могут </a:t>
            </a:r>
            <a:r>
              <a:rPr lang="ru-RU" sz="3000" u="sng" dirty="0" err="1">
                <a:latin typeface="Comic Sans MS" pitchFamily="66" charset="0"/>
              </a:rPr>
              <a:t>взаимозаменяться</a:t>
            </a:r>
            <a:r>
              <a:rPr lang="ru-RU" sz="3000" dirty="0">
                <a:latin typeface="Comic Sans MS" pitchFamily="66" charset="0"/>
              </a:rPr>
              <a:t>. Мы можем заменять одно прилагательное на другое только в тех случаях, когда они имеют смысловой оттенок 'небольшой по размеру':</a:t>
            </a:r>
            <a:br>
              <a:rPr lang="ru-RU" sz="3000" dirty="0">
                <a:latin typeface="Comic Sans MS" pitchFamily="66" charset="0"/>
              </a:rPr>
            </a:br>
            <a:r>
              <a:rPr lang="ru-RU" sz="3000" dirty="0">
                <a:latin typeface="Comic Sans MS" pitchFamily="66" charset="0"/>
              </a:rPr>
              <a:t/>
            </a:r>
            <a:br>
              <a:rPr lang="ru-RU" sz="3000" dirty="0">
                <a:latin typeface="Comic Sans MS" pitchFamily="66" charset="0"/>
              </a:rPr>
            </a:br>
            <a:r>
              <a:rPr lang="ru-RU" sz="3000" dirty="0" err="1">
                <a:latin typeface="Comic Sans MS" pitchFamily="66" charset="0"/>
              </a:rPr>
              <a:t>They</a:t>
            </a:r>
            <a:r>
              <a:rPr lang="ru-RU" sz="3000" dirty="0">
                <a:latin typeface="Comic Sans MS" pitchFamily="66" charset="0"/>
              </a:rPr>
              <a:t> </a:t>
            </a:r>
            <a:r>
              <a:rPr lang="ru-RU" sz="3000" dirty="0" err="1">
                <a:latin typeface="Comic Sans MS" pitchFamily="66" charset="0"/>
              </a:rPr>
              <a:t>sat</a:t>
            </a:r>
            <a:r>
              <a:rPr lang="ru-RU" sz="3000" dirty="0">
                <a:latin typeface="Comic Sans MS" pitchFamily="66" charset="0"/>
              </a:rPr>
              <a:t> </a:t>
            </a:r>
            <a:r>
              <a:rPr lang="ru-RU" sz="3000" dirty="0" err="1">
                <a:latin typeface="Comic Sans MS" pitchFamily="66" charset="0"/>
              </a:rPr>
              <a:t>down</a:t>
            </a:r>
            <a:r>
              <a:rPr lang="ru-RU" sz="3000" dirty="0">
                <a:latin typeface="Comic Sans MS" pitchFamily="66" charset="0"/>
              </a:rPr>
              <a:t> </a:t>
            </a:r>
            <a:r>
              <a:rPr lang="ru-RU" sz="3000" dirty="0" err="1">
                <a:latin typeface="Comic Sans MS" pitchFamily="66" charset="0"/>
              </a:rPr>
              <a:t>opposite</a:t>
            </a:r>
            <a:r>
              <a:rPr lang="ru-RU" sz="3000" dirty="0">
                <a:latin typeface="Comic Sans MS" pitchFamily="66" charset="0"/>
              </a:rPr>
              <a:t> </a:t>
            </a:r>
            <a:r>
              <a:rPr lang="ru-RU" sz="3000" dirty="0" err="1">
                <a:latin typeface="Comic Sans MS" pitchFamily="66" charset="0"/>
              </a:rPr>
              <a:t>each</a:t>
            </a:r>
            <a:r>
              <a:rPr lang="ru-RU" sz="3000" dirty="0">
                <a:latin typeface="Comic Sans MS" pitchFamily="66" charset="0"/>
              </a:rPr>
              <a:t> </a:t>
            </a:r>
            <a:r>
              <a:rPr lang="ru-RU" sz="3000" dirty="0" err="1">
                <a:latin typeface="Comic Sans MS" pitchFamily="66" charset="0"/>
              </a:rPr>
              <a:t>other</a:t>
            </a:r>
            <a:r>
              <a:rPr lang="ru-RU" sz="3000" dirty="0">
                <a:latin typeface="Comic Sans MS" pitchFamily="66" charset="0"/>
              </a:rPr>
              <a:t> </a:t>
            </a:r>
            <a:r>
              <a:rPr lang="ru-RU" sz="3000" dirty="0" err="1">
                <a:latin typeface="Comic Sans MS" pitchFamily="66" charset="0"/>
              </a:rPr>
              <a:t>at</a:t>
            </a:r>
            <a:r>
              <a:rPr lang="ru-RU" sz="3000" dirty="0">
                <a:latin typeface="Comic Sans MS" pitchFamily="66" charset="0"/>
              </a:rPr>
              <a:t> </a:t>
            </a:r>
            <a:r>
              <a:rPr lang="ru-RU" sz="3000" dirty="0" err="1">
                <a:latin typeface="Comic Sans MS" pitchFamily="66" charset="0"/>
              </a:rPr>
              <a:t>one</a:t>
            </a:r>
            <a:r>
              <a:rPr lang="ru-RU" sz="3000" dirty="0">
                <a:latin typeface="Comic Sans MS" pitchFamily="66" charset="0"/>
              </a:rPr>
              <a:t> </a:t>
            </a:r>
            <a:r>
              <a:rPr lang="ru-RU" sz="3000" dirty="0" err="1">
                <a:latin typeface="Comic Sans MS" pitchFamily="66" charset="0"/>
              </a:rPr>
              <a:t>of</a:t>
            </a:r>
            <a:r>
              <a:rPr lang="ru-RU" sz="3000" dirty="0">
                <a:latin typeface="Comic Sans MS" pitchFamily="66" charset="0"/>
              </a:rPr>
              <a:t> </a:t>
            </a:r>
            <a:r>
              <a:rPr lang="ru-RU" sz="3000" dirty="0" err="1">
                <a:latin typeface="Comic Sans MS" pitchFamily="66" charset="0"/>
              </a:rPr>
              <a:t>the</a:t>
            </a:r>
            <a:r>
              <a:rPr lang="ru-RU" sz="3000" dirty="0">
                <a:latin typeface="Comic Sans MS" pitchFamily="66" charset="0"/>
              </a:rPr>
              <a:t> </a:t>
            </a:r>
            <a:r>
              <a:rPr lang="ru-RU" sz="3000" dirty="0" err="1">
                <a:latin typeface="Comic Sans MS" pitchFamily="66" charset="0"/>
              </a:rPr>
              <a:t>two</a:t>
            </a:r>
            <a:r>
              <a:rPr lang="ru-RU" sz="3000" dirty="0">
                <a:latin typeface="Comic Sans MS" pitchFamily="66" charset="0"/>
              </a:rPr>
              <a:t> </a:t>
            </a:r>
            <a:r>
              <a:rPr lang="ru-RU" sz="3000" dirty="0" err="1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small</a:t>
            </a:r>
            <a:r>
              <a:rPr lang="ru-RU" sz="3000" dirty="0">
                <a:latin typeface="Comic Sans MS" pitchFamily="66" charset="0"/>
              </a:rPr>
              <a:t> </a:t>
            </a:r>
            <a:r>
              <a:rPr lang="ru-RU" sz="3000" dirty="0" err="1">
                <a:latin typeface="Comic Sans MS" pitchFamily="66" charset="0"/>
              </a:rPr>
              <a:t>tables</a:t>
            </a:r>
            <a:r>
              <a:rPr lang="ru-RU" sz="3000" dirty="0">
                <a:latin typeface="Comic Sans MS" pitchFamily="66" charset="0"/>
              </a:rPr>
              <a:t> </a:t>
            </a:r>
            <a:r>
              <a:rPr lang="ru-RU" sz="3000" dirty="0" err="1">
                <a:latin typeface="Comic Sans MS" pitchFamily="66" charset="0"/>
              </a:rPr>
              <a:t>in</a:t>
            </a:r>
            <a:r>
              <a:rPr lang="ru-RU" sz="3000" dirty="0">
                <a:latin typeface="Comic Sans MS" pitchFamily="66" charset="0"/>
              </a:rPr>
              <a:t> </a:t>
            </a:r>
            <a:r>
              <a:rPr lang="ru-RU" sz="3000" dirty="0" err="1">
                <a:latin typeface="Comic Sans MS" pitchFamily="66" charset="0"/>
              </a:rPr>
              <a:t>the</a:t>
            </a:r>
            <a:r>
              <a:rPr lang="ru-RU" sz="3000" dirty="0">
                <a:latin typeface="Comic Sans MS" pitchFamily="66" charset="0"/>
              </a:rPr>
              <a:t> </a:t>
            </a:r>
            <a:r>
              <a:rPr lang="ru-RU" sz="3000" dirty="0" err="1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little</a:t>
            </a:r>
            <a:r>
              <a:rPr lang="ru-RU" sz="3000" dirty="0">
                <a:latin typeface="Comic Sans MS" pitchFamily="66" charset="0"/>
              </a:rPr>
              <a:t> </a:t>
            </a:r>
            <a:r>
              <a:rPr lang="ru-RU" sz="3000" dirty="0" err="1">
                <a:latin typeface="Comic Sans MS" pitchFamily="66" charset="0"/>
              </a:rPr>
              <a:t>room</a:t>
            </a:r>
            <a:r>
              <a:rPr lang="ru-RU" sz="3000" dirty="0">
                <a:latin typeface="Comic Sans MS" pitchFamily="66" charset="0"/>
              </a:rPr>
              <a:t>.</a:t>
            </a:r>
            <a:br>
              <a:rPr lang="ru-RU" sz="3000" dirty="0">
                <a:latin typeface="Comic Sans MS" pitchFamily="66" charset="0"/>
              </a:rPr>
            </a:br>
            <a:r>
              <a:rPr lang="ru-RU" sz="3000" dirty="0">
                <a:latin typeface="Comic Sans MS" pitchFamily="66" charset="0"/>
              </a:rPr>
              <a:t>Они сели друг против друга за один из двух небольших столиков в маленькой комнате.</a:t>
            </a:r>
          </a:p>
        </p:txBody>
      </p:sp>
    </p:spTree>
    <p:extLst>
      <p:ext uri="{BB962C8B-B14F-4D97-AF65-F5344CB8AC3E}">
        <p14:creationId xmlns:p14="http://schemas.microsoft.com/office/powerpoint/2010/main" val="29160139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19256" cy="216024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3200" u="sng" dirty="0">
                <a:latin typeface="Comic Sans MS" pitchFamily="66" charset="0"/>
              </a:rPr>
              <a:t>Прилагательное </a:t>
            </a:r>
            <a:r>
              <a:rPr lang="ru-RU" sz="3200" b="1" u="sng" dirty="0" err="1">
                <a:latin typeface="Comic Sans MS" pitchFamily="66" charset="0"/>
              </a:rPr>
              <a:t>tiny</a:t>
            </a:r>
            <a:r>
              <a:rPr lang="ru-RU" sz="3200" dirty="0">
                <a:latin typeface="Comic Sans MS" pitchFamily="66" charset="0"/>
              </a:rPr>
              <a:t> имеет смысловой оттенок, указывающий на очень маленький размер - малюсенький, крошечный; оно сильно эмоционально окрашено</a:t>
            </a:r>
            <a:r>
              <a:rPr lang="ru-RU" sz="3200" dirty="0" smtClean="0">
                <a:latin typeface="Comic Sans MS" pitchFamily="66" charset="0"/>
              </a:rPr>
              <a:t>: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2708920"/>
            <a:ext cx="8219256" cy="396044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800" dirty="0">
                <a:latin typeface="Comic Sans MS" pitchFamily="66" charset="0"/>
              </a:rPr>
              <a:t>A 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tiny </a:t>
            </a:r>
            <a:r>
              <a:rPr lang="en-US" sz="2800" dirty="0">
                <a:latin typeface="Comic Sans MS" pitchFamily="66" charset="0"/>
              </a:rPr>
              <a:t>cottage - </a:t>
            </a:r>
            <a:r>
              <a:rPr lang="ru-RU" sz="2800" dirty="0">
                <a:latin typeface="Comic Sans MS" pitchFamily="66" charset="0"/>
              </a:rPr>
              <a:t>крошечный коттедж</a:t>
            </a:r>
            <a:br>
              <a:rPr lang="ru-RU" sz="2800" dirty="0">
                <a:latin typeface="Comic Sans MS" pitchFamily="66" charset="0"/>
              </a:rPr>
            </a:br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Tiny</a:t>
            </a:r>
            <a:r>
              <a:rPr lang="en-US" sz="2800" dirty="0">
                <a:latin typeface="Comic Sans MS" pitchFamily="66" charset="0"/>
              </a:rPr>
              <a:t> paws - </a:t>
            </a:r>
            <a:r>
              <a:rPr lang="ru-RU" sz="2800" dirty="0">
                <a:latin typeface="Comic Sans MS" pitchFamily="66" charset="0"/>
              </a:rPr>
              <a:t>малюсенькие лапки</a:t>
            </a:r>
            <a:br>
              <a:rPr lang="ru-RU" sz="2800" dirty="0">
                <a:latin typeface="Comic Sans MS" pitchFamily="66" charset="0"/>
              </a:rPr>
            </a:br>
            <a:r>
              <a:rPr lang="ru-RU" sz="2800" dirty="0">
                <a:latin typeface="Comic Sans MS" pitchFamily="66" charset="0"/>
              </a:rPr>
              <a:t/>
            </a:r>
            <a:br>
              <a:rPr lang="ru-RU" sz="2800" dirty="0">
                <a:latin typeface="Comic Sans MS" pitchFamily="66" charset="0"/>
              </a:rPr>
            </a:br>
            <a:r>
              <a:rPr lang="en-US" sz="2800" dirty="0">
                <a:latin typeface="Comic Sans MS" pitchFamily="66" charset="0"/>
              </a:rPr>
              <a:t>The elves lived in a 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tiny</a:t>
            </a:r>
            <a:r>
              <a:rPr lang="en-US" sz="2800" dirty="0">
                <a:latin typeface="Comic Sans MS" pitchFamily="66" charset="0"/>
              </a:rPr>
              <a:t> cottage all by themselves and every day they worked in their 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tiny</a:t>
            </a:r>
            <a:r>
              <a:rPr lang="en-US" sz="2800" dirty="0">
                <a:latin typeface="Comic Sans MS" pitchFamily="66" charset="0"/>
              </a:rPr>
              <a:t> garden. </a:t>
            </a:r>
            <a:br>
              <a:rPr lang="en-US" sz="2800" dirty="0">
                <a:latin typeface="Comic Sans MS" pitchFamily="66" charset="0"/>
              </a:rPr>
            </a:br>
            <a:r>
              <a:rPr lang="ru-RU" sz="2800" dirty="0">
                <a:latin typeface="Comic Sans MS" pitchFamily="66" charset="0"/>
              </a:rPr>
              <a:t>Эльфы жили в крошечном домике, и каждый день работали в своём крошечном садике. </a:t>
            </a:r>
          </a:p>
        </p:txBody>
      </p:sp>
    </p:spTree>
    <p:extLst>
      <p:ext uri="{BB962C8B-B14F-4D97-AF65-F5344CB8AC3E}">
        <p14:creationId xmlns:p14="http://schemas.microsoft.com/office/powerpoint/2010/main" val="22662730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787208" cy="92211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>
                <a:latin typeface="Comic Sans MS" pitchFamily="66" charset="0"/>
              </a:rPr>
              <a:t>ТЕСТ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1412776"/>
            <a:ext cx="8568952" cy="504056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latin typeface="Comic Sans MS" pitchFamily="66" charset="0"/>
              </a:rPr>
              <a:t>1</a:t>
            </a:r>
            <a:r>
              <a:rPr lang="en-US" b="1" dirty="0">
                <a:latin typeface="Comic Sans MS" pitchFamily="66" charset="0"/>
              </a:rPr>
              <a:t>.</a:t>
            </a:r>
            <a:r>
              <a:rPr lang="en-US" dirty="0">
                <a:latin typeface="Comic Sans MS" pitchFamily="66" charset="0"/>
              </a:rPr>
              <a:t>  </a:t>
            </a:r>
            <a:r>
              <a:rPr lang="en-US" b="1" dirty="0">
                <a:latin typeface="Comic Sans MS" pitchFamily="66" charset="0"/>
              </a:rPr>
              <a:t>Paul sitting on his ..... chair looked and talked like a little old man.</a:t>
            </a:r>
            <a:r>
              <a:rPr lang="en-US" dirty="0">
                <a:latin typeface="Comic Sans MS" pitchFamily="66" charset="0"/>
              </a:rPr>
              <a:t>  </a:t>
            </a:r>
            <a:endParaRPr lang="ru-RU" dirty="0" smtClean="0"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en-US" dirty="0" smtClean="0">
                <a:latin typeface="Comic Sans MS" pitchFamily="66" charset="0"/>
              </a:rPr>
              <a:t>little   small   tiny</a:t>
            </a:r>
          </a:p>
          <a:p>
            <a:pPr marL="0" indent="0">
              <a:buNone/>
            </a:pPr>
            <a:r>
              <a:rPr lang="en-US" b="1" dirty="0">
                <a:latin typeface="Comic Sans MS" pitchFamily="66" charset="0"/>
              </a:rPr>
              <a:t>2.</a:t>
            </a:r>
            <a:r>
              <a:rPr lang="en-US" dirty="0">
                <a:latin typeface="Comic Sans MS" pitchFamily="66" charset="0"/>
              </a:rPr>
              <a:t>  </a:t>
            </a:r>
            <a:r>
              <a:rPr lang="en-US" b="1" dirty="0">
                <a:latin typeface="Comic Sans MS" pitchFamily="66" charset="0"/>
              </a:rPr>
              <a:t>..... knowledge is a dangerous thing. (proverb)</a:t>
            </a:r>
            <a:r>
              <a:rPr lang="en-US" dirty="0">
                <a:latin typeface="Comic Sans MS" pitchFamily="66" charset="0"/>
              </a:rPr>
              <a:t>  </a:t>
            </a:r>
            <a:endParaRPr lang="en-US" dirty="0" smtClean="0"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en-US" dirty="0">
                <a:latin typeface="Comic Sans MS" pitchFamily="66" charset="0"/>
              </a:rPr>
              <a:t>little   small   tiny</a:t>
            </a:r>
          </a:p>
          <a:p>
            <a:pPr marL="0" indent="0">
              <a:buNone/>
            </a:pPr>
            <a:r>
              <a:rPr lang="en-US" dirty="0">
                <a:latin typeface="Comic Sans MS" pitchFamily="66" charset="0"/>
              </a:rPr>
              <a:t> </a:t>
            </a:r>
            <a:r>
              <a:rPr lang="en-US" b="1" dirty="0">
                <a:latin typeface="Comic Sans MS" pitchFamily="66" charset="0"/>
              </a:rPr>
              <a:t>3.</a:t>
            </a:r>
            <a:r>
              <a:rPr lang="en-US" dirty="0">
                <a:latin typeface="Comic Sans MS" pitchFamily="66" charset="0"/>
              </a:rPr>
              <a:t>  </a:t>
            </a:r>
            <a:r>
              <a:rPr lang="en-US" b="1" dirty="0">
                <a:latin typeface="Comic Sans MS" pitchFamily="66" charset="0"/>
              </a:rPr>
              <a:t>Adam was just a ..... fellow when his folks moved here.</a:t>
            </a:r>
            <a:r>
              <a:rPr lang="en-US" dirty="0">
                <a:latin typeface="Comic Sans MS" pitchFamily="66" charset="0"/>
              </a:rPr>
              <a:t>  </a:t>
            </a:r>
            <a:endParaRPr lang="en-US" dirty="0" smtClean="0"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en-US" dirty="0">
                <a:latin typeface="Comic Sans MS" pitchFamily="66" charset="0"/>
              </a:rPr>
              <a:t>little   small   tiny</a:t>
            </a:r>
          </a:p>
          <a:p>
            <a:pPr marL="0" indent="0">
              <a:buNone/>
            </a:pPr>
            <a:r>
              <a:rPr lang="en-US" dirty="0">
                <a:latin typeface="Comic Sans MS" pitchFamily="66" charset="0"/>
              </a:rPr>
              <a:t> </a:t>
            </a:r>
            <a:r>
              <a:rPr lang="en-US" b="1" dirty="0">
                <a:latin typeface="Comic Sans MS" pitchFamily="66" charset="0"/>
              </a:rPr>
              <a:t>4.</a:t>
            </a:r>
            <a:r>
              <a:rPr lang="en-US" dirty="0">
                <a:latin typeface="Comic Sans MS" pitchFamily="66" charset="0"/>
              </a:rPr>
              <a:t>  </a:t>
            </a:r>
            <a:r>
              <a:rPr lang="en-US" b="1" dirty="0">
                <a:latin typeface="Comic Sans MS" pitchFamily="66" charset="0"/>
              </a:rPr>
              <a:t>..... strokes fell great oaks. (proverb)</a:t>
            </a:r>
            <a:r>
              <a:rPr lang="en-US" dirty="0">
                <a:latin typeface="Comic Sans MS" pitchFamily="66" charset="0"/>
              </a:rPr>
              <a:t>  </a:t>
            </a:r>
            <a:endParaRPr lang="en-US" dirty="0" smtClean="0"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en-US" dirty="0">
                <a:latin typeface="Comic Sans MS" pitchFamily="66" charset="0"/>
              </a:rPr>
              <a:t>little   small   tiny</a:t>
            </a:r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12893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1560" y="548680"/>
            <a:ext cx="8075240" cy="590465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>
                <a:latin typeface="Comic Sans MS" pitchFamily="66" charset="0"/>
              </a:rPr>
              <a:t>5.</a:t>
            </a:r>
            <a:r>
              <a:rPr lang="en-US" dirty="0">
                <a:latin typeface="Comic Sans MS" pitchFamily="66" charset="0"/>
              </a:rPr>
              <a:t>  </a:t>
            </a:r>
            <a:r>
              <a:rPr lang="en-US" b="1" dirty="0">
                <a:latin typeface="Comic Sans MS" pitchFamily="66" charset="0"/>
              </a:rPr>
              <a:t>I don’t think much of Jeremy Brown; he seems to be a big fish in a ..... pond.</a:t>
            </a:r>
            <a:r>
              <a:rPr lang="en-US" dirty="0">
                <a:latin typeface="Comic Sans MS" pitchFamily="66" charset="0"/>
              </a:rPr>
              <a:t>  </a:t>
            </a:r>
            <a:endParaRPr lang="en-US" dirty="0" smtClean="0"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en-US" dirty="0">
                <a:latin typeface="Comic Sans MS" pitchFamily="66" charset="0"/>
              </a:rPr>
              <a:t>little   small   tiny</a:t>
            </a:r>
          </a:p>
          <a:p>
            <a:pPr marL="0" indent="0">
              <a:buNone/>
            </a:pPr>
            <a:r>
              <a:rPr lang="en-US" b="1" dirty="0">
                <a:latin typeface="Comic Sans MS" pitchFamily="66" charset="0"/>
              </a:rPr>
              <a:t>6.</a:t>
            </a:r>
            <a:r>
              <a:rPr lang="en-US" dirty="0">
                <a:latin typeface="Comic Sans MS" pitchFamily="66" charset="0"/>
              </a:rPr>
              <a:t>  </a:t>
            </a:r>
            <a:r>
              <a:rPr lang="en-US" b="1" dirty="0">
                <a:latin typeface="Comic Sans MS" pitchFamily="66" charset="0"/>
              </a:rPr>
              <a:t>Could you come a ..... way with me?</a:t>
            </a:r>
            <a:r>
              <a:rPr lang="en-US" dirty="0">
                <a:latin typeface="Comic Sans MS" pitchFamily="66" charset="0"/>
              </a:rPr>
              <a:t>  </a:t>
            </a:r>
            <a:endParaRPr lang="en-US" dirty="0" smtClean="0"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en-US" dirty="0">
                <a:latin typeface="Comic Sans MS" pitchFamily="66" charset="0"/>
              </a:rPr>
              <a:t>little   small   tiny</a:t>
            </a:r>
          </a:p>
          <a:p>
            <a:pPr marL="0" indent="0">
              <a:buNone/>
            </a:pPr>
            <a:r>
              <a:rPr lang="en-US" b="1" dirty="0" smtClean="0">
                <a:latin typeface="Comic Sans MS" pitchFamily="66" charset="0"/>
              </a:rPr>
              <a:t>7</a:t>
            </a:r>
            <a:r>
              <a:rPr lang="en-US" b="1" dirty="0">
                <a:latin typeface="Comic Sans MS" pitchFamily="66" charset="0"/>
              </a:rPr>
              <a:t>.</a:t>
            </a:r>
            <a:r>
              <a:rPr lang="en-US" dirty="0">
                <a:latin typeface="Comic Sans MS" pitchFamily="66" charset="0"/>
              </a:rPr>
              <a:t>  </a:t>
            </a:r>
            <a:r>
              <a:rPr lang="en-US" b="1" dirty="0">
                <a:latin typeface="Comic Sans MS" pitchFamily="66" charset="0"/>
              </a:rPr>
              <a:t>Great cry and .... wool. (proverb)</a:t>
            </a:r>
            <a:r>
              <a:rPr lang="en-US" dirty="0">
                <a:latin typeface="Comic Sans MS" pitchFamily="66" charset="0"/>
              </a:rPr>
              <a:t>  </a:t>
            </a:r>
            <a:endParaRPr lang="en-US" dirty="0" smtClean="0"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en-US" dirty="0">
                <a:latin typeface="Comic Sans MS" pitchFamily="66" charset="0"/>
              </a:rPr>
              <a:t>little   small   tiny</a:t>
            </a:r>
          </a:p>
          <a:p>
            <a:pPr marL="0" indent="0">
              <a:buNone/>
            </a:pPr>
            <a:r>
              <a:rPr lang="en-US" b="1" dirty="0">
                <a:latin typeface="Comic Sans MS" pitchFamily="66" charset="0"/>
              </a:rPr>
              <a:t>8.</a:t>
            </a:r>
            <a:r>
              <a:rPr lang="en-US" dirty="0">
                <a:latin typeface="Comic Sans MS" pitchFamily="66" charset="0"/>
              </a:rPr>
              <a:t>  </a:t>
            </a:r>
            <a:r>
              <a:rPr lang="en-US" b="1" dirty="0">
                <a:latin typeface="Comic Sans MS" pitchFamily="66" charset="0"/>
              </a:rPr>
              <a:t>They sat down opposite each other at one of the two small tables in the ..... room.</a:t>
            </a:r>
            <a:r>
              <a:rPr lang="en-US" dirty="0">
                <a:latin typeface="Comic Sans MS" pitchFamily="66" charset="0"/>
              </a:rPr>
              <a:t>  </a:t>
            </a:r>
            <a:endParaRPr lang="en-US" dirty="0" smtClean="0"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en-US" dirty="0">
                <a:latin typeface="Comic Sans MS" pitchFamily="66" charset="0"/>
              </a:rPr>
              <a:t>little   small   tiny</a:t>
            </a:r>
          </a:p>
          <a:p>
            <a:pPr marL="0" indent="0">
              <a:buNone/>
            </a:pPr>
            <a:r>
              <a:rPr lang="en-US" b="1" dirty="0">
                <a:latin typeface="Comic Sans MS" pitchFamily="66" charset="0"/>
              </a:rPr>
              <a:t>9.</a:t>
            </a:r>
            <a:r>
              <a:rPr lang="en-US" dirty="0">
                <a:latin typeface="Comic Sans MS" pitchFamily="66" charset="0"/>
              </a:rPr>
              <a:t>  </a:t>
            </a:r>
            <a:r>
              <a:rPr lang="en-US" b="1" dirty="0">
                <a:latin typeface="Comic Sans MS" pitchFamily="66" charset="0"/>
              </a:rPr>
              <a:t>The girl looks so .....; I wonder what her age is.</a:t>
            </a:r>
            <a:r>
              <a:rPr lang="en-US" dirty="0">
                <a:latin typeface="Comic Sans MS" pitchFamily="66" charset="0"/>
              </a:rPr>
              <a:t>  </a:t>
            </a:r>
            <a:endParaRPr lang="en-US" dirty="0" smtClean="0"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en-US" dirty="0">
                <a:latin typeface="Comic Sans MS" pitchFamily="66" charset="0"/>
              </a:rPr>
              <a:t>little   small   tiny</a:t>
            </a:r>
          </a:p>
          <a:p>
            <a:pPr marL="0" indent="0">
              <a:buNone/>
            </a:pPr>
            <a:r>
              <a:rPr lang="en-US" b="1" dirty="0">
                <a:latin typeface="Comic Sans MS" pitchFamily="66" charset="0"/>
              </a:rPr>
              <a:t>10.</a:t>
            </a:r>
            <a:r>
              <a:rPr lang="en-US" dirty="0">
                <a:latin typeface="Comic Sans MS" pitchFamily="66" charset="0"/>
              </a:rPr>
              <a:t>  </a:t>
            </a:r>
            <a:r>
              <a:rPr lang="en-US" b="1" dirty="0">
                <a:latin typeface="Comic Sans MS" pitchFamily="66" charset="0"/>
              </a:rPr>
              <a:t>Better a ..... fire that warms than a big fire that burns. (proverb)</a:t>
            </a:r>
            <a:r>
              <a:rPr lang="en-US" dirty="0">
                <a:latin typeface="Comic Sans MS" pitchFamily="66" charset="0"/>
              </a:rPr>
              <a:t>  </a:t>
            </a:r>
            <a:endParaRPr lang="en-US" dirty="0" smtClean="0"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en-US" dirty="0">
                <a:latin typeface="Comic Sans MS" pitchFamily="66" charset="0"/>
              </a:rPr>
              <a:t>little   small   tiny</a:t>
            </a:r>
          </a:p>
          <a:p>
            <a:pPr marL="0" indent="0" algn="ctr">
              <a:buNone/>
            </a:pPr>
            <a:endParaRPr lang="en-US" dirty="0" smtClean="0">
              <a:latin typeface="Comic Sans MS" pitchFamily="66" charset="0"/>
            </a:endParaRPr>
          </a:p>
          <a:p>
            <a:pPr marL="0" indent="0">
              <a:buNone/>
            </a:pPr>
            <a:endParaRPr lang="ru-R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07178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787208" cy="92211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>
                <a:latin typeface="Comic Sans MS" pitchFamily="66" charset="0"/>
              </a:rPr>
              <a:t>ОТВЕТ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1412776"/>
            <a:ext cx="8568952" cy="504056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latin typeface="Comic Sans MS" pitchFamily="66" charset="0"/>
              </a:rPr>
              <a:t>1</a:t>
            </a:r>
            <a:r>
              <a:rPr lang="en-US" b="1" dirty="0">
                <a:latin typeface="Comic Sans MS" pitchFamily="66" charset="0"/>
              </a:rPr>
              <a:t>.</a:t>
            </a:r>
            <a:r>
              <a:rPr lang="en-US" dirty="0">
                <a:latin typeface="Comic Sans MS" pitchFamily="66" charset="0"/>
              </a:rPr>
              <a:t>  </a:t>
            </a:r>
            <a:r>
              <a:rPr lang="en-US" b="1" dirty="0">
                <a:latin typeface="Comic Sans MS" pitchFamily="66" charset="0"/>
              </a:rPr>
              <a:t>Paul sitting on his ..... chair looked and talked like a little old man.</a:t>
            </a:r>
            <a:r>
              <a:rPr lang="en-US" dirty="0">
                <a:latin typeface="Comic Sans MS" pitchFamily="66" charset="0"/>
              </a:rPr>
              <a:t>  </a:t>
            </a:r>
            <a:endParaRPr lang="ru-RU" dirty="0" smtClean="0"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en-US" u="sng" dirty="0" smtClean="0">
                <a:latin typeface="Comic Sans MS" pitchFamily="66" charset="0"/>
              </a:rPr>
              <a:t>little</a:t>
            </a:r>
            <a:r>
              <a:rPr lang="en-US" dirty="0" smtClean="0">
                <a:latin typeface="Comic Sans MS" pitchFamily="66" charset="0"/>
              </a:rPr>
              <a:t>   small   tiny</a:t>
            </a:r>
          </a:p>
          <a:p>
            <a:pPr marL="0" indent="0">
              <a:buNone/>
            </a:pPr>
            <a:r>
              <a:rPr lang="en-US" b="1" dirty="0">
                <a:latin typeface="Comic Sans MS" pitchFamily="66" charset="0"/>
              </a:rPr>
              <a:t>2.</a:t>
            </a:r>
            <a:r>
              <a:rPr lang="en-US" dirty="0">
                <a:latin typeface="Comic Sans MS" pitchFamily="66" charset="0"/>
              </a:rPr>
              <a:t>  </a:t>
            </a:r>
            <a:r>
              <a:rPr lang="en-US" b="1" dirty="0">
                <a:latin typeface="Comic Sans MS" pitchFamily="66" charset="0"/>
              </a:rPr>
              <a:t>..... knowledge is a dangerous thing. (proverb)</a:t>
            </a:r>
            <a:r>
              <a:rPr lang="en-US" dirty="0">
                <a:latin typeface="Comic Sans MS" pitchFamily="66" charset="0"/>
              </a:rPr>
              <a:t>  </a:t>
            </a:r>
            <a:endParaRPr lang="en-US" dirty="0" smtClean="0"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en-US" u="sng" dirty="0">
                <a:latin typeface="Comic Sans MS" pitchFamily="66" charset="0"/>
              </a:rPr>
              <a:t>little</a:t>
            </a:r>
            <a:r>
              <a:rPr lang="en-US" dirty="0">
                <a:latin typeface="Comic Sans MS" pitchFamily="66" charset="0"/>
              </a:rPr>
              <a:t>   small   tiny</a:t>
            </a:r>
          </a:p>
          <a:p>
            <a:pPr marL="0" indent="0">
              <a:buNone/>
            </a:pPr>
            <a:r>
              <a:rPr lang="en-US" dirty="0">
                <a:latin typeface="Comic Sans MS" pitchFamily="66" charset="0"/>
              </a:rPr>
              <a:t> </a:t>
            </a:r>
            <a:r>
              <a:rPr lang="en-US" b="1" dirty="0">
                <a:latin typeface="Comic Sans MS" pitchFamily="66" charset="0"/>
              </a:rPr>
              <a:t>3.</a:t>
            </a:r>
            <a:r>
              <a:rPr lang="en-US" dirty="0">
                <a:latin typeface="Comic Sans MS" pitchFamily="66" charset="0"/>
              </a:rPr>
              <a:t>  </a:t>
            </a:r>
            <a:r>
              <a:rPr lang="en-US" b="1" dirty="0">
                <a:latin typeface="Comic Sans MS" pitchFamily="66" charset="0"/>
              </a:rPr>
              <a:t>Adam was just a ..... fellow when his folks moved here.</a:t>
            </a:r>
            <a:r>
              <a:rPr lang="en-US" dirty="0">
                <a:latin typeface="Comic Sans MS" pitchFamily="66" charset="0"/>
              </a:rPr>
              <a:t>  </a:t>
            </a:r>
            <a:endParaRPr lang="en-US" dirty="0" smtClean="0"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en-US" u="sng" dirty="0">
                <a:latin typeface="Comic Sans MS" pitchFamily="66" charset="0"/>
              </a:rPr>
              <a:t>little </a:t>
            </a:r>
            <a:r>
              <a:rPr lang="en-US" dirty="0">
                <a:latin typeface="Comic Sans MS" pitchFamily="66" charset="0"/>
              </a:rPr>
              <a:t>  small   tiny</a:t>
            </a:r>
          </a:p>
          <a:p>
            <a:pPr marL="0" indent="0">
              <a:buNone/>
            </a:pPr>
            <a:r>
              <a:rPr lang="en-US" dirty="0">
                <a:latin typeface="Comic Sans MS" pitchFamily="66" charset="0"/>
              </a:rPr>
              <a:t> </a:t>
            </a:r>
            <a:r>
              <a:rPr lang="en-US" b="1" dirty="0">
                <a:latin typeface="Comic Sans MS" pitchFamily="66" charset="0"/>
              </a:rPr>
              <a:t>4.</a:t>
            </a:r>
            <a:r>
              <a:rPr lang="en-US" dirty="0">
                <a:latin typeface="Comic Sans MS" pitchFamily="66" charset="0"/>
              </a:rPr>
              <a:t>  </a:t>
            </a:r>
            <a:r>
              <a:rPr lang="en-US" b="1" dirty="0">
                <a:latin typeface="Comic Sans MS" pitchFamily="66" charset="0"/>
              </a:rPr>
              <a:t>..... strokes fell great oaks. (proverb)</a:t>
            </a:r>
            <a:r>
              <a:rPr lang="en-US" dirty="0">
                <a:latin typeface="Comic Sans MS" pitchFamily="66" charset="0"/>
              </a:rPr>
              <a:t>  </a:t>
            </a:r>
            <a:endParaRPr lang="en-US" dirty="0" smtClean="0"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en-US" u="sng" dirty="0">
                <a:latin typeface="Comic Sans MS" pitchFamily="66" charset="0"/>
              </a:rPr>
              <a:t>little</a:t>
            </a:r>
            <a:r>
              <a:rPr lang="en-US" dirty="0">
                <a:latin typeface="Comic Sans MS" pitchFamily="66" charset="0"/>
              </a:rPr>
              <a:t>   small   tiny</a:t>
            </a:r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79570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1560" y="548680"/>
            <a:ext cx="8075240" cy="590465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>
                <a:latin typeface="Comic Sans MS" pitchFamily="66" charset="0"/>
              </a:rPr>
              <a:t>5.</a:t>
            </a:r>
            <a:r>
              <a:rPr lang="en-US" dirty="0">
                <a:latin typeface="Comic Sans MS" pitchFamily="66" charset="0"/>
              </a:rPr>
              <a:t>  </a:t>
            </a:r>
            <a:r>
              <a:rPr lang="en-US" b="1" dirty="0">
                <a:latin typeface="Comic Sans MS" pitchFamily="66" charset="0"/>
              </a:rPr>
              <a:t>I don’t think much of Jeremy Brown; he seems to be a big fish in a ..... pond.</a:t>
            </a:r>
            <a:r>
              <a:rPr lang="en-US" dirty="0">
                <a:latin typeface="Comic Sans MS" pitchFamily="66" charset="0"/>
              </a:rPr>
              <a:t>  </a:t>
            </a:r>
            <a:endParaRPr lang="en-US" dirty="0" smtClean="0"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en-US" dirty="0">
                <a:latin typeface="Comic Sans MS" pitchFamily="66" charset="0"/>
              </a:rPr>
              <a:t>little   </a:t>
            </a:r>
            <a:r>
              <a:rPr lang="en-US" u="sng" dirty="0">
                <a:latin typeface="Comic Sans MS" pitchFamily="66" charset="0"/>
              </a:rPr>
              <a:t>small</a:t>
            </a:r>
            <a:r>
              <a:rPr lang="en-US" dirty="0">
                <a:latin typeface="Comic Sans MS" pitchFamily="66" charset="0"/>
              </a:rPr>
              <a:t>   tiny</a:t>
            </a:r>
          </a:p>
          <a:p>
            <a:pPr marL="0" indent="0">
              <a:buNone/>
            </a:pPr>
            <a:r>
              <a:rPr lang="en-US" b="1" dirty="0">
                <a:latin typeface="Comic Sans MS" pitchFamily="66" charset="0"/>
              </a:rPr>
              <a:t>6.</a:t>
            </a:r>
            <a:r>
              <a:rPr lang="en-US" dirty="0">
                <a:latin typeface="Comic Sans MS" pitchFamily="66" charset="0"/>
              </a:rPr>
              <a:t>  </a:t>
            </a:r>
            <a:r>
              <a:rPr lang="en-US" b="1" dirty="0">
                <a:latin typeface="Comic Sans MS" pitchFamily="66" charset="0"/>
              </a:rPr>
              <a:t>Could you come a ..... way with me?</a:t>
            </a:r>
            <a:r>
              <a:rPr lang="en-US" dirty="0">
                <a:latin typeface="Comic Sans MS" pitchFamily="66" charset="0"/>
              </a:rPr>
              <a:t>  </a:t>
            </a:r>
            <a:endParaRPr lang="en-US" dirty="0" smtClean="0"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en-US" u="sng" dirty="0">
                <a:latin typeface="Comic Sans MS" pitchFamily="66" charset="0"/>
              </a:rPr>
              <a:t>little</a:t>
            </a:r>
            <a:r>
              <a:rPr lang="en-US" dirty="0">
                <a:latin typeface="Comic Sans MS" pitchFamily="66" charset="0"/>
              </a:rPr>
              <a:t>   small   tiny</a:t>
            </a:r>
          </a:p>
          <a:p>
            <a:pPr marL="0" indent="0">
              <a:buNone/>
            </a:pPr>
            <a:r>
              <a:rPr lang="en-US" b="1" dirty="0" smtClean="0">
                <a:latin typeface="Comic Sans MS" pitchFamily="66" charset="0"/>
              </a:rPr>
              <a:t>7</a:t>
            </a:r>
            <a:r>
              <a:rPr lang="en-US" b="1" dirty="0">
                <a:latin typeface="Comic Sans MS" pitchFamily="66" charset="0"/>
              </a:rPr>
              <a:t>.</a:t>
            </a:r>
            <a:r>
              <a:rPr lang="en-US" dirty="0">
                <a:latin typeface="Comic Sans MS" pitchFamily="66" charset="0"/>
              </a:rPr>
              <a:t>  </a:t>
            </a:r>
            <a:r>
              <a:rPr lang="en-US" b="1" dirty="0">
                <a:latin typeface="Comic Sans MS" pitchFamily="66" charset="0"/>
              </a:rPr>
              <a:t>Great cry and .... wool. (proverb)</a:t>
            </a:r>
            <a:r>
              <a:rPr lang="en-US" dirty="0">
                <a:latin typeface="Comic Sans MS" pitchFamily="66" charset="0"/>
              </a:rPr>
              <a:t>  </a:t>
            </a:r>
            <a:endParaRPr lang="en-US" dirty="0" smtClean="0"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en-US" u="sng" dirty="0">
                <a:latin typeface="Comic Sans MS" pitchFamily="66" charset="0"/>
              </a:rPr>
              <a:t>little </a:t>
            </a:r>
            <a:r>
              <a:rPr lang="en-US" dirty="0">
                <a:latin typeface="Comic Sans MS" pitchFamily="66" charset="0"/>
              </a:rPr>
              <a:t>  small   tiny</a:t>
            </a:r>
          </a:p>
          <a:p>
            <a:pPr marL="0" indent="0">
              <a:buNone/>
            </a:pPr>
            <a:r>
              <a:rPr lang="en-US" b="1" dirty="0">
                <a:latin typeface="Comic Sans MS" pitchFamily="66" charset="0"/>
              </a:rPr>
              <a:t>8.</a:t>
            </a:r>
            <a:r>
              <a:rPr lang="en-US" dirty="0">
                <a:latin typeface="Comic Sans MS" pitchFamily="66" charset="0"/>
              </a:rPr>
              <a:t>  </a:t>
            </a:r>
            <a:r>
              <a:rPr lang="en-US" b="1" dirty="0">
                <a:latin typeface="Comic Sans MS" pitchFamily="66" charset="0"/>
              </a:rPr>
              <a:t>They sat down opposite each other at one of the two small tables in the ..... room.</a:t>
            </a:r>
            <a:r>
              <a:rPr lang="en-US" dirty="0">
                <a:latin typeface="Comic Sans MS" pitchFamily="66" charset="0"/>
              </a:rPr>
              <a:t>  </a:t>
            </a:r>
            <a:endParaRPr lang="en-US" dirty="0" smtClean="0"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en-US" u="sng" dirty="0">
                <a:latin typeface="Comic Sans MS" pitchFamily="66" charset="0"/>
              </a:rPr>
              <a:t>little</a:t>
            </a:r>
            <a:r>
              <a:rPr lang="en-US" dirty="0">
                <a:latin typeface="Comic Sans MS" pitchFamily="66" charset="0"/>
              </a:rPr>
              <a:t>   small   tiny</a:t>
            </a:r>
          </a:p>
          <a:p>
            <a:pPr marL="0" indent="0">
              <a:buNone/>
            </a:pPr>
            <a:r>
              <a:rPr lang="en-US" b="1" dirty="0">
                <a:latin typeface="Comic Sans MS" pitchFamily="66" charset="0"/>
              </a:rPr>
              <a:t>9.</a:t>
            </a:r>
            <a:r>
              <a:rPr lang="en-US" dirty="0">
                <a:latin typeface="Comic Sans MS" pitchFamily="66" charset="0"/>
              </a:rPr>
              <a:t>  </a:t>
            </a:r>
            <a:r>
              <a:rPr lang="en-US" b="1" dirty="0">
                <a:latin typeface="Comic Sans MS" pitchFamily="66" charset="0"/>
              </a:rPr>
              <a:t>The girl looks so .....; I wonder what her age is.</a:t>
            </a:r>
            <a:r>
              <a:rPr lang="en-US" dirty="0">
                <a:latin typeface="Comic Sans MS" pitchFamily="66" charset="0"/>
              </a:rPr>
              <a:t>  </a:t>
            </a:r>
            <a:endParaRPr lang="en-US" dirty="0" smtClean="0"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en-US" dirty="0">
                <a:latin typeface="Comic Sans MS" pitchFamily="66" charset="0"/>
              </a:rPr>
              <a:t>little   </a:t>
            </a:r>
            <a:r>
              <a:rPr lang="en-US" u="sng" dirty="0">
                <a:latin typeface="Comic Sans MS" pitchFamily="66" charset="0"/>
              </a:rPr>
              <a:t>small </a:t>
            </a:r>
            <a:r>
              <a:rPr lang="en-US" dirty="0">
                <a:latin typeface="Comic Sans MS" pitchFamily="66" charset="0"/>
              </a:rPr>
              <a:t>  tiny</a:t>
            </a:r>
          </a:p>
          <a:p>
            <a:pPr marL="0" indent="0">
              <a:buNone/>
            </a:pPr>
            <a:r>
              <a:rPr lang="en-US" b="1" dirty="0">
                <a:latin typeface="Comic Sans MS" pitchFamily="66" charset="0"/>
              </a:rPr>
              <a:t>10.</a:t>
            </a:r>
            <a:r>
              <a:rPr lang="en-US" dirty="0">
                <a:latin typeface="Comic Sans MS" pitchFamily="66" charset="0"/>
              </a:rPr>
              <a:t>  </a:t>
            </a:r>
            <a:r>
              <a:rPr lang="en-US" b="1" dirty="0">
                <a:latin typeface="Comic Sans MS" pitchFamily="66" charset="0"/>
              </a:rPr>
              <a:t>Better a ..... fire that warms than a big fire that burns. (proverb)</a:t>
            </a:r>
            <a:r>
              <a:rPr lang="en-US" dirty="0">
                <a:latin typeface="Comic Sans MS" pitchFamily="66" charset="0"/>
              </a:rPr>
              <a:t>  </a:t>
            </a:r>
            <a:endParaRPr lang="en-US" dirty="0" smtClean="0"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en-US" u="sng" dirty="0">
                <a:latin typeface="Comic Sans MS" pitchFamily="66" charset="0"/>
              </a:rPr>
              <a:t>little</a:t>
            </a:r>
            <a:r>
              <a:rPr lang="en-US" dirty="0">
                <a:latin typeface="Comic Sans MS" pitchFamily="66" charset="0"/>
              </a:rPr>
              <a:t>   small   tiny</a:t>
            </a:r>
          </a:p>
          <a:p>
            <a:pPr marL="0" indent="0" algn="ctr">
              <a:buNone/>
            </a:pPr>
            <a:endParaRPr lang="en-US" dirty="0" smtClean="0">
              <a:latin typeface="Comic Sans MS" pitchFamily="66" charset="0"/>
            </a:endParaRPr>
          </a:p>
          <a:p>
            <a:pPr marL="0" indent="0">
              <a:buNone/>
            </a:pPr>
            <a:endParaRPr lang="ru-R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93335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27584" y="1556792"/>
            <a:ext cx="7859216" cy="36004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dirty="0">
                <a:latin typeface="Comic Sans MS" pitchFamily="66" charset="0"/>
              </a:rPr>
              <a:t>Прилагательные </a:t>
            </a:r>
            <a:r>
              <a:rPr lang="ru-RU" sz="3600" b="1" u="sng" dirty="0" err="1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little</a:t>
            </a:r>
            <a:r>
              <a:rPr lang="ru-RU" sz="3600" b="1" u="sng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, </a:t>
            </a:r>
            <a:r>
              <a:rPr lang="ru-RU" sz="3600" b="1" u="sng" dirty="0" err="1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small</a:t>
            </a:r>
            <a:r>
              <a:rPr lang="ru-RU" sz="3600" b="1" u="sng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, </a:t>
            </a:r>
            <a:r>
              <a:rPr lang="ru-RU" sz="3600" b="1" u="sng" dirty="0" err="1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tiny</a:t>
            </a:r>
            <a:r>
              <a:rPr lang="ru-RU" sz="3600" u="sng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ru-RU" sz="3600" dirty="0">
                <a:latin typeface="Comic Sans MS" pitchFamily="66" charset="0"/>
              </a:rPr>
              <a:t>означают 'маленький' и отличаются друг от друга по дополнительной характеристике выражаемого ими понятия.</a:t>
            </a:r>
          </a:p>
        </p:txBody>
      </p:sp>
    </p:spTree>
    <p:extLst>
      <p:ext uri="{BB962C8B-B14F-4D97-AF65-F5344CB8AC3E}">
        <p14:creationId xmlns:p14="http://schemas.microsoft.com/office/powerpoint/2010/main" val="11615784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>
                <a:latin typeface="Comic Sans MS" pitchFamily="66" charset="0"/>
              </a:rPr>
              <a:t>ИСТОЧНИК: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971600" y="1700808"/>
            <a:ext cx="7715200" cy="122413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www.native-english.ru/exercises/tiny</a:t>
            </a:r>
            <a:endParaRPr lang="ru-RU" dirty="0" smtClean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www.native-english.ru/subscribe/112#1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89884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99592" y="1447800"/>
            <a:ext cx="7787208" cy="19812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6000" dirty="0" smtClean="0">
                <a:latin typeface="Comic Sans MS" pitchFamily="66" charset="0"/>
              </a:rPr>
              <a:t>THANK YOU VERY MUCH!</a:t>
            </a:r>
            <a:endParaRPr lang="ru-RU" sz="60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93597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344239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3400" u="sng" dirty="0">
                <a:latin typeface="Comic Sans MS" pitchFamily="66" charset="0"/>
              </a:rPr>
              <a:t>Прилагательное </a:t>
            </a:r>
            <a:r>
              <a:rPr lang="ru-RU" sz="3400" b="1" u="sng" dirty="0" err="1">
                <a:latin typeface="Comic Sans MS" pitchFamily="66" charset="0"/>
              </a:rPr>
              <a:t>little</a:t>
            </a:r>
            <a:r>
              <a:rPr lang="ru-RU" sz="3400" dirty="0">
                <a:latin typeface="Comic Sans MS" pitchFamily="66" charset="0"/>
              </a:rPr>
              <a:t>, употребляемое с конкретными существительными, указывает не только на физический размер объекта, но и на субъективно-эмоциональное отношение к нему со стороны говорящего: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4365104"/>
            <a:ext cx="8424936" cy="187220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en-US" sz="3600" dirty="0">
                <a:latin typeface="Comic Sans MS" pitchFamily="66" charset="0"/>
              </a:rPr>
              <a:t>A 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little</a:t>
            </a:r>
            <a:r>
              <a:rPr lang="en-US" sz="3600" dirty="0">
                <a:latin typeface="Comic Sans MS" pitchFamily="66" charset="0"/>
              </a:rPr>
              <a:t> house - (</a:t>
            </a:r>
            <a:r>
              <a:rPr lang="ru-RU" sz="3600" dirty="0">
                <a:latin typeface="Comic Sans MS" pitchFamily="66" charset="0"/>
              </a:rPr>
              <a:t>маленький) </a:t>
            </a:r>
            <a:r>
              <a:rPr lang="ru-RU" sz="3600" dirty="0" smtClean="0">
                <a:latin typeface="Comic Sans MS" pitchFamily="66" charset="0"/>
              </a:rPr>
              <a:t>домик</a:t>
            </a:r>
          </a:p>
          <a:p>
            <a:r>
              <a:rPr lang="en-US" sz="3600" dirty="0" smtClean="0">
                <a:latin typeface="Comic Sans MS" pitchFamily="66" charset="0"/>
              </a:rPr>
              <a:t>A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little </a:t>
            </a:r>
            <a:r>
              <a:rPr lang="en-US" sz="3600" dirty="0">
                <a:latin typeface="Comic Sans MS" pitchFamily="66" charset="0"/>
              </a:rPr>
              <a:t>room - (</a:t>
            </a:r>
            <a:r>
              <a:rPr lang="ru-RU" sz="3600" dirty="0">
                <a:latin typeface="Comic Sans MS" pitchFamily="66" charset="0"/>
              </a:rPr>
              <a:t>маленькая) комнатка </a:t>
            </a:r>
            <a:endParaRPr lang="ru-RU" sz="3600" dirty="0" smtClean="0">
              <a:latin typeface="Comic Sans MS" pitchFamily="66" charset="0"/>
            </a:endParaRPr>
          </a:p>
          <a:p>
            <a:r>
              <a:rPr lang="en-US" sz="3600" dirty="0" smtClean="0">
                <a:latin typeface="Comic Sans MS" pitchFamily="66" charset="0"/>
              </a:rPr>
              <a:t>A 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little</a:t>
            </a:r>
            <a:r>
              <a:rPr lang="en-US" sz="3600" dirty="0">
                <a:latin typeface="Comic Sans MS" pitchFamily="66" charset="0"/>
              </a:rPr>
              <a:t> rose - (</a:t>
            </a:r>
            <a:r>
              <a:rPr lang="ru-RU" sz="3600" dirty="0">
                <a:latin typeface="Comic Sans MS" pitchFamily="66" charset="0"/>
              </a:rPr>
              <a:t>маленькая) розочка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1014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4000" dirty="0">
                <a:latin typeface="Comic Sans MS" pitchFamily="66" charset="0"/>
              </a:rPr>
              <a:t>Paul sitting on his </a:t>
            </a:r>
            <a:r>
              <a:rPr lang="en-US" sz="4000" u="sng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little</a:t>
            </a:r>
            <a:r>
              <a:rPr lang="en-US" sz="4000" dirty="0">
                <a:latin typeface="Comic Sans MS" pitchFamily="66" charset="0"/>
              </a:rPr>
              <a:t> chair looked and talked like a little old man. </a:t>
            </a:r>
            <a:endParaRPr lang="ru-RU" sz="4000" dirty="0" smtClean="0">
              <a:latin typeface="Comic Sans MS" pitchFamily="66" charset="0"/>
            </a:endParaRPr>
          </a:p>
          <a:p>
            <a:r>
              <a:rPr lang="ru-RU" sz="4000" dirty="0" smtClean="0">
                <a:latin typeface="Comic Sans MS" pitchFamily="66" charset="0"/>
              </a:rPr>
              <a:t>Сидя </a:t>
            </a:r>
            <a:r>
              <a:rPr lang="ru-RU" sz="4000" dirty="0">
                <a:latin typeface="Comic Sans MS" pitchFamily="66" charset="0"/>
              </a:rPr>
              <a:t>на своём маленьком стульчике, Поль выглядел и говорил как старичок.</a:t>
            </a:r>
          </a:p>
        </p:txBody>
      </p:sp>
    </p:spTree>
    <p:extLst>
      <p:ext uri="{BB962C8B-B14F-4D97-AF65-F5344CB8AC3E}">
        <p14:creationId xmlns:p14="http://schemas.microsoft.com/office/powerpoint/2010/main" val="16082408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075240" cy="185821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Comic Sans MS" pitchFamily="66" charset="0"/>
              </a:rPr>
              <a:t>Прилагательное </a:t>
            </a:r>
            <a:r>
              <a:rPr lang="ru-RU" b="1" dirty="0" err="1">
                <a:latin typeface="Comic Sans MS" pitchFamily="66" charset="0"/>
              </a:rPr>
              <a:t>little</a:t>
            </a:r>
            <a:r>
              <a:rPr lang="ru-RU" dirty="0">
                <a:latin typeface="Comic Sans MS" pitchFamily="66" charset="0"/>
              </a:rPr>
              <a:t> также имеет </a:t>
            </a:r>
            <a:r>
              <a:rPr lang="ru-RU" b="1" dirty="0">
                <a:latin typeface="Comic Sans MS" pitchFamily="66" charset="0"/>
              </a:rPr>
              <a:t>смысловые оттенки</a:t>
            </a:r>
            <a:r>
              <a:rPr lang="ru-RU" dirty="0">
                <a:latin typeface="Comic Sans MS" pitchFamily="66" charset="0"/>
              </a:rPr>
              <a:t>, указывающие: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1560" y="2420888"/>
            <a:ext cx="8075240" cy="417646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b="1" dirty="0">
                <a:latin typeface="Comic Sans MS" pitchFamily="66" charset="0"/>
              </a:rPr>
              <a:t>а) На небольшое, недостаточное количество чего-либо:</a:t>
            </a:r>
            <a:br>
              <a:rPr lang="ru-RU" sz="2800" b="1" dirty="0">
                <a:latin typeface="Comic Sans MS" pitchFamily="66" charset="0"/>
              </a:rPr>
            </a:br>
            <a:r>
              <a:rPr lang="ru-RU" sz="2800" dirty="0" err="1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little</a:t>
            </a:r>
            <a:r>
              <a:rPr lang="ru-RU" sz="2800" dirty="0">
                <a:latin typeface="Comic Sans MS" pitchFamily="66" charset="0"/>
              </a:rPr>
              <a:t> </a:t>
            </a:r>
            <a:r>
              <a:rPr lang="ru-RU" sz="2800" dirty="0" err="1">
                <a:latin typeface="Comic Sans MS" pitchFamily="66" charset="0"/>
              </a:rPr>
              <a:t>work</a:t>
            </a:r>
            <a:r>
              <a:rPr lang="ru-RU" sz="2800" dirty="0">
                <a:latin typeface="Comic Sans MS" pitchFamily="66" charset="0"/>
              </a:rPr>
              <a:t> - мало работы</a:t>
            </a:r>
            <a:br>
              <a:rPr lang="ru-RU" sz="2800" dirty="0">
                <a:latin typeface="Comic Sans MS" pitchFamily="66" charset="0"/>
              </a:rPr>
            </a:br>
            <a:r>
              <a:rPr lang="ru-RU" sz="2800" dirty="0" err="1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little</a:t>
            </a:r>
            <a:r>
              <a:rPr lang="ru-RU" sz="2800" dirty="0">
                <a:latin typeface="Comic Sans MS" pitchFamily="66" charset="0"/>
              </a:rPr>
              <a:t> </a:t>
            </a:r>
            <a:r>
              <a:rPr lang="ru-RU" sz="2800" dirty="0" err="1">
                <a:latin typeface="Comic Sans MS" pitchFamily="66" charset="0"/>
              </a:rPr>
              <a:t>food</a:t>
            </a:r>
            <a:r>
              <a:rPr lang="ru-RU" sz="2800" dirty="0">
                <a:latin typeface="Comic Sans MS" pitchFamily="66" charset="0"/>
              </a:rPr>
              <a:t> - мало еды</a:t>
            </a:r>
            <a:br>
              <a:rPr lang="ru-RU" sz="2800" dirty="0">
                <a:latin typeface="Comic Sans MS" pitchFamily="66" charset="0"/>
              </a:rPr>
            </a:br>
            <a:r>
              <a:rPr lang="ru-RU" sz="2800" dirty="0" err="1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little</a:t>
            </a:r>
            <a:r>
              <a:rPr lang="ru-RU" sz="2800" dirty="0">
                <a:latin typeface="Comic Sans MS" pitchFamily="66" charset="0"/>
              </a:rPr>
              <a:t> </a:t>
            </a:r>
            <a:r>
              <a:rPr lang="ru-RU" sz="2800" dirty="0" err="1" smtClean="0">
                <a:latin typeface="Comic Sans MS" pitchFamily="66" charset="0"/>
              </a:rPr>
              <a:t>money</a:t>
            </a:r>
            <a:r>
              <a:rPr lang="ru-RU" sz="2800" dirty="0" smtClean="0">
                <a:latin typeface="Comic Sans MS" pitchFamily="66" charset="0"/>
              </a:rPr>
              <a:t> </a:t>
            </a:r>
            <a:r>
              <a:rPr lang="ru-RU" sz="2800" dirty="0">
                <a:latin typeface="Comic Sans MS" pitchFamily="66" charset="0"/>
              </a:rPr>
              <a:t>- мало </a:t>
            </a:r>
            <a:r>
              <a:rPr lang="ru-RU" sz="2800" dirty="0" smtClean="0">
                <a:latin typeface="Comic Sans MS" pitchFamily="66" charset="0"/>
              </a:rPr>
              <a:t>денег</a:t>
            </a:r>
          </a:p>
          <a:p>
            <a:pPr marL="0" indent="0">
              <a:buNone/>
            </a:pPr>
            <a:endParaRPr lang="ru-RU" sz="2800" dirty="0" smtClean="0">
              <a:latin typeface="Comic Sans MS" pitchFamily="66" charset="0"/>
            </a:endParaRPr>
          </a:p>
          <a:p>
            <a:r>
              <a:rPr lang="ru-RU" sz="2800" dirty="0" err="1">
                <a:latin typeface="Comic Sans MS" pitchFamily="66" charset="0"/>
              </a:rPr>
              <a:t>Johnny</a:t>
            </a:r>
            <a:r>
              <a:rPr lang="ru-RU" sz="2800" dirty="0">
                <a:latin typeface="Comic Sans MS" pitchFamily="66" charset="0"/>
              </a:rPr>
              <a:t> </a:t>
            </a:r>
            <a:r>
              <a:rPr lang="ru-RU" sz="2800" dirty="0" err="1">
                <a:latin typeface="Comic Sans MS" pitchFamily="66" charset="0"/>
              </a:rPr>
              <a:t>had</a:t>
            </a:r>
            <a:r>
              <a:rPr lang="ru-RU" sz="2800" dirty="0">
                <a:latin typeface="Comic Sans MS" pitchFamily="66" charset="0"/>
              </a:rPr>
              <a:t> </a:t>
            </a:r>
            <a:r>
              <a:rPr lang="ru-RU" sz="2800" dirty="0" err="1">
                <a:latin typeface="Comic Sans MS" pitchFamily="66" charset="0"/>
              </a:rPr>
              <a:t>no</a:t>
            </a:r>
            <a:r>
              <a:rPr lang="ru-RU" sz="2800" dirty="0">
                <a:latin typeface="Comic Sans MS" pitchFamily="66" charset="0"/>
              </a:rPr>
              <a:t> </a:t>
            </a:r>
            <a:r>
              <a:rPr lang="ru-RU" sz="2800" dirty="0" err="1">
                <a:latin typeface="Comic Sans MS" pitchFamily="66" charset="0"/>
              </a:rPr>
              <a:t>work</a:t>
            </a:r>
            <a:r>
              <a:rPr lang="ru-RU" sz="2800" dirty="0">
                <a:latin typeface="Comic Sans MS" pitchFamily="66" charset="0"/>
              </a:rPr>
              <a:t> </a:t>
            </a:r>
            <a:r>
              <a:rPr lang="ru-RU" sz="2800" dirty="0" err="1">
                <a:latin typeface="Comic Sans MS" pitchFamily="66" charset="0"/>
              </a:rPr>
              <a:t>and</a:t>
            </a:r>
            <a:r>
              <a:rPr lang="ru-RU" sz="2800" dirty="0"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little</a:t>
            </a:r>
            <a:r>
              <a:rPr lang="ru-RU" sz="2800" dirty="0">
                <a:latin typeface="Comic Sans MS" pitchFamily="66" charset="0"/>
              </a:rPr>
              <a:t> </a:t>
            </a:r>
            <a:r>
              <a:rPr lang="ru-RU" sz="2800" dirty="0" err="1">
                <a:latin typeface="Comic Sans MS" pitchFamily="66" charset="0"/>
              </a:rPr>
              <a:t>money</a:t>
            </a:r>
            <a:r>
              <a:rPr lang="ru-RU" sz="2800" dirty="0">
                <a:latin typeface="Comic Sans MS" pitchFamily="66" charset="0"/>
              </a:rPr>
              <a:t>.</a:t>
            </a:r>
            <a:br>
              <a:rPr lang="ru-RU" sz="2800" dirty="0">
                <a:latin typeface="Comic Sans MS" pitchFamily="66" charset="0"/>
              </a:rPr>
            </a:br>
            <a:r>
              <a:rPr lang="ru-RU" sz="2800" dirty="0">
                <a:latin typeface="Comic Sans MS" pitchFamily="66" charset="0"/>
              </a:rPr>
              <a:t>У Джонни не было работы и было мало денег.</a:t>
            </a:r>
          </a:p>
        </p:txBody>
      </p:sp>
    </p:spTree>
    <p:extLst>
      <p:ext uri="{BB962C8B-B14F-4D97-AF65-F5344CB8AC3E}">
        <p14:creationId xmlns:p14="http://schemas.microsoft.com/office/powerpoint/2010/main" val="38167704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075240" cy="185821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Comic Sans MS" pitchFamily="66" charset="0"/>
              </a:rPr>
              <a:t>Прилагательное </a:t>
            </a:r>
            <a:r>
              <a:rPr lang="ru-RU" b="1" dirty="0" err="1">
                <a:latin typeface="Comic Sans MS" pitchFamily="66" charset="0"/>
              </a:rPr>
              <a:t>little</a:t>
            </a:r>
            <a:r>
              <a:rPr lang="ru-RU" dirty="0">
                <a:latin typeface="Comic Sans MS" pitchFamily="66" charset="0"/>
              </a:rPr>
              <a:t> также имеет </a:t>
            </a:r>
            <a:r>
              <a:rPr lang="ru-RU" b="1" dirty="0">
                <a:latin typeface="Comic Sans MS" pitchFamily="66" charset="0"/>
              </a:rPr>
              <a:t>смысловые оттенки</a:t>
            </a:r>
            <a:r>
              <a:rPr lang="ru-RU" dirty="0">
                <a:latin typeface="Comic Sans MS" pitchFamily="66" charset="0"/>
              </a:rPr>
              <a:t>, указывающие: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1560" y="2276872"/>
            <a:ext cx="8075240" cy="432048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b="1" dirty="0">
                <a:latin typeface="Comic Sans MS" pitchFamily="66" charset="0"/>
              </a:rPr>
              <a:t>б) На небольшую степень или интенсивность чего-либо:</a:t>
            </a:r>
            <a:br>
              <a:rPr lang="ru-RU" sz="2800" b="1" dirty="0">
                <a:latin typeface="Comic Sans MS" pitchFamily="66" charset="0"/>
              </a:rPr>
            </a:br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little</a:t>
            </a:r>
            <a:r>
              <a:rPr lang="en-US" sz="2800" dirty="0">
                <a:latin typeface="Comic Sans MS" pitchFamily="66" charset="0"/>
              </a:rPr>
              <a:t> hope - </a:t>
            </a:r>
            <a:r>
              <a:rPr lang="ru-RU" sz="2800" dirty="0">
                <a:latin typeface="Comic Sans MS" pitchFamily="66" charset="0"/>
              </a:rPr>
              <a:t>мало надежды</a:t>
            </a:r>
            <a:br>
              <a:rPr lang="ru-RU" sz="2800" dirty="0">
                <a:latin typeface="Comic Sans MS" pitchFamily="66" charset="0"/>
              </a:rPr>
            </a:br>
            <a:r>
              <a:rPr lang="en-US" sz="2800" dirty="0">
                <a:latin typeface="Comic Sans MS" pitchFamily="66" charset="0"/>
              </a:rPr>
              <a:t>of 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little</a:t>
            </a:r>
            <a:r>
              <a:rPr lang="en-US" sz="2800" dirty="0">
                <a:latin typeface="Comic Sans MS" pitchFamily="66" charset="0"/>
              </a:rPr>
              <a:t> interest - </a:t>
            </a:r>
            <a:r>
              <a:rPr lang="ru-RU" sz="2800" dirty="0">
                <a:latin typeface="Comic Sans MS" pitchFamily="66" charset="0"/>
              </a:rPr>
              <a:t>не очень интересно</a:t>
            </a:r>
            <a:br>
              <a:rPr lang="ru-RU" sz="2800" dirty="0">
                <a:latin typeface="Comic Sans MS" pitchFamily="66" charset="0"/>
              </a:rPr>
            </a:br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little</a:t>
            </a:r>
            <a:r>
              <a:rPr lang="en-US" sz="2800" dirty="0">
                <a:latin typeface="Comic Sans MS" pitchFamily="66" charset="0"/>
              </a:rPr>
              <a:t> efforts - </a:t>
            </a:r>
            <a:r>
              <a:rPr lang="ru-RU" sz="2800" dirty="0">
                <a:latin typeface="Comic Sans MS" pitchFamily="66" charset="0"/>
              </a:rPr>
              <a:t>небольшие усилия</a:t>
            </a:r>
            <a:br>
              <a:rPr lang="ru-RU" sz="2800" dirty="0">
                <a:latin typeface="Comic Sans MS" pitchFamily="66" charset="0"/>
              </a:rPr>
            </a:br>
            <a:r>
              <a:rPr lang="ru-RU" sz="2800" dirty="0">
                <a:latin typeface="Comic Sans MS" pitchFamily="66" charset="0"/>
              </a:rPr>
              <a:t/>
            </a:r>
            <a:br>
              <a:rPr lang="ru-RU" sz="2800" dirty="0">
                <a:latin typeface="Comic Sans MS" pitchFamily="66" charset="0"/>
              </a:rPr>
            </a:br>
            <a:r>
              <a:rPr lang="en-US" sz="2800" dirty="0">
                <a:latin typeface="Comic Sans MS" pitchFamily="66" charset="0"/>
              </a:rPr>
              <a:t>Martin's first novel attracted 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little</a:t>
            </a:r>
            <a:r>
              <a:rPr lang="en-US" sz="2800" dirty="0">
                <a:latin typeface="Comic Sans MS" pitchFamily="66" charset="0"/>
              </a:rPr>
              <a:t> attention.</a:t>
            </a:r>
            <a:br>
              <a:rPr lang="en-US" sz="2800" dirty="0">
                <a:latin typeface="Comic Sans MS" pitchFamily="66" charset="0"/>
              </a:rPr>
            </a:br>
            <a:r>
              <a:rPr lang="ru-RU" sz="2800" dirty="0">
                <a:latin typeface="Comic Sans MS" pitchFamily="66" charset="0"/>
              </a:rPr>
              <a:t>Первый роман Мартина привлёк мало внимания.</a:t>
            </a:r>
          </a:p>
        </p:txBody>
      </p:sp>
    </p:spTree>
    <p:extLst>
      <p:ext uri="{BB962C8B-B14F-4D97-AF65-F5344CB8AC3E}">
        <p14:creationId xmlns:p14="http://schemas.microsoft.com/office/powerpoint/2010/main" val="32435689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075240" cy="185821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Comic Sans MS" pitchFamily="66" charset="0"/>
              </a:rPr>
              <a:t>Прилагательное </a:t>
            </a:r>
            <a:r>
              <a:rPr lang="ru-RU" b="1" dirty="0" err="1">
                <a:latin typeface="Comic Sans MS" pitchFamily="66" charset="0"/>
              </a:rPr>
              <a:t>little</a:t>
            </a:r>
            <a:r>
              <a:rPr lang="ru-RU" dirty="0">
                <a:latin typeface="Comic Sans MS" pitchFamily="66" charset="0"/>
              </a:rPr>
              <a:t> также имеет </a:t>
            </a:r>
            <a:r>
              <a:rPr lang="ru-RU" b="1" dirty="0">
                <a:latin typeface="Comic Sans MS" pitchFamily="66" charset="0"/>
              </a:rPr>
              <a:t>смысловые оттенки</a:t>
            </a:r>
            <a:r>
              <a:rPr lang="ru-RU" dirty="0">
                <a:latin typeface="Comic Sans MS" pitchFamily="66" charset="0"/>
              </a:rPr>
              <a:t>, указывающие: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1560" y="2276872"/>
            <a:ext cx="8075240" cy="432048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b="1" dirty="0">
                <a:latin typeface="Comic Sans MS" pitchFamily="66" charset="0"/>
              </a:rPr>
              <a:t>в) На непродолжительность чего-либо:</a:t>
            </a:r>
            <a:br>
              <a:rPr lang="ru-RU" sz="2800" b="1" dirty="0">
                <a:latin typeface="Comic Sans MS" pitchFamily="66" charset="0"/>
              </a:rPr>
            </a:br>
            <a:r>
              <a:rPr lang="en-US" sz="2800" dirty="0">
                <a:latin typeface="Comic Sans MS" pitchFamily="66" charset="0"/>
              </a:rPr>
              <a:t>a 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little</a:t>
            </a:r>
            <a:r>
              <a:rPr lang="en-US" sz="2800" dirty="0">
                <a:latin typeface="Comic Sans MS" pitchFamily="66" charset="0"/>
              </a:rPr>
              <a:t> talk - </a:t>
            </a:r>
            <a:r>
              <a:rPr lang="ru-RU" sz="2800" dirty="0">
                <a:latin typeface="Comic Sans MS" pitchFamily="66" charset="0"/>
              </a:rPr>
              <a:t>короткий разговор</a:t>
            </a:r>
            <a:br>
              <a:rPr lang="ru-RU" sz="2800" dirty="0">
                <a:latin typeface="Comic Sans MS" pitchFamily="66" charset="0"/>
              </a:rPr>
            </a:br>
            <a:r>
              <a:rPr lang="en-US" sz="2800" dirty="0">
                <a:latin typeface="Comic Sans MS" pitchFamily="66" charset="0"/>
              </a:rPr>
              <a:t>a 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little</a:t>
            </a:r>
            <a:r>
              <a:rPr lang="en-US" sz="2800" dirty="0">
                <a:latin typeface="Comic Sans MS" pitchFamily="66" charset="0"/>
              </a:rPr>
              <a:t> walk - </a:t>
            </a:r>
            <a:r>
              <a:rPr lang="ru-RU" sz="2800" dirty="0">
                <a:latin typeface="Comic Sans MS" pitchFamily="66" charset="0"/>
              </a:rPr>
              <a:t>непродолжительная прогулка</a:t>
            </a:r>
            <a:br>
              <a:rPr lang="ru-RU" sz="2800" dirty="0">
                <a:latin typeface="Comic Sans MS" pitchFamily="66" charset="0"/>
              </a:rPr>
            </a:br>
            <a:r>
              <a:rPr lang="en-US" sz="2800" dirty="0">
                <a:latin typeface="Comic Sans MS" pitchFamily="66" charset="0"/>
              </a:rPr>
              <a:t>a 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little</a:t>
            </a:r>
            <a:r>
              <a:rPr lang="en-US" sz="2800" dirty="0">
                <a:latin typeface="Comic Sans MS" pitchFamily="66" charset="0"/>
              </a:rPr>
              <a:t> interview - </a:t>
            </a:r>
            <a:r>
              <a:rPr lang="ru-RU" sz="2800" dirty="0">
                <a:latin typeface="Comic Sans MS" pitchFamily="66" charset="0"/>
              </a:rPr>
              <a:t>краткое интервью</a:t>
            </a:r>
            <a:br>
              <a:rPr lang="ru-RU" sz="2800" dirty="0">
                <a:latin typeface="Comic Sans MS" pitchFamily="66" charset="0"/>
              </a:rPr>
            </a:br>
            <a:r>
              <a:rPr lang="ru-RU" sz="2800" dirty="0">
                <a:latin typeface="Comic Sans MS" pitchFamily="66" charset="0"/>
              </a:rPr>
              <a:t/>
            </a:r>
            <a:br>
              <a:rPr lang="ru-RU" sz="2800" dirty="0">
                <a:latin typeface="Comic Sans MS" pitchFamily="66" charset="0"/>
              </a:rPr>
            </a:br>
            <a:r>
              <a:rPr lang="en-US" sz="2800" dirty="0">
                <a:latin typeface="Comic Sans MS" pitchFamily="66" charset="0"/>
              </a:rPr>
              <a:t>Charles is not in; he has gone for a 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little</a:t>
            </a:r>
            <a:r>
              <a:rPr lang="en-US" sz="2800" dirty="0">
                <a:latin typeface="Comic Sans MS" pitchFamily="66" charset="0"/>
              </a:rPr>
              <a:t> walk in the garden.</a:t>
            </a:r>
            <a:br>
              <a:rPr lang="en-US" sz="2800" dirty="0">
                <a:latin typeface="Comic Sans MS" pitchFamily="66" charset="0"/>
              </a:rPr>
            </a:br>
            <a:r>
              <a:rPr lang="ru-RU" sz="2800" dirty="0">
                <a:latin typeface="Comic Sans MS" pitchFamily="66" charset="0"/>
              </a:rPr>
              <a:t>Чарльза нет дома; он пошёл немного пройтись по саду.</a:t>
            </a:r>
          </a:p>
        </p:txBody>
      </p:sp>
    </p:spTree>
    <p:extLst>
      <p:ext uri="{BB962C8B-B14F-4D97-AF65-F5344CB8AC3E}">
        <p14:creationId xmlns:p14="http://schemas.microsoft.com/office/powerpoint/2010/main" val="40246662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075240" cy="185821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Comic Sans MS" pitchFamily="66" charset="0"/>
              </a:rPr>
              <a:t>Прилагательное </a:t>
            </a:r>
            <a:r>
              <a:rPr lang="ru-RU" b="1" dirty="0" err="1">
                <a:latin typeface="Comic Sans MS" pitchFamily="66" charset="0"/>
              </a:rPr>
              <a:t>little</a:t>
            </a:r>
            <a:r>
              <a:rPr lang="ru-RU" dirty="0">
                <a:latin typeface="Comic Sans MS" pitchFamily="66" charset="0"/>
              </a:rPr>
              <a:t> также имеет </a:t>
            </a:r>
            <a:r>
              <a:rPr lang="ru-RU" b="1" dirty="0">
                <a:latin typeface="Comic Sans MS" pitchFamily="66" charset="0"/>
              </a:rPr>
              <a:t>смысловые оттенки</a:t>
            </a:r>
            <a:r>
              <a:rPr lang="ru-RU" dirty="0">
                <a:latin typeface="Comic Sans MS" pitchFamily="66" charset="0"/>
              </a:rPr>
              <a:t>, указывающие: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1560" y="2276872"/>
            <a:ext cx="8075240" cy="432048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b="1" dirty="0">
                <a:latin typeface="Comic Sans MS" pitchFamily="66" charset="0"/>
              </a:rPr>
              <a:t>г) На незначительность, маловажность чего-либо:</a:t>
            </a:r>
            <a:br>
              <a:rPr lang="ru-RU" sz="2800" b="1" dirty="0">
                <a:latin typeface="Comic Sans MS" pitchFamily="66" charset="0"/>
              </a:rPr>
            </a:br>
            <a:r>
              <a:rPr lang="en-US" sz="2800" dirty="0">
                <a:latin typeface="Comic Sans MS" pitchFamily="66" charset="0"/>
              </a:rPr>
              <a:t>a 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little</a:t>
            </a:r>
            <a:r>
              <a:rPr lang="en-US" sz="2800" dirty="0">
                <a:latin typeface="Comic Sans MS" pitchFamily="66" charset="0"/>
              </a:rPr>
              <a:t> matter - </a:t>
            </a:r>
            <a:r>
              <a:rPr lang="ru-RU" sz="2800" dirty="0">
                <a:latin typeface="Comic Sans MS" pitchFamily="66" charset="0"/>
              </a:rPr>
              <a:t>незначительное дело</a:t>
            </a:r>
            <a:br>
              <a:rPr lang="ru-RU" sz="2800" dirty="0">
                <a:latin typeface="Comic Sans MS" pitchFamily="66" charset="0"/>
              </a:rPr>
            </a:br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little</a:t>
            </a:r>
            <a:r>
              <a:rPr lang="en-US" sz="2800" dirty="0">
                <a:latin typeface="Comic Sans MS" pitchFamily="66" charset="0"/>
              </a:rPr>
              <a:t> things - </a:t>
            </a:r>
            <a:r>
              <a:rPr lang="ru-RU" sz="2800" dirty="0">
                <a:latin typeface="Comic Sans MS" pitchFamily="66" charset="0"/>
              </a:rPr>
              <a:t>мелочи, безделушки</a:t>
            </a:r>
            <a:br>
              <a:rPr lang="ru-RU" sz="2800" dirty="0">
                <a:latin typeface="Comic Sans MS" pitchFamily="66" charset="0"/>
              </a:rPr>
            </a:br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little</a:t>
            </a:r>
            <a:r>
              <a:rPr lang="en-US" sz="2800" dirty="0">
                <a:latin typeface="Comic Sans MS" pitchFamily="66" charset="0"/>
              </a:rPr>
              <a:t> efforts - </a:t>
            </a:r>
            <a:r>
              <a:rPr lang="ru-RU" sz="2800" dirty="0">
                <a:latin typeface="Comic Sans MS" pitchFamily="66" charset="0"/>
              </a:rPr>
              <a:t>небольшие усилия</a:t>
            </a:r>
            <a:br>
              <a:rPr lang="ru-RU" sz="2800" dirty="0">
                <a:latin typeface="Comic Sans MS" pitchFamily="66" charset="0"/>
              </a:rPr>
            </a:br>
            <a:r>
              <a:rPr lang="ru-RU" sz="2800" dirty="0">
                <a:latin typeface="Comic Sans MS" pitchFamily="66" charset="0"/>
              </a:rPr>
              <a:t/>
            </a:r>
            <a:br>
              <a:rPr lang="ru-RU" sz="2800" dirty="0">
                <a:latin typeface="Comic Sans MS" pitchFamily="66" charset="0"/>
              </a:rPr>
            </a:br>
            <a:r>
              <a:rPr lang="en-US" sz="2800" dirty="0">
                <a:latin typeface="Comic Sans MS" pitchFamily="66" charset="0"/>
              </a:rPr>
              <a:t>I don't want you to worry about 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little</a:t>
            </a:r>
            <a:r>
              <a:rPr lang="en-US" sz="2800" dirty="0">
                <a:latin typeface="Comic Sans MS" pitchFamily="66" charset="0"/>
              </a:rPr>
              <a:t> things.</a:t>
            </a:r>
            <a:br>
              <a:rPr lang="en-US" sz="2800" dirty="0">
                <a:latin typeface="Comic Sans MS" pitchFamily="66" charset="0"/>
              </a:rPr>
            </a:br>
            <a:r>
              <a:rPr lang="ru-RU" sz="2800" dirty="0">
                <a:latin typeface="Comic Sans MS" pitchFamily="66" charset="0"/>
              </a:rPr>
              <a:t>Я не хочу, чтобы ты расстраивалась из-за пустяков.</a:t>
            </a:r>
            <a:br>
              <a:rPr lang="ru-RU" sz="2800" dirty="0">
                <a:latin typeface="Comic Sans MS" pitchFamily="66" charset="0"/>
              </a:rPr>
            </a:br>
            <a:endParaRPr lang="ru-RU" sz="28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90419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075240" cy="185821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Comic Sans MS" pitchFamily="66" charset="0"/>
              </a:rPr>
              <a:t>Прилагательное </a:t>
            </a:r>
            <a:r>
              <a:rPr lang="ru-RU" b="1" dirty="0" err="1">
                <a:latin typeface="Comic Sans MS" pitchFamily="66" charset="0"/>
              </a:rPr>
              <a:t>little</a:t>
            </a:r>
            <a:r>
              <a:rPr lang="ru-RU" dirty="0">
                <a:latin typeface="Comic Sans MS" pitchFamily="66" charset="0"/>
              </a:rPr>
              <a:t> также имеет </a:t>
            </a:r>
            <a:r>
              <a:rPr lang="ru-RU" b="1" dirty="0">
                <a:latin typeface="Comic Sans MS" pitchFamily="66" charset="0"/>
              </a:rPr>
              <a:t>смысловые оттенки</a:t>
            </a:r>
            <a:r>
              <a:rPr lang="ru-RU" dirty="0">
                <a:latin typeface="Comic Sans MS" pitchFamily="66" charset="0"/>
              </a:rPr>
              <a:t>, указывающие: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1560" y="2276872"/>
            <a:ext cx="8075240" cy="432048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000" b="1" dirty="0">
                <a:latin typeface="Comic Sans MS" pitchFamily="66" charset="0"/>
              </a:rPr>
              <a:t>д) На малолетний возраст кого-либо:</a:t>
            </a:r>
            <a:br>
              <a:rPr lang="ru-RU" sz="3000" b="1" dirty="0">
                <a:latin typeface="Comic Sans MS" pitchFamily="66" charset="0"/>
              </a:rPr>
            </a:br>
            <a:r>
              <a:rPr lang="en-US" sz="3000" dirty="0">
                <a:latin typeface="Comic Sans MS" pitchFamily="66" charset="0"/>
              </a:rPr>
              <a:t>a </a:t>
            </a:r>
            <a:r>
              <a:rPr lang="en-US" sz="30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little</a:t>
            </a:r>
            <a:r>
              <a:rPr lang="en-US" sz="3000" dirty="0">
                <a:latin typeface="Comic Sans MS" pitchFamily="66" charset="0"/>
              </a:rPr>
              <a:t> boy - </a:t>
            </a:r>
            <a:r>
              <a:rPr lang="ru-RU" sz="3000" dirty="0">
                <a:latin typeface="Comic Sans MS" pitchFamily="66" charset="0"/>
              </a:rPr>
              <a:t>маленький мальчик</a:t>
            </a:r>
            <a:br>
              <a:rPr lang="ru-RU" sz="3000" dirty="0">
                <a:latin typeface="Comic Sans MS" pitchFamily="66" charset="0"/>
              </a:rPr>
            </a:br>
            <a:r>
              <a:rPr lang="en-US" sz="3000" dirty="0">
                <a:latin typeface="Comic Sans MS" pitchFamily="66" charset="0"/>
              </a:rPr>
              <a:t>a </a:t>
            </a:r>
            <a:r>
              <a:rPr lang="en-US" sz="30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little</a:t>
            </a:r>
            <a:r>
              <a:rPr lang="en-US" sz="3000" dirty="0">
                <a:latin typeface="Comic Sans MS" pitchFamily="66" charset="0"/>
              </a:rPr>
              <a:t> girl - </a:t>
            </a:r>
            <a:r>
              <a:rPr lang="ru-RU" sz="3000" dirty="0">
                <a:latin typeface="Comic Sans MS" pitchFamily="66" charset="0"/>
              </a:rPr>
              <a:t>маленькая девочка</a:t>
            </a:r>
            <a:br>
              <a:rPr lang="ru-RU" sz="3000" dirty="0">
                <a:latin typeface="Comic Sans MS" pitchFamily="66" charset="0"/>
              </a:rPr>
            </a:br>
            <a:r>
              <a:rPr lang="en-US" sz="3000" dirty="0">
                <a:latin typeface="Comic Sans MS" pitchFamily="66" charset="0"/>
              </a:rPr>
              <a:t>little Sarah - </a:t>
            </a:r>
            <a:r>
              <a:rPr lang="ru-RU" sz="3000" dirty="0">
                <a:latin typeface="Comic Sans MS" pitchFamily="66" charset="0"/>
              </a:rPr>
              <a:t>маленькая Сара </a:t>
            </a:r>
            <a:br>
              <a:rPr lang="ru-RU" sz="3000" dirty="0">
                <a:latin typeface="Comic Sans MS" pitchFamily="66" charset="0"/>
              </a:rPr>
            </a:br>
            <a:r>
              <a:rPr lang="ru-RU" sz="3000" dirty="0">
                <a:latin typeface="Comic Sans MS" pitchFamily="66" charset="0"/>
              </a:rPr>
              <a:t/>
            </a:r>
            <a:br>
              <a:rPr lang="ru-RU" sz="3000" dirty="0">
                <a:latin typeface="Comic Sans MS" pitchFamily="66" charset="0"/>
              </a:rPr>
            </a:br>
            <a:r>
              <a:rPr lang="en-US" sz="3000" dirty="0">
                <a:latin typeface="Comic Sans MS" pitchFamily="66" charset="0"/>
              </a:rPr>
              <a:t>All of a sudden </a:t>
            </a:r>
            <a:r>
              <a:rPr lang="en-US" sz="30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little</a:t>
            </a:r>
            <a:r>
              <a:rPr lang="en-US" sz="3000" dirty="0">
                <a:latin typeface="Comic Sans MS" pitchFamily="66" charset="0"/>
              </a:rPr>
              <a:t> Sarah started to cry.</a:t>
            </a:r>
            <a:br>
              <a:rPr lang="en-US" sz="3000" dirty="0">
                <a:latin typeface="Comic Sans MS" pitchFamily="66" charset="0"/>
              </a:rPr>
            </a:br>
            <a:r>
              <a:rPr lang="ru-RU" sz="3000" dirty="0">
                <a:latin typeface="Comic Sans MS" pitchFamily="66" charset="0"/>
              </a:rPr>
              <a:t>Внезапно маленькая Сара расплакалась.</a:t>
            </a:r>
          </a:p>
        </p:txBody>
      </p:sp>
    </p:spTree>
    <p:extLst>
      <p:ext uri="{BB962C8B-B14F-4D97-AF65-F5344CB8AC3E}">
        <p14:creationId xmlns:p14="http://schemas.microsoft.com/office/powerpoint/2010/main" val="2163858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27</TotalTime>
  <Words>368</Words>
  <Application>Microsoft Office PowerPoint</Application>
  <PresentationFormat>Экран (4:3)</PresentationFormat>
  <Paragraphs>83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Справедливость</vt:lpstr>
      <vt:lpstr>Особенности употребления лексики (little, small, tiny)</vt:lpstr>
      <vt:lpstr>Презентация PowerPoint</vt:lpstr>
      <vt:lpstr>Прилагательное little, употребляемое с конкретными существительными, указывает не только на физический размер объекта, но и на субъективно-эмоциональное отношение к нему со стороны говорящего:</vt:lpstr>
      <vt:lpstr>Презентация PowerPoint</vt:lpstr>
      <vt:lpstr>Прилагательное little также имеет смысловые оттенки, указывающие:</vt:lpstr>
      <vt:lpstr>Прилагательное little также имеет смысловые оттенки, указывающие:</vt:lpstr>
      <vt:lpstr>Прилагательное little также имеет смысловые оттенки, указывающие:</vt:lpstr>
      <vt:lpstr>Прилагательное little также имеет смысловые оттенки, указывающие:</vt:lpstr>
      <vt:lpstr>Прилагательное little также имеет смысловые оттенки, указывающие:</vt:lpstr>
      <vt:lpstr>Прилагательное small имеет смысловые оттенки, указывающие:</vt:lpstr>
      <vt:lpstr>Прилагательное small имеет смысловые оттенки, указывающие:</vt:lpstr>
      <vt:lpstr>Прилагательное small имеет смысловые оттенки, указывающие:</vt:lpstr>
      <vt:lpstr>Прилагательное small имеет смысловые оттенки, указывающие:</vt:lpstr>
      <vt:lpstr>Презентация PowerPoint</vt:lpstr>
      <vt:lpstr>Прилагательное tiny имеет смысловой оттенок, указывающий на очень маленький размер - малюсенький, крошечный; оно сильно эмоционально окрашено:</vt:lpstr>
      <vt:lpstr>ТЕСТ</vt:lpstr>
      <vt:lpstr>Презентация PowerPoint</vt:lpstr>
      <vt:lpstr>ОТВЕТ</vt:lpstr>
      <vt:lpstr>Презентация PowerPoint</vt:lpstr>
      <vt:lpstr>ИСТОЧНИК: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употребления лексики (little, small, tiny)</dc:title>
  <dc:creator>Аня</dc:creator>
  <cp:lastModifiedBy>Аня</cp:lastModifiedBy>
  <cp:revision>4</cp:revision>
  <dcterms:created xsi:type="dcterms:W3CDTF">2012-01-27T15:18:30Z</dcterms:created>
  <dcterms:modified xsi:type="dcterms:W3CDTF">2012-01-27T15:46:17Z</dcterms:modified>
</cp:coreProperties>
</file>