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  <p:sldId id="265" r:id="rId10"/>
    <p:sldId id="267" r:id="rId11"/>
    <p:sldId id="271" r:id="rId12"/>
    <p:sldId id="272" r:id="rId13"/>
    <p:sldId id="273" r:id="rId14"/>
    <p:sldId id="259" r:id="rId15"/>
    <p:sldId id="266" r:id="rId16"/>
    <p:sldId id="274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47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C219BE4B-DB9C-414C-9B93-67A1B7794FAB}" type="datetimeFigureOut">
              <a:rPr lang="ru-RU" smtClean="0"/>
              <a:t>04.02.2012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A00EBAF-27F3-493C-A6BC-894D418DD28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img1.liveinternet.ru/images/attach/b/3/26/808/26808826_LazyDAlpha.gif" TargetMode="External"/><Relationship Id="rId3" Type="http://schemas.openxmlformats.org/officeDocument/2006/relationships/hyperlink" Target="http://darceylynn.com/pages/photos/match/Weather-sun.png" TargetMode="External"/><Relationship Id="rId7" Type="http://schemas.openxmlformats.org/officeDocument/2006/relationships/hyperlink" Target="http://img0.liveinternet.ru/images/attach/c/4/81/458/81458238_large_Dasha_Kochkudan.jpg" TargetMode="External"/><Relationship Id="rId2" Type="http://schemas.openxmlformats.org/officeDocument/2006/relationships/hyperlink" Target="http://baget.org.ua/userfiles/%D0%A2%D0%A3%D0%9C%D0%90%D0%9D_%D0%9D%D0%90%D0%94_%D0%9E%D0%97%D0%95%D0%A0%D0%9E%D0%9C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podrobnosti.ua/upload/news/2010/08/29/711240_3.jpg" TargetMode="External"/><Relationship Id="rId5" Type="http://schemas.openxmlformats.org/officeDocument/2006/relationships/hyperlink" Target="http://www.solnet.ee/sol/004/raskraski6/msk20.gif" TargetMode="External"/><Relationship Id="rId4" Type="http://schemas.openxmlformats.org/officeDocument/2006/relationships/hyperlink" Target="http://f.mypage.ru/660f9347d7e59304e06d0c8369736fee_7ef351aafd04ece77f8bc02d3ba480ba.jpg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1day-blog.info/wp-content/uploads/2010/04/dres_1.jpg" TargetMode="External"/><Relationship Id="rId2" Type="http://schemas.openxmlformats.org/officeDocument/2006/relationships/hyperlink" Target="http://donbass.ua/multimedia/images/news/original/2011/06/01/rebenok.jp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toolsforeducators.com/crossword/" TargetMode="External"/><Relationship Id="rId4" Type="http://schemas.openxmlformats.org/officeDocument/2006/relationships/hyperlink" Target="http://www.mes-english.com/flashcards/clothes.php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g"/><Relationship Id="rId3" Type="http://schemas.openxmlformats.org/officeDocument/2006/relationships/image" Target="../media/image10.jpg"/><Relationship Id="rId7" Type="http://schemas.openxmlformats.org/officeDocument/2006/relationships/image" Target="../media/image14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10" Type="http://schemas.openxmlformats.org/officeDocument/2006/relationships/image" Target="../media/image17.jpg"/><Relationship Id="rId4" Type="http://schemas.openxmlformats.org/officeDocument/2006/relationships/image" Target="../media/image11.jpg"/><Relationship Id="rId9" Type="http://schemas.openxmlformats.org/officeDocument/2006/relationships/image" Target="../media/image1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788024" y="2348880"/>
            <a:ext cx="3313355" cy="17021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000" b="1" dirty="0" smtClean="0">
                <a:latin typeface="Comic Sans MS" pitchFamily="66" charset="0"/>
              </a:rPr>
              <a:t>WEATHER AND CLOTHES</a:t>
            </a:r>
            <a:endParaRPr lang="ru-RU" sz="4000" b="1" dirty="0">
              <a:latin typeface="Comic Sans MS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6016" y="4221088"/>
            <a:ext cx="3456383" cy="180020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МКОУ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 с УИОП</a:t>
            </a:r>
          </a:p>
          <a:p>
            <a:r>
              <a:rPr lang="ru-RU" dirty="0" smtClean="0"/>
              <a:t>Город Солненогорск-7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869537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ВСТАВЬТЕ</a:t>
            </a:r>
            <a:r>
              <a:rPr lang="en-US" dirty="0" smtClean="0">
                <a:latin typeface="Comic Sans MS" pitchFamily="66" charset="0"/>
              </a:rPr>
              <a:t>  </a:t>
            </a:r>
            <a:r>
              <a:rPr lang="en-US" u="sng" dirty="0" smtClean="0">
                <a:latin typeface="Comic Sans MS" pitchFamily="66" charset="0"/>
              </a:rPr>
              <a:t>TAKE OFF, TAKE, PUT ON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348880"/>
            <a:ext cx="7920880" cy="3888432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It’s hot! </a:t>
            </a:r>
            <a:r>
              <a:rPr lang="en-US" sz="3600" u="sng" dirty="0" smtClean="0">
                <a:latin typeface="Comic Sans MS" pitchFamily="66" charset="0"/>
              </a:rPr>
              <a:t>Put on </a:t>
            </a:r>
            <a:r>
              <a:rPr lang="en-US" sz="3600" dirty="0" smtClean="0">
                <a:latin typeface="Comic Sans MS" pitchFamily="66" charset="0"/>
              </a:rPr>
              <a:t>your hat!</a:t>
            </a:r>
          </a:p>
          <a:p>
            <a:r>
              <a:rPr lang="en-US" sz="3600" dirty="0" smtClean="0">
                <a:latin typeface="Comic Sans MS" pitchFamily="66" charset="0"/>
              </a:rPr>
              <a:t>It’s hot! </a:t>
            </a:r>
            <a:r>
              <a:rPr lang="en-US" sz="3600" u="sng" dirty="0" smtClean="0">
                <a:latin typeface="Comic Sans MS" pitchFamily="66" charset="0"/>
              </a:rPr>
              <a:t>Take off </a:t>
            </a:r>
            <a:r>
              <a:rPr lang="en-US" sz="3600" dirty="0" smtClean="0">
                <a:latin typeface="Comic Sans MS" pitchFamily="66" charset="0"/>
              </a:rPr>
              <a:t>your jacket!</a:t>
            </a:r>
          </a:p>
          <a:p>
            <a:r>
              <a:rPr lang="en-US" sz="3600" dirty="0" smtClean="0">
                <a:latin typeface="Comic Sans MS" pitchFamily="66" charset="0"/>
              </a:rPr>
              <a:t>It’s cold! </a:t>
            </a:r>
            <a:r>
              <a:rPr lang="en-US" sz="3600" u="sng" dirty="0" smtClean="0">
                <a:latin typeface="Comic Sans MS" pitchFamily="66" charset="0"/>
              </a:rPr>
              <a:t>Put on </a:t>
            </a:r>
            <a:r>
              <a:rPr lang="en-US" sz="3600" dirty="0" smtClean="0">
                <a:latin typeface="Comic Sans MS" pitchFamily="66" charset="0"/>
              </a:rPr>
              <a:t>your coat!</a:t>
            </a:r>
          </a:p>
          <a:p>
            <a:r>
              <a:rPr lang="en-US" sz="3600" dirty="0" smtClean="0">
                <a:latin typeface="Comic Sans MS" pitchFamily="66" charset="0"/>
              </a:rPr>
              <a:t>It’s raining! </a:t>
            </a:r>
            <a:r>
              <a:rPr lang="en-US" sz="3600" u="sng" dirty="0" smtClean="0">
                <a:latin typeface="Comic Sans MS" pitchFamily="66" charset="0"/>
              </a:rPr>
              <a:t>Take</a:t>
            </a:r>
            <a:r>
              <a:rPr lang="en-US" sz="3600" dirty="0" smtClean="0">
                <a:latin typeface="Comic Sans MS" pitchFamily="66" charset="0"/>
              </a:rPr>
              <a:t> your umbrella!</a:t>
            </a:r>
          </a:p>
          <a:p>
            <a:r>
              <a:rPr lang="en-US" sz="3600" dirty="0" smtClean="0">
                <a:latin typeface="Comic Sans MS" pitchFamily="66" charset="0"/>
              </a:rPr>
              <a:t>It’s  windy! </a:t>
            </a:r>
            <a:r>
              <a:rPr lang="en-US" sz="3600" u="sng" dirty="0" smtClean="0">
                <a:latin typeface="Comic Sans MS" pitchFamily="66" charset="0"/>
              </a:rPr>
              <a:t>Take off </a:t>
            </a:r>
            <a:r>
              <a:rPr lang="en-US" sz="3600" dirty="0" smtClean="0">
                <a:latin typeface="Comic Sans MS" pitchFamily="66" charset="0"/>
              </a:rPr>
              <a:t>your shorts and </a:t>
            </a:r>
            <a:r>
              <a:rPr lang="en-US" sz="3600" u="sng" dirty="0" smtClean="0">
                <a:latin typeface="Comic Sans MS" pitchFamily="66" charset="0"/>
              </a:rPr>
              <a:t>put on </a:t>
            </a:r>
            <a:r>
              <a:rPr lang="en-US" sz="3600" dirty="0" smtClean="0">
                <a:latin typeface="Comic Sans MS" pitchFamily="66" charset="0"/>
              </a:rPr>
              <a:t>your jeans!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08032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626" cy="745152"/>
          </a:xfrm>
        </p:spPr>
        <p:txBody>
          <a:bodyPr/>
          <a:lstStyle/>
          <a:p>
            <a:r>
              <a:rPr lang="en-US" dirty="0" smtClean="0"/>
              <a:t>DOWN                 ACROSS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294899" cy="5173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27770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34537" y="332657"/>
            <a:ext cx="6029951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412776"/>
            <a:ext cx="3312368" cy="7920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crossword</a:t>
            </a:r>
            <a:endParaRPr lang="ru-RU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73464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8438" y="104173"/>
            <a:ext cx="5979906" cy="64211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384396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7024744" cy="85496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dirty="0" smtClean="0">
                <a:latin typeface="Comic Sans MS" pitchFamily="66" charset="0"/>
              </a:rPr>
              <a:t>ИСТОЧНИК: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00808"/>
            <a:ext cx="7920880" cy="4896544"/>
          </a:xfrm>
        </p:spPr>
        <p:txBody>
          <a:bodyPr>
            <a:normAutofit fontScale="92500" lnSpcReduction="10000"/>
          </a:bodyPr>
          <a:lstStyle/>
          <a:p>
            <a:r>
              <a:rPr lang="en-US" dirty="0">
                <a:hlinkClick r:id="rId2"/>
              </a:rPr>
              <a:t>http://baget.org.ua/userfiles/%D0%A2%D0%A3%D0%9C%D0%90%D0%9D_%D0%9D%D0%90%D0%94_%</a:t>
            </a:r>
            <a:r>
              <a:rPr lang="en-US" dirty="0" smtClean="0">
                <a:hlinkClick r:id="rId2"/>
              </a:rPr>
              <a:t>D0%9E%D0%97%D0%95%D0%A0%D0%9E%D0%9C.JPG</a:t>
            </a:r>
            <a:endParaRPr lang="ru-RU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darceylynn.com/pages/photos/match/Weather-sun.png</a:t>
            </a:r>
            <a:endParaRPr lang="ru-RU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f.mypage.ru/660f9347d7e59304e06d0c8369736fee_7ef351aafd04ece77f8bc02d3ba480ba.jpg</a:t>
            </a:r>
            <a:endParaRPr lang="ru-RU" dirty="0" smtClean="0"/>
          </a:p>
          <a:p>
            <a:r>
              <a:rPr lang="en-US" dirty="0">
                <a:hlinkClick r:id="rId5"/>
              </a:rPr>
              <a:t>http://</a:t>
            </a:r>
            <a:r>
              <a:rPr lang="en-US" dirty="0" smtClean="0">
                <a:hlinkClick r:id="rId5"/>
              </a:rPr>
              <a:t>www.solnet.ee/sol/004/raskraski6/msk20.gif</a:t>
            </a:r>
            <a:endParaRPr lang="ru-RU" dirty="0" smtClean="0"/>
          </a:p>
          <a:p>
            <a:r>
              <a:rPr lang="en-US" dirty="0">
                <a:hlinkClick r:id="rId6"/>
              </a:rPr>
              <a:t>http://</a:t>
            </a:r>
            <a:r>
              <a:rPr lang="en-US" dirty="0" smtClean="0">
                <a:hlinkClick r:id="rId6"/>
              </a:rPr>
              <a:t>podrobnosti.ua/upload/news/2010/08/29/711240_3.jpg</a:t>
            </a:r>
            <a:endParaRPr lang="ru-RU" dirty="0" smtClean="0"/>
          </a:p>
          <a:p>
            <a:r>
              <a:rPr lang="en-US" dirty="0">
                <a:hlinkClick r:id="rId7"/>
              </a:rPr>
              <a:t>http://</a:t>
            </a:r>
            <a:r>
              <a:rPr lang="en-US" dirty="0" smtClean="0">
                <a:hlinkClick r:id="rId7"/>
              </a:rPr>
              <a:t>img0.liveinternet.ru/images/attach/c/4/81/458/81458238_large_Dasha_Kochkudan.jpg</a:t>
            </a:r>
            <a:endParaRPr lang="ru-RU" dirty="0" smtClean="0"/>
          </a:p>
          <a:p>
            <a:r>
              <a:rPr lang="en-US" dirty="0">
                <a:hlinkClick r:id="rId8"/>
              </a:rPr>
              <a:t>http://</a:t>
            </a:r>
            <a:r>
              <a:rPr lang="en-US" dirty="0" smtClean="0">
                <a:hlinkClick r:id="rId8"/>
              </a:rPr>
              <a:t>img1.liveinternet.ru/images/attach/b/3/26/808/26808826_LazyDAlpha.gif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4133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donbass.ua/multimedia/images/news/original/2011/06/01/rebenok.jpg</a:t>
            </a:r>
            <a:endParaRPr lang="en-US" dirty="0" smtClean="0"/>
          </a:p>
          <a:p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1day-blog.info/wp-content/uploads/2010/04/dres_1.jpg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www.mes-english.com/flashcards/clothes.php</a:t>
            </a:r>
            <a:endParaRPr lang="en-US" dirty="0" smtClean="0"/>
          </a:p>
          <a:p>
            <a:r>
              <a:rPr lang="en-US" dirty="0">
                <a:hlinkClick r:id="rId5"/>
              </a:rPr>
              <a:t>http://www.toolsforeducators.com/crossword</a:t>
            </a:r>
            <a:r>
              <a:rPr lang="en-US" dirty="0" smtClean="0">
                <a:hlinkClick r:id="rId5"/>
              </a:rPr>
              <a:t>/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96243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6000" dirty="0" smtClean="0">
                <a:latin typeface="Comic Sans MS" pitchFamily="66" charset="0"/>
              </a:rPr>
              <a:t>THANK YOU VERY MUCH!</a:t>
            </a:r>
            <a:endParaRPr lang="ru-RU" sz="60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79685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692696"/>
            <a:ext cx="7024626" cy="9019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b="1" dirty="0" smtClean="0">
                <a:latin typeface="Comic Sans MS" pitchFamily="66" charset="0"/>
              </a:rPr>
              <a:t>NEW WORDS: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700808"/>
            <a:ext cx="7920880" cy="4608512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IT’S SUNNY! </a:t>
            </a:r>
            <a:r>
              <a:rPr lang="en-US" sz="3200" dirty="0">
                <a:latin typeface="Comic Sans MS" pitchFamily="66" charset="0"/>
              </a:rPr>
              <a:t>[’</a:t>
            </a:r>
            <a:r>
              <a:rPr lang="en-US" sz="3200" dirty="0" err="1">
                <a:latin typeface="Comic Sans MS" pitchFamily="66" charset="0"/>
              </a:rPr>
              <a:t>sʌnɪ</a:t>
            </a:r>
            <a:r>
              <a:rPr lang="en-US" sz="3200" dirty="0" smtClean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солнечно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HOT!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hɒt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>
                <a:latin typeface="Comic Sans MS" pitchFamily="66" charset="0"/>
              </a:rPr>
              <a:t>жарко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RAINING!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smtClean="0">
                <a:latin typeface="Comic Sans MS" pitchFamily="66" charset="0"/>
              </a:rPr>
              <a:t>’</a:t>
            </a:r>
            <a:r>
              <a:rPr lang="en-US" sz="3200" dirty="0" err="1" smtClean="0">
                <a:latin typeface="Comic Sans MS" pitchFamily="66" charset="0"/>
              </a:rPr>
              <a:t>reɪnɪŋ</a:t>
            </a:r>
            <a:r>
              <a:rPr lang="en-US" sz="3200" dirty="0" smtClean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идет дождь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RAINY!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[’</a:t>
            </a:r>
            <a:r>
              <a:rPr lang="en-US" sz="3200" dirty="0" err="1">
                <a:latin typeface="Comic Sans MS" pitchFamily="66" charset="0"/>
              </a:rPr>
              <a:t>reɪnɪ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ru-RU" sz="3200" dirty="0" smtClean="0">
                <a:latin typeface="Comic Sans MS" pitchFamily="66" charset="0"/>
              </a:rPr>
              <a:t> дождливо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WINDY!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[’</a:t>
            </a:r>
            <a:r>
              <a:rPr lang="en-US" sz="3200" dirty="0" err="1">
                <a:latin typeface="Comic Sans MS" pitchFamily="66" charset="0"/>
              </a:rPr>
              <a:t>wɪndɪ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ru-RU" sz="3200" dirty="0" smtClean="0">
                <a:latin typeface="Comic Sans MS" pitchFamily="66" charset="0"/>
              </a:rPr>
              <a:t> ветрено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COLD!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kəʋld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ru-RU" sz="3200" dirty="0" smtClean="0">
                <a:latin typeface="Comic Sans MS" pitchFamily="66" charset="0"/>
              </a:rPr>
              <a:t> холодно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IT’S FOGGY!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[’</a:t>
            </a:r>
            <a:r>
              <a:rPr lang="en-US" sz="3200" dirty="0" err="1">
                <a:latin typeface="Comic Sans MS" pitchFamily="66" charset="0"/>
              </a:rPr>
              <a:t>fɒgɪ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ru-RU" sz="3200" dirty="0" smtClean="0">
                <a:latin typeface="Comic Sans MS" pitchFamily="66" charset="0"/>
              </a:rPr>
              <a:t> туманно</a:t>
            </a:r>
          </a:p>
          <a:p>
            <a:r>
              <a:rPr lang="en-US" sz="3200" dirty="0" smtClean="0">
                <a:latin typeface="Comic Sans MS" pitchFamily="66" charset="0"/>
              </a:rPr>
              <a:t>IT’S SNOWY! [‘</a:t>
            </a:r>
            <a:r>
              <a:rPr lang="en-US" sz="3200" dirty="0" err="1" smtClean="0">
                <a:latin typeface="Comic Sans MS" pitchFamily="66" charset="0"/>
              </a:rPr>
              <a:t>snəʋwɪ</a:t>
            </a:r>
            <a:r>
              <a:rPr lang="en-US" sz="3200" dirty="0" smtClean="0">
                <a:latin typeface="Comic Sans MS" pitchFamily="66" charset="0"/>
              </a:rPr>
              <a:t>]</a:t>
            </a:r>
            <a:r>
              <a:rPr lang="ru-RU" sz="3200" dirty="0" smtClean="0">
                <a:latin typeface="Comic Sans MS" pitchFamily="66" charset="0"/>
              </a:rPr>
              <a:t> снежно</a:t>
            </a:r>
            <a:endParaRPr lang="ru-RU" sz="32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41273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836712"/>
            <a:ext cx="7096634" cy="13339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 smtClean="0">
                <a:latin typeface="Comic Sans MS" pitchFamily="66" charset="0"/>
              </a:rPr>
              <a:t>WHAT’S THE WEATHER LIKE?</a:t>
            </a:r>
            <a:br>
              <a:rPr lang="en-US" dirty="0" smtClean="0">
                <a:latin typeface="Comic Sans MS" pitchFamily="66" charset="0"/>
              </a:rPr>
            </a:br>
            <a:r>
              <a:rPr lang="ru-RU" dirty="0" smtClean="0">
                <a:latin typeface="Comic Sans MS" pitchFamily="66" charset="0"/>
              </a:rPr>
              <a:t>КАКАЯ СЕЙЧАС ПОГОДА</a:t>
            </a:r>
            <a:r>
              <a:rPr lang="en-US" dirty="0" smtClean="0">
                <a:latin typeface="Comic Sans MS" pitchFamily="66" charset="0"/>
              </a:rPr>
              <a:t>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2330557"/>
            <a:ext cx="2016098" cy="1987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4487366"/>
            <a:ext cx="1944216" cy="1988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30557"/>
            <a:ext cx="2994169" cy="19878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487366"/>
            <a:ext cx="2531116" cy="198785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1224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560840" cy="14059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dirty="0">
                <a:latin typeface="Comic Sans MS" pitchFamily="66" charset="0"/>
              </a:rPr>
              <a:t>WHAT’S THE WEATHER LIKE?</a:t>
            </a:r>
            <a:br>
              <a:rPr lang="en-US" dirty="0">
                <a:latin typeface="Comic Sans MS" pitchFamily="66" charset="0"/>
              </a:rPr>
            </a:br>
            <a:r>
              <a:rPr lang="ru-RU" dirty="0">
                <a:latin typeface="Comic Sans MS" pitchFamily="66" charset="0"/>
              </a:rPr>
              <a:t>КАКАЯ СЕЙЧАС ПОГОДА</a:t>
            </a:r>
            <a:r>
              <a:rPr lang="en-US" dirty="0">
                <a:latin typeface="Comic Sans MS" pitchFamily="66" charset="0"/>
              </a:rPr>
              <a:t>?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361509"/>
            <a:ext cx="2725291" cy="198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353352"/>
            <a:ext cx="2841327" cy="19943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820" y="4469263"/>
            <a:ext cx="2506587" cy="20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1819" y="4386160"/>
            <a:ext cx="2506587" cy="20052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38292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626" cy="7578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NEW WORDS: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72816"/>
            <a:ext cx="7056784" cy="4608512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lnSpcReduction="10000"/>
          </a:bodyPr>
          <a:lstStyle/>
          <a:p>
            <a:r>
              <a:rPr lang="en-US" sz="3200" dirty="0" smtClean="0">
                <a:latin typeface="Comic Sans MS" pitchFamily="66" charset="0"/>
              </a:rPr>
              <a:t>JACKET </a:t>
            </a:r>
            <a:r>
              <a:rPr lang="en-US" sz="3200" dirty="0">
                <a:latin typeface="Comic Sans MS" pitchFamily="66" charset="0"/>
              </a:rPr>
              <a:t>[’</a:t>
            </a:r>
            <a:r>
              <a:rPr lang="en-US" sz="3200" dirty="0" err="1">
                <a:latin typeface="Comic Sans MS" pitchFamily="66" charset="0"/>
              </a:rPr>
              <a:t>dʒækɪt</a:t>
            </a:r>
            <a:r>
              <a:rPr lang="en-US" sz="3200" dirty="0" smtClean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куртка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COAT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kəʋt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>
                <a:latin typeface="Comic Sans MS" pitchFamily="66" charset="0"/>
              </a:rPr>
              <a:t>пальто 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SHORTS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ʃɔ:rts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шорты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HAT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hæt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шляпа</a:t>
            </a:r>
            <a:r>
              <a:rPr lang="ru-RU" sz="3200" dirty="0">
                <a:latin typeface="Comic Sans MS" pitchFamily="66" charset="0"/>
              </a:rPr>
              <a:t>, шапка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SOCKS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sɒks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носки 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JEANS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dʒi:ns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джинсы 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SHOES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ʃu:z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обувь </a:t>
            </a:r>
            <a:endParaRPr lang="en-US" sz="3200" dirty="0" smtClean="0">
              <a:latin typeface="Comic Sans MS" pitchFamily="66" charset="0"/>
            </a:endParaRPr>
          </a:p>
          <a:p>
            <a:r>
              <a:rPr lang="en-US" sz="3200" dirty="0" smtClean="0">
                <a:latin typeface="Comic Sans MS" pitchFamily="66" charset="0"/>
              </a:rPr>
              <a:t>SKIRT</a:t>
            </a:r>
            <a:r>
              <a:rPr lang="ru-RU" sz="3200" dirty="0" smtClean="0">
                <a:latin typeface="Comic Sans MS" pitchFamily="66" charset="0"/>
              </a:rPr>
              <a:t> </a:t>
            </a:r>
            <a:r>
              <a:rPr lang="en-US" sz="3200" dirty="0">
                <a:latin typeface="Comic Sans MS" pitchFamily="66" charset="0"/>
              </a:rPr>
              <a:t>[</a:t>
            </a:r>
            <a:r>
              <a:rPr lang="en-US" sz="3200" dirty="0" err="1">
                <a:latin typeface="Comic Sans MS" pitchFamily="66" charset="0"/>
              </a:rPr>
              <a:t>skɜ:rt</a:t>
            </a:r>
            <a:r>
              <a:rPr lang="en-US" sz="3200" dirty="0">
                <a:latin typeface="Comic Sans MS" pitchFamily="66" charset="0"/>
              </a:rPr>
              <a:t>] </a:t>
            </a:r>
            <a:r>
              <a:rPr lang="ru-RU" sz="3200" dirty="0" smtClean="0">
                <a:latin typeface="Comic Sans MS" pitchFamily="66" charset="0"/>
              </a:rPr>
              <a:t>юбка</a:t>
            </a:r>
            <a:endParaRPr lang="en-US" sz="3200" dirty="0" smtClean="0">
              <a:latin typeface="Comic Sans MS" pitchFamily="66" charset="0"/>
            </a:endParaRP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24365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908720"/>
            <a:ext cx="7096634" cy="7578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WHAT’S THIS?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0373" y="1833582"/>
            <a:ext cx="1599729" cy="159972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716" y="1966308"/>
            <a:ext cx="1312912" cy="131291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2011609"/>
            <a:ext cx="1296144" cy="129614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3543420"/>
            <a:ext cx="1230052" cy="123005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9214" y="3552528"/>
            <a:ext cx="1246501" cy="124650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0948" y="3590766"/>
            <a:ext cx="1135360" cy="113536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5031044"/>
            <a:ext cx="1224136" cy="1224136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5158451"/>
            <a:ext cx="1168896" cy="116889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5201581"/>
            <a:ext cx="1008112" cy="1008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78682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836712"/>
            <a:ext cx="7024626" cy="75788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latin typeface="Comic Sans MS" pitchFamily="66" charset="0"/>
              </a:rPr>
              <a:t>ANSWERS: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1700808"/>
            <a:ext cx="6984776" cy="4608512"/>
          </a:xfrm>
        </p:spPr>
        <p:txBody>
          <a:bodyPr>
            <a:no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It’s a bag.</a:t>
            </a:r>
          </a:p>
          <a:p>
            <a:r>
              <a:rPr lang="en-US" sz="2800" dirty="0" smtClean="0">
                <a:latin typeface="Comic Sans MS" pitchFamily="66" charset="0"/>
              </a:rPr>
              <a:t>It’s a coat.</a:t>
            </a:r>
          </a:p>
          <a:p>
            <a:r>
              <a:rPr lang="en-US" sz="2800" dirty="0" smtClean="0">
                <a:latin typeface="Comic Sans MS" pitchFamily="66" charset="0"/>
              </a:rPr>
              <a:t>It’s a dress.</a:t>
            </a:r>
          </a:p>
          <a:p>
            <a:r>
              <a:rPr lang="en-US" sz="2800" dirty="0" smtClean="0">
                <a:latin typeface="Comic Sans MS" pitchFamily="66" charset="0"/>
              </a:rPr>
              <a:t>It’s a shirt.</a:t>
            </a:r>
          </a:p>
          <a:p>
            <a:r>
              <a:rPr lang="en-US" sz="2800" dirty="0" smtClean="0">
                <a:latin typeface="Comic Sans MS" pitchFamily="66" charset="0"/>
              </a:rPr>
              <a:t>It’s a skirt.</a:t>
            </a:r>
          </a:p>
          <a:p>
            <a:r>
              <a:rPr lang="en-US" sz="2800" dirty="0">
                <a:latin typeface="Comic Sans MS" pitchFamily="66" charset="0"/>
              </a:rPr>
              <a:t>It’s a hat</a:t>
            </a:r>
            <a:r>
              <a:rPr lang="en-US" sz="2800" dirty="0" smtClean="0">
                <a:latin typeface="Comic Sans MS" pitchFamily="66" charset="0"/>
              </a:rPr>
              <a:t>.</a:t>
            </a:r>
          </a:p>
          <a:p>
            <a:r>
              <a:rPr lang="en-US" sz="2800" dirty="0" smtClean="0">
                <a:latin typeface="Comic Sans MS" pitchFamily="66" charset="0"/>
              </a:rPr>
              <a:t>It’s a T-shirt.</a:t>
            </a:r>
          </a:p>
          <a:p>
            <a:r>
              <a:rPr lang="en-US" sz="2800" dirty="0" smtClean="0">
                <a:latin typeface="Comic Sans MS" pitchFamily="66" charset="0"/>
              </a:rPr>
              <a:t>It’s an umbrella.</a:t>
            </a:r>
          </a:p>
          <a:p>
            <a:r>
              <a:rPr lang="en-US" sz="2800" dirty="0" smtClean="0">
                <a:latin typeface="Comic Sans MS" pitchFamily="66" charset="0"/>
              </a:rPr>
              <a:t>It’s a vest.</a:t>
            </a:r>
            <a:endParaRPr lang="ru-RU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1810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024626" cy="90190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>
                <a:latin typeface="Comic Sans MS" pitchFamily="66" charset="0"/>
              </a:rPr>
              <a:t>NEW VERBS: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87624" y="2204864"/>
            <a:ext cx="3057148" cy="6397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PUT ON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860032" y="2204864"/>
            <a:ext cx="3055717" cy="63976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/>
              <a:t>TAKE OFF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5307" y="3573016"/>
            <a:ext cx="3177719" cy="212423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3573016"/>
            <a:ext cx="2880320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7" name="Стрелка вниз 6"/>
          <p:cNvSpPr/>
          <p:nvPr/>
        </p:nvSpPr>
        <p:spPr>
          <a:xfrm>
            <a:off x="2195736" y="1844824"/>
            <a:ext cx="50405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низ 7"/>
          <p:cNvSpPr/>
          <p:nvPr/>
        </p:nvSpPr>
        <p:spPr>
          <a:xfrm>
            <a:off x="6228184" y="1844824"/>
            <a:ext cx="504056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2267744" y="2852936"/>
            <a:ext cx="432048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6395031" y="2852936"/>
            <a:ext cx="409217" cy="64807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78030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ВСТАВЬТЕ</a:t>
            </a:r>
            <a:r>
              <a:rPr lang="en-US" dirty="0" smtClean="0">
                <a:latin typeface="Comic Sans MS" pitchFamily="66" charset="0"/>
              </a:rPr>
              <a:t>  </a:t>
            </a:r>
            <a:r>
              <a:rPr lang="en-US" u="sng" dirty="0" smtClean="0">
                <a:latin typeface="Comic Sans MS" pitchFamily="66" charset="0"/>
              </a:rPr>
              <a:t>TAKE OFF, TAKE, PUT ON</a:t>
            </a:r>
            <a:r>
              <a:rPr lang="en-US" dirty="0" smtClean="0">
                <a:latin typeface="Comic Sans MS" pitchFamily="66" charset="0"/>
              </a:rPr>
              <a:t>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2348880"/>
            <a:ext cx="7056900" cy="3888432"/>
          </a:xfrm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>
            <a:no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It’s hot! … your hat!</a:t>
            </a:r>
          </a:p>
          <a:p>
            <a:r>
              <a:rPr lang="en-US" sz="3600" dirty="0" smtClean="0">
                <a:latin typeface="Comic Sans MS" pitchFamily="66" charset="0"/>
              </a:rPr>
              <a:t>It’s hot! … your jacket!</a:t>
            </a:r>
          </a:p>
          <a:p>
            <a:r>
              <a:rPr lang="en-US" sz="3600" dirty="0" smtClean="0">
                <a:latin typeface="Comic Sans MS" pitchFamily="66" charset="0"/>
              </a:rPr>
              <a:t>It’s cold! … your coat!</a:t>
            </a:r>
          </a:p>
          <a:p>
            <a:r>
              <a:rPr lang="en-US" sz="3600" dirty="0" smtClean="0">
                <a:latin typeface="Comic Sans MS" pitchFamily="66" charset="0"/>
              </a:rPr>
              <a:t>It’s raining! … your umbrella!</a:t>
            </a:r>
          </a:p>
          <a:p>
            <a:r>
              <a:rPr lang="en-US" sz="3600" dirty="0" smtClean="0">
                <a:latin typeface="Comic Sans MS" pitchFamily="66" charset="0"/>
              </a:rPr>
              <a:t>It’s  windy! … your shorts and … your jeans!</a:t>
            </a:r>
            <a:endParaRPr lang="ru-RU" sz="36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9021160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стин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Остин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Остин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147</TotalTime>
  <Words>334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Остин</vt:lpstr>
      <vt:lpstr>WEATHER AND CLOTHES</vt:lpstr>
      <vt:lpstr>NEW WORDS:</vt:lpstr>
      <vt:lpstr>WHAT’S THE WEATHER LIKE? КАКАЯ СЕЙЧАС ПОГОДА?</vt:lpstr>
      <vt:lpstr>WHAT’S THE WEATHER LIKE? КАКАЯ СЕЙЧАС ПОГОДА?</vt:lpstr>
      <vt:lpstr>NEW WORDS:</vt:lpstr>
      <vt:lpstr>WHAT’S THIS?</vt:lpstr>
      <vt:lpstr>ANSWERS:</vt:lpstr>
      <vt:lpstr>NEW VERBS:</vt:lpstr>
      <vt:lpstr>ВСТАВЬТЕ  TAKE OFF, TAKE, PUT ON.</vt:lpstr>
      <vt:lpstr>ВСТАВЬТЕ  TAKE OFF, TAKE, PUT ON.</vt:lpstr>
      <vt:lpstr>DOWN                 ACROSS</vt:lpstr>
      <vt:lpstr>crossword</vt:lpstr>
      <vt:lpstr>Презентация PowerPoint</vt:lpstr>
      <vt:lpstr>ИСТОЧНИК: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MY HOLIDAYS!</dc:title>
  <dc:creator>Аня</dc:creator>
  <cp:lastModifiedBy>Аня</cp:lastModifiedBy>
  <cp:revision>14</cp:revision>
  <dcterms:created xsi:type="dcterms:W3CDTF">2012-02-04T06:24:45Z</dcterms:created>
  <dcterms:modified xsi:type="dcterms:W3CDTF">2012-02-04T08:54:50Z</dcterms:modified>
</cp:coreProperties>
</file>