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4"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68"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69" autoAdjust="0"/>
    <p:restoredTop sz="94565" autoAdjust="0"/>
  </p:normalViewPr>
  <p:slideViewPr>
    <p:cSldViewPr>
      <p:cViewPr varScale="1">
        <p:scale>
          <a:sx n="83" d="100"/>
          <a:sy n="83" d="100"/>
        </p:scale>
        <p:origin x="-874"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EBB9D7-7FBD-4FA3-8A6A-427E05D9BC13}" type="datetimeFigureOut">
              <a:rPr lang="ru-RU" smtClean="0"/>
              <a:pPr/>
              <a:t>11.01.2013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00D178-5976-4857-B0A1-49340B8420B9}"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400D178-5976-4857-B0A1-49340B8420B9}" type="slidenum">
              <a:rPr lang="ru-RU" smtClean="0"/>
              <a:pPr/>
              <a:t>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11.01.2013</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11.01.2013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11.01.2013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11.01.2013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11.01.2013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11.01.2013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11.01.2013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11.01.2013</a:t>
            </a:fld>
            <a:endParaRPr lang="ru-RU"/>
          </a:p>
        </p:txBody>
      </p:sp>
      <p:sp>
        <p:nvSpPr>
          <p:cNvPr id="8" name="Номер слайда 7"/>
          <p:cNvSpPr>
            <a:spLocks noGrp="1"/>
          </p:cNvSpPr>
          <p:nvPr>
            <p:ph type="sldNum" sz="quarter" idx="11"/>
          </p:nvPr>
        </p:nvSpPr>
        <p:spPr/>
        <p:txBody>
          <a:bodyPr/>
          <a:lstStyle/>
          <a:p>
            <a:fld id="{725C68B6-61C2-468F-89AB-4B9F7531AA68}" type="slidenum">
              <a:rPr lang="ru-RU" smtClean="0"/>
              <a:pPr/>
              <a:t>‹#›</a:t>
            </a:fld>
            <a:endParaRPr lang="ru-RU"/>
          </a:p>
        </p:txBody>
      </p:sp>
      <p:sp>
        <p:nvSpPr>
          <p:cNvPr id="9" name="Нижний колонтитул 8"/>
          <p:cNvSpPr>
            <a:spLocks noGrp="1"/>
          </p:cNvSpPr>
          <p:nvPr>
            <p:ph type="ftr" sz="quarter" idx="12"/>
          </p:nvPr>
        </p:nvSpPr>
        <p:spPr/>
        <p:txBody>
          <a:bodyPr/>
          <a:lstStyle/>
          <a:p>
            <a:endParaRPr lang="ru-RU"/>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11.01.2013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11.01.2013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156448" y="6422064"/>
            <a:ext cx="762000" cy="365125"/>
          </a:xfrm>
        </p:spPr>
        <p:txBody>
          <a:bodyPr/>
          <a:lstStyle/>
          <a:p>
            <a:fld id="{725C68B6-61C2-468F-89AB-4B9F7531AA68}" type="slidenum">
              <a:rPr lang="ru-RU" smtClean="0"/>
              <a:pPr/>
              <a:t>‹#›</a:t>
            </a:fld>
            <a:endParaRPr lang="ru-RU"/>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5B106E36-FD25-4E2D-B0AA-010F637433A0}" type="datetimeFigureOut">
              <a:rPr lang="ru-RU" smtClean="0"/>
              <a:pPr/>
              <a:t>11.01.2013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5B106E36-FD25-4E2D-B0AA-010F637433A0}" type="datetimeFigureOut">
              <a:rPr lang="ru-RU" smtClean="0"/>
              <a:pPr/>
              <a:t>11.01.2013</a:t>
            </a:fld>
            <a:endParaRPr lang="ru-RU"/>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ransition/>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hyperlink" Target="http://www.europeangeophysical.com/images/fluid/fluid2.png" TargetMode="External"/><Relationship Id="rId13" Type="http://schemas.openxmlformats.org/officeDocument/2006/relationships/hyperlink" Target="http://www.fjwestcott.com/blog/wp-content/uploads/2011/01/thumbs_up.gif" TargetMode="External"/><Relationship Id="rId3" Type="http://schemas.openxmlformats.org/officeDocument/2006/relationships/hyperlink" Target="http://www.thehealthblog.net/wp-content/uploads/2012/02/sound-mind-sound-body.jpg" TargetMode="External"/><Relationship Id="rId7" Type="http://schemas.openxmlformats.org/officeDocument/2006/relationships/hyperlink" Target="http://www.ogiimpex.com/ogiimpex2012/storage/editor/fibre.jpg" TargetMode="External"/><Relationship Id="rId12" Type="http://schemas.openxmlformats.org/officeDocument/2006/relationships/hyperlink" Target="http://childhouse.net/html/Flash/Flash-Songs/20080213/3.htm" TargetMode="External"/><Relationship Id="rId2" Type="http://schemas.openxmlformats.org/officeDocument/2006/relationships/hyperlink" Target="http://avgdopeness.com/typeifind/wp-content/uploads/2010/03/sound_mind.jpg" TargetMode="External"/><Relationship Id="rId1" Type="http://schemas.openxmlformats.org/officeDocument/2006/relationships/slideLayout" Target="../slideLayouts/slideLayout7.xml"/><Relationship Id="rId6" Type="http://schemas.openxmlformats.org/officeDocument/2006/relationships/hyperlink" Target="http://depts.washington.edu/bonebio/bonStrength/calcium/foods.gif" TargetMode="External"/><Relationship Id="rId11" Type="http://schemas.openxmlformats.org/officeDocument/2006/relationships/hyperlink" Target="http://en.wikipedia.org/wiki/Mineral" TargetMode="External"/><Relationship Id="rId5" Type="http://schemas.openxmlformats.org/officeDocument/2006/relationships/hyperlink" Target="http://mail.colonial.net/~cricket/teddy/assets/images/highcarbs.jpg" TargetMode="External"/><Relationship Id="rId10" Type="http://schemas.openxmlformats.org/officeDocument/2006/relationships/hyperlink" Target="http://suppz.com/images/fats.jpg" TargetMode="External"/><Relationship Id="rId4" Type="http://schemas.openxmlformats.org/officeDocument/2006/relationships/hyperlink" Target="http://www.militarytocivilianfitness.com/wp-content/uploads/2011/10/all-vitamins.jpg" TargetMode="External"/><Relationship Id="rId9" Type="http://schemas.openxmlformats.org/officeDocument/2006/relationships/hyperlink" Target="http://www.omerazak.com/wp-content/uploads/2012/06/high-protein-foods-4.jpg" TargetMode="External"/><Relationship Id="rId14" Type="http://schemas.openxmlformats.org/officeDocument/2006/relationships/hyperlink" Target="mailto:sashachesnokova@mail.ru"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hyperlink" Target="http://childhouse.net/html/Flash/Flash-Songs/20080213/3.htm" TargetMode="Externa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67544" y="260649"/>
            <a:ext cx="7772400" cy="720079"/>
          </a:xfrm>
        </p:spPr>
        <p:txBody>
          <a:bodyPr>
            <a:normAutofit/>
          </a:bodyPr>
          <a:lstStyle/>
          <a:p>
            <a:r>
              <a:rPr lang="ru-RU" sz="1600" dirty="0" smtClean="0"/>
              <a:t>МБОУ «Гимназия № 8» г. Рубцовска Алтайского края</a:t>
            </a:r>
            <a:r>
              <a:rPr lang="en-US" sz="1600" dirty="0" smtClean="0"/>
              <a:t/>
            </a:r>
            <a:br>
              <a:rPr lang="en-US" sz="1600" dirty="0" smtClean="0"/>
            </a:br>
            <a:endParaRPr lang="ru-RU" sz="1600" dirty="0"/>
          </a:p>
        </p:txBody>
      </p:sp>
      <p:sp>
        <p:nvSpPr>
          <p:cNvPr id="3" name="Подзаголовок 2"/>
          <p:cNvSpPr>
            <a:spLocks noGrp="1"/>
          </p:cNvSpPr>
          <p:nvPr>
            <p:ph type="subTitle" idx="1"/>
          </p:nvPr>
        </p:nvSpPr>
        <p:spPr>
          <a:xfrm>
            <a:off x="1259632" y="1700808"/>
            <a:ext cx="6368752" cy="910952"/>
          </a:xfrm>
        </p:spPr>
        <p:txBody>
          <a:bodyPr>
            <a:normAutofit fontScale="92500" lnSpcReduction="10000"/>
          </a:bodyPr>
          <a:lstStyle/>
          <a:p>
            <a:pPr algn="ctr"/>
            <a:r>
              <a:rPr lang="ru-RU" dirty="0" smtClean="0">
                <a:solidFill>
                  <a:schemeClr val="tx1"/>
                </a:solidFill>
              </a:rPr>
              <a:t>урок</a:t>
            </a:r>
          </a:p>
          <a:p>
            <a:r>
              <a:rPr lang="ru-RU" dirty="0" smtClean="0">
                <a:solidFill>
                  <a:schemeClr val="tx1"/>
                </a:solidFill>
              </a:rPr>
              <a:t>По теме: « В здоровом теле – здоровый дух» </a:t>
            </a:r>
          </a:p>
          <a:p>
            <a:r>
              <a:rPr lang="ru-RU" dirty="0" smtClean="0">
                <a:solidFill>
                  <a:schemeClr val="tx1"/>
                </a:solidFill>
              </a:rPr>
              <a:t>9класс</a:t>
            </a:r>
          </a:p>
          <a:p>
            <a:endParaRPr lang="ru-RU" dirty="0"/>
          </a:p>
        </p:txBody>
      </p:sp>
      <p:sp>
        <p:nvSpPr>
          <p:cNvPr id="5" name="Прямоугольник 4"/>
          <p:cNvSpPr/>
          <p:nvPr/>
        </p:nvSpPr>
        <p:spPr>
          <a:xfrm>
            <a:off x="4572000" y="5229200"/>
            <a:ext cx="4572000" cy="646331"/>
          </a:xfrm>
          <a:prstGeom prst="rect">
            <a:avLst/>
          </a:prstGeom>
        </p:spPr>
        <p:txBody>
          <a:bodyPr>
            <a:spAutoFit/>
          </a:bodyPr>
          <a:lstStyle/>
          <a:p>
            <a:pPr algn="ctr"/>
            <a:r>
              <a:rPr lang="ru-RU" dirty="0" smtClean="0"/>
              <a:t>Чеснокова Александра Викторовна</a:t>
            </a:r>
          </a:p>
          <a:p>
            <a:pPr algn="ctr"/>
            <a:r>
              <a:rPr lang="ru-RU" dirty="0" smtClean="0"/>
              <a:t>учитель английского языка</a:t>
            </a:r>
            <a:endParaRPr lang="en-US" dirty="0"/>
          </a:p>
        </p:txBody>
      </p:sp>
      <p:sp>
        <p:nvSpPr>
          <p:cNvPr id="6" name="Прямоугольник 5"/>
          <p:cNvSpPr/>
          <p:nvPr/>
        </p:nvSpPr>
        <p:spPr>
          <a:xfrm>
            <a:off x="3995936" y="6165304"/>
            <a:ext cx="1099468" cy="369332"/>
          </a:xfrm>
          <a:prstGeom prst="rect">
            <a:avLst/>
          </a:prstGeom>
        </p:spPr>
        <p:txBody>
          <a:bodyPr wrap="none">
            <a:spAutoFit/>
          </a:bodyPr>
          <a:lstStyle/>
          <a:p>
            <a:pPr algn="ctr"/>
            <a:r>
              <a:rPr lang="ru-RU" dirty="0" smtClean="0"/>
              <a:t>201</a:t>
            </a:r>
            <a:r>
              <a:rPr lang="en-US" dirty="0" smtClean="0"/>
              <a:t>3</a:t>
            </a:r>
            <a:r>
              <a:rPr lang="ru-RU" dirty="0" smtClean="0"/>
              <a:t> год</a:t>
            </a:r>
            <a:endParaRPr lang="en-US" dirty="0"/>
          </a:p>
        </p:txBody>
      </p:sp>
      <p:sp>
        <p:nvSpPr>
          <p:cNvPr id="8" name="Прямоугольник 7"/>
          <p:cNvSpPr/>
          <p:nvPr/>
        </p:nvSpPr>
        <p:spPr>
          <a:xfrm>
            <a:off x="2286000" y="3105835"/>
            <a:ext cx="4572000" cy="1200329"/>
          </a:xfrm>
          <a:prstGeom prst="rect">
            <a:avLst/>
          </a:prstGeom>
        </p:spPr>
        <p:txBody>
          <a:bodyPr>
            <a:spAutoFit/>
          </a:bodyPr>
          <a:lstStyle/>
          <a:p>
            <a:pPr algn="ctr"/>
            <a:r>
              <a:rPr lang="ru-RU" dirty="0" smtClean="0"/>
              <a:t>УМК В.П.Кузовлев «Английский язык», 9 класс</a:t>
            </a:r>
            <a:endParaRPr lang="en-US" dirty="0" smtClean="0"/>
          </a:p>
          <a:p>
            <a:pPr algn="ctr"/>
            <a:r>
              <a:rPr lang="en-US" dirty="0" smtClean="0"/>
              <a:t>Unit 4 Lesson 3</a:t>
            </a:r>
            <a:endParaRPr lang="ru-RU" dirty="0" smtClean="0"/>
          </a:p>
          <a:p>
            <a:endParaRPr lang="ru-RU"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320"/>
            <a:ext cx="8496944" cy="778416"/>
          </a:xfrm>
        </p:spPr>
        <p:txBody>
          <a:bodyPr>
            <a:normAutofit fontScale="90000"/>
          </a:bodyPr>
          <a:lstStyle/>
          <a:p>
            <a:pPr algn="ctr"/>
            <a:r>
              <a:rPr lang="en-US" b="1" dirty="0" smtClean="0">
                <a:solidFill>
                  <a:srgbClr val="FFFF00"/>
                </a:solidFill>
              </a:rPr>
              <a:t>Read</a:t>
            </a:r>
            <a:r>
              <a:rPr lang="en-US" b="1" dirty="0" smtClean="0"/>
              <a:t>  </a:t>
            </a:r>
            <a:r>
              <a:rPr lang="en-US" b="1" dirty="0" smtClean="0">
                <a:solidFill>
                  <a:srgbClr val="FFFF00"/>
                </a:solidFill>
              </a:rPr>
              <a:t>one by one and translate</a:t>
            </a:r>
            <a:endParaRPr lang="ru-RU" b="1" dirty="0">
              <a:solidFill>
                <a:srgbClr val="FFFF00"/>
              </a:solidFill>
            </a:endParaRPr>
          </a:p>
        </p:txBody>
      </p:sp>
      <p:sp>
        <p:nvSpPr>
          <p:cNvPr id="6145" name="Rectangle 1"/>
          <p:cNvSpPr>
            <a:spLocks noChangeArrowheads="1"/>
          </p:cNvSpPr>
          <p:nvPr/>
        </p:nvSpPr>
        <p:spPr bwMode="auto">
          <a:xfrm>
            <a:off x="357158" y="1214422"/>
            <a:ext cx="8643998"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There are a lot of questions about how to train the athletics and the questions about food. What should young people eat, if they want to be fit and healthy?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Well, the most important thing is balance and variety. When you’re training, your body needs lots of different things so you must eat different kinds of food. You should eat lots of fresh fruit and vegetables because they give you lots of vitamins, especially Vitamin C which is important.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You should also eat enough food with carbohydrates, because when you’re training you need a lot of energy. You should eat bread, potatoes and pasta. All these things give you carbohydrates. But you mustn’t eat too many sweets or chocolates because you’ll put on weight and they’re bad for your teeth.</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en-US" b="1" dirty="0" smtClean="0">
                <a:solidFill>
                  <a:srgbClr val="FFFF00"/>
                </a:solidFill>
              </a:rPr>
              <a:t>Read</a:t>
            </a:r>
            <a:r>
              <a:rPr lang="en-US" b="1" dirty="0" smtClean="0"/>
              <a:t>  </a:t>
            </a:r>
            <a:r>
              <a:rPr lang="en-US" b="1" dirty="0" smtClean="0">
                <a:solidFill>
                  <a:srgbClr val="FFFF00"/>
                </a:solidFill>
              </a:rPr>
              <a:t>one by one and translate</a:t>
            </a:r>
            <a:endParaRPr lang="ru-RU" dirty="0"/>
          </a:p>
        </p:txBody>
      </p:sp>
      <p:sp>
        <p:nvSpPr>
          <p:cNvPr id="5121" name="Rectangle 1"/>
          <p:cNvSpPr>
            <a:spLocks noChangeArrowheads="1"/>
          </p:cNvSpPr>
          <p:nvPr/>
        </p:nvSpPr>
        <p:spPr bwMode="auto">
          <a:xfrm>
            <a:off x="285720" y="1571612"/>
            <a:ext cx="857256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Protein is important when you’re training. For protein you must eat meat and vegetables, like beans. You should also eat plenty of eggs and milk. Eggs and milk also give you calcium which is important for your bones.</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One other thing – you must eat regularly every day. You mustn’t eat your meals at different times, for example, or eat a lot one day and a little the next.</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You should also have a good breakfast and you shouldn’t eat too much before training, it’s very bad for you.</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When you’re training, you must never smoke cigarettes!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706408"/>
          </a:xfrm>
        </p:spPr>
        <p:txBody>
          <a:bodyPr>
            <a:normAutofit fontScale="90000"/>
          </a:bodyPr>
          <a:lstStyle/>
          <a:p>
            <a:pPr algn="ctr"/>
            <a:r>
              <a:rPr lang="en-US" b="1" dirty="0" smtClean="0"/>
              <a:t>Answer the questions:</a:t>
            </a:r>
            <a:endParaRPr lang="ru-RU" b="1" dirty="0"/>
          </a:p>
        </p:txBody>
      </p:sp>
      <p:sp>
        <p:nvSpPr>
          <p:cNvPr id="21505" name="Rectangle 1"/>
          <p:cNvSpPr>
            <a:spLocks noChangeArrowheads="1"/>
          </p:cNvSpPr>
          <p:nvPr/>
        </p:nvSpPr>
        <p:spPr bwMode="auto">
          <a:xfrm>
            <a:off x="785786" y="1268760"/>
            <a:ext cx="803367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en-US" sz="28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1.What </a:t>
            </a:r>
            <a:r>
              <a:rPr lang="en-US" sz="2800" b="1" dirty="0" smtClean="0">
                <a:solidFill>
                  <a:srgbClr val="FFFF00"/>
                </a:solidFill>
                <a:latin typeface="Times New Roman" pitchFamily="18" charset="0"/>
                <a:ea typeface="Times New Roman" pitchFamily="18" charset="0"/>
                <a:cs typeface="Times New Roman" pitchFamily="18" charset="0"/>
              </a:rPr>
              <a:t>the most important thing to be healthy</a:t>
            </a:r>
            <a:r>
              <a:rPr kumimoji="0" lang="en-US" sz="2800" b="1" i="0" u="none" strike="noStrike" cap="none" normalizeH="0" baseline="0" dirty="0" smtClean="0">
                <a:ln>
                  <a:noFill/>
                </a:ln>
                <a:solidFill>
                  <a:srgbClr val="FFFF00"/>
                </a:solidFill>
                <a:effectLst/>
                <a:latin typeface="Calibri" pitchFamily="34" charset="0"/>
                <a:ea typeface="Calibri" pitchFamily="34" charset="0"/>
                <a:cs typeface="Times New Roman" pitchFamily="18" charset="0"/>
              </a:rPr>
              <a:t>?</a:t>
            </a:r>
            <a:endParaRPr kumimoji="0" lang="en-US" sz="2800" b="1" i="0" u="none" strike="noStrike" cap="none" normalizeH="0" baseline="0" dirty="0" smtClean="0">
              <a:ln>
                <a:noFill/>
              </a:ln>
              <a:solidFill>
                <a:srgbClr val="FFFF00"/>
              </a:solidFill>
              <a:effectLst/>
              <a:latin typeface="Arial" pitchFamily="34" charset="0"/>
              <a:cs typeface="Arial" pitchFamily="34" charset="0"/>
            </a:endParaRPr>
          </a:p>
        </p:txBody>
      </p:sp>
      <p:sp>
        <p:nvSpPr>
          <p:cNvPr id="21506" name="Rectangle 2"/>
          <p:cNvSpPr>
            <a:spLocks noChangeArrowheads="1"/>
          </p:cNvSpPr>
          <p:nvPr/>
        </p:nvSpPr>
        <p:spPr bwMode="auto">
          <a:xfrm>
            <a:off x="785786" y="1857364"/>
            <a:ext cx="7381452"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2. What should you eat when you’re training?</a:t>
            </a:r>
            <a:endParaRPr kumimoji="0" lang="en-US" sz="2800" b="1" i="0" u="none" strike="noStrike" cap="none" normalizeH="0" baseline="0" dirty="0" smtClean="0">
              <a:ln>
                <a:noFill/>
              </a:ln>
              <a:solidFill>
                <a:srgbClr val="FFFF00"/>
              </a:solidFill>
              <a:effectLst/>
              <a:latin typeface="Times New Roman" pitchFamily="18" charset="0"/>
              <a:cs typeface="Times New Roman" pitchFamily="18" charset="0"/>
            </a:endParaRPr>
          </a:p>
        </p:txBody>
      </p:sp>
      <p:sp>
        <p:nvSpPr>
          <p:cNvPr id="21507" name="Rectangle 3"/>
          <p:cNvSpPr>
            <a:spLocks noChangeArrowheads="1"/>
          </p:cNvSpPr>
          <p:nvPr/>
        </p:nvSpPr>
        <p:spPr bwMode="auto">
          <a:xfrm>
            <a:off x="642910" y="2357430"/>
            <a:ext cx="7745514"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en-US" sz="28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  3.Why should you eat </a:t>
            </a:r>
            <a:r>
              <a:rPr lang="en-US" sz="2800" b="1" dirty="0" smtClean="0">
                <a:solidFill>
                  <a:srgbClr val="FFFF00"/>
                </a:solidFill>
                <a:latin typeface="Times New Roman" pitchFamily="18" charset="0"/>
                <a:ea typeface="Times New Roman" pitchFamily="18" charset="0"/>
                <a:cs typeface="Times New Roman" pitchFamily="18" charset="0"/>
              </a:rPr>
              <a:t>enough food with                carbohydrates</a:t>
            </a:r>
            <a:r>
              <a:rPr kumimoji="0" lang="en-US" sz="28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a:t>
            </a:r>
            <a:endParaRPr kumimoji="0" lang="en-US" sz="2800" b="1" i="0" u="none" strike="noStrike" cap="none" normalizeH="0" baseline="0" dirty="0" smtClean="0">
              <a:ln>
                <a:noFill/>
              </a:ln>
              <a:solidFill>
                <a:srgbClr val="FFFF00"/>
              </a:solidFill>
              <a:effectLst/>
              <a:latin typeface="Times New Roman" pitchFamily="18" charset="0"/>
              <a:cs typeface="Times New Roman" pitchFamily="18" charset="0"/>
            </a:endParaRPr>
          </a:p>
        </p:txBody>
      </p:sp>
      <p:sp>
        <p:nvSpPr>
          <p:cNvPr id="21508" name="Rectangle 4"/>
          <p:cNvSpPr>
            <a:spLocks noChangeArrowheads="1"/>
          </p:cNvSpPr>
          <p:nvPr/>
        </p:nvSpPr>
        <p:spPr bwMode="auto">
          <a:xfrm>
            <a:off x="785786" y="3286124"/>
            <a:ext cx="7166568"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en-US" sz="28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4.What can you say</a:t>
            </a:r>
            <a:r>
              <a:rPr lang="en-US" sz="2800" b="1" dirty="0" smtClean="0">
                <a:solidFill>
                  <a:srgbClr val="FFFF00"/>
                </a:solidFill>
                <a:latin typeface="Times New Roman" pitchFamily="18" charset="0"/>
                <a:ea typeface="Times New Roman" pitchFamily="18" charset="0"/>
                <a:cs typeface="Times New Roman" pitchFamily="18" charset="0"/>
              </a:rPr>
              <a:t> about eating of sweets or chocolates</a:t>
            </a:r>
            <a:r>
              <a:rPr kumimoji="0" lang="en-US" sz="28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 ?</a:t>
            </a:r>
            <a:endParaRPr kumimoji="0" lang="en-US" sz="2800" b="1" i="0" u="none" strike="noStrike" cap="none" normalizeH="0" baseline="0" dirty="0" smtClean="0">
              <a:ln>
                <a:noFill/>
              </a:ln>
              <a:solidFill>
                <a:srgbClr val="FFFF00"/>
              </a:solidFill>
              <a:effectLst/>
              <a:latin typeface="Times New Roman" pitchFamily="18" charset="0"/>
              <a:cs typeface="Times New Roman" pitchFamily="18" charset="0"/>
            </a:endParaRPr>
          </a:p>
        </p:txBody>
      </p:sp>
      <p:sp>
        <p:nvSpPr>
          <p:cNvPr id="21509" name="Rectangle 5"/>
          <p:cNvSpPr>
            <a:spLocks noChangeArrowheads="1"/>
          </p:cNvSpPr>
          <p:nvPr/>
        </p:nvSpPr>
        <p:spPr bwMode="auto">
          <a:xfrm>
            <a:off x="714348" y="4286256"/>
            <a:ext cx="7602068"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FFFF00"/>
                </a:solidFill>
                <a:effectLst/>
                <a:latin typeface="Calibri" pitchFamily="34" charset="0"/>
                <a:ea typeface="Calibri" pitchFamily="34" charset="0"/>
                <a:cs typeface="Times New Roman" pitchFamily="18" charset="0"/>
              </a:rPr>
              <a:t>5.What else is important when</a:t>
            </a:r>
            <a:r>
              <a:rPr kumimoji="0" lang="en-US" sz="2800" b="1" i="0" u="none" strike="noStrike" cap="none" normalizeH="0" dirty="0" smtClean="0">
                <a:ln>
                  <a:noFill/>
                </a:ln>
                <a:solidFill>
                  <a:srgbClr val="FFFF00"/>
                </a:solidFill>
                <a:effectLst/>
                <a:latin typeface="Calibri" pitchFamily="34" charset="0"/>
                <a:ea typeface="Calibri" pitchFamily="34" charset="0"/>
                <a:cs typeface="Times New Roman" pitchFamily="18" charset="0"/>
              </a:rPr>
              <a:t> you’re training</a:t>
            </a:r>
            <a:r>
              <a:rPr kumimoji="0" lang="en-US" sz="2800" b="1" i="0" u="none" strike="noStrike" cap="none" normalizeH="0" baseline="0" dirty="0" smtClean="0">
                <a:ln>
                  <a:noFill/>
                </a:ln>
                <a:solidFill>
                  <a:srgbClr val="FFFF00"/>
                </a:solidFill>
                <a:effectLst/>
                <a:latin typeface="Calibri" pitchFamily="34" charset="0"/>
                <a:ea typeface="Calibri" pitchFamily="34" charset="0"/>
                <a:cs typeface="Times New Roman" pitchFamily="18" charset="0"/>
              </a:rPr>
              <a:t>?</a:t>
            </a:r>
            <a:endParaRPr kumimoji="0" lang="en-US" sz="2800" b="1" i="0" u="none" strike="noStrike" cap="none" normalizeH="0" baseline="0" dirty="0" smtClean="0">
              <a:ln>
                <a:noFill/>
              </a:ln>
              <a:solidFill>
                <a:srgbClr val="FFFF00"/>
              </a:solidFill>
              <a:effectLst/>
              <a:latin typeface="Arial" pitchFamily="34" charset="0"/>
              <a:cs typeface="Arial" pitchFamily="34" charset="0"/>
            </a:endParaRPr>
          </a:p>
        </p:txBody>
      </p:sp>
      <p:sp>
        <p:nvSpPr>
          <p:cNvPr id="21510" name="Rectangle 6"/>
          <p:cNvSpPr>
            <a:spLocks noChangeArrowheads="1"/>
          </p:cNvSpPr>
          <p:nvPr/>
        </p:nvSpPr>
        <p:spPr bwMode="auto">
          <a:xfrm>
            <a:off x="785786" y="4929198"/>
            <a:ext cx="7746654"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FFFF00"/>
                </a:solidFill>
                <a:effectLst/>
                <a:latin typeface="Calibri" pitchFamily="34" charset="0"/>
                <a:ea typeface="Calibri" pitchFamily="34" charset="0"/>
                <a:cs typeface="Times New Roman" pitchFamily="18" charset="0"/>
              </a:rPr>
              <a:t>6. Why people shouldn’t </a:t>
            </a:r>
            <a:r>
              <a:rPr kumimoji="0" lang="en-US" sz="2800" b="1" i="0" u="none" strike="noStrike" cap="none" normalizeH="0" dirty="0" smtClean="0">
                <a:ln>
                  <a:noFill/>
                </a:ln>
                <a:solidFill>
                  <a:srgbClr val="FFFF00"/>
                </a:solidFill>
                <a:effectLst/>
                <a:latin typeface="Calibri" pitchFamily="34" charset="0"/>
                <a:ea typeface="Calibri" pitchFamily="34" charset="0"/>
                <a:cs typeface="Times New Roman" pitchFamily="18" charset="0"/>
              </a:rPr>
              <a:t> eat a lot of meat and never smoke?</a:t>
            </a:r>
            <a:endParaRPr kumimoji="0" lang="en-US" sz="1800" b="1" i="0" u="none" strike="noStrike" cap="none" normalizeH="0" baseline="0" dirty="0" smtClean="0">
              <a:ln>
                <a:noFill/>
              </a:ln>
              <a:solidFill>
                <a:srgbClr val="FFFF00"/>
              </a:solidFill>
              <a:effectLst/>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grpId="0" nodeType="clickEffect">
                                  <p:stCondLst>
                                    <p:cond delay="0"/>
                                  </p:stCondLst>
                                  <p:childTnLst>
                                    <p:set>
                                      <p:cBhvr>
                                        <p:cTn id="6" dur="1000">
                                          <p:stCondLst>
                                            <p:cond delay="0"/>
                                          </p:stCondLst>
                                        </p:cTn>
                                        <p:tgtEl>
                                          <p:spTgt spid="215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1" presetClass="entr" presetSubtype="0" fill="hold" grpId="0" nodeType="clickEffect">
                                  <p:stCondLst>
                                    <p:cond delay="0"/>
                                  </p:stCondLst>
                                  <p:childTnLst>
                                    <p:set>
                                      <p:cBhvr>
                                        <p:cTn id="10" dur="1000">
                                          <p:stCondLst>
                                            <p:cond delay="0"/>
                                          </p:stCondLst>
                                        </p:cTn>
                                        <p:tgtEl>
                                          <p:spTgt spid="2150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1" presetClass="entr" presetSubtype="0" fill="hold" grpId="0" nodeType="clickEffect">
                                  <p:stCondLst>
                                    <p:cond delay="0"/>
                                  </p:stCondLst>
                                  <p:childTnLst>
                                    <p:set>
                                      <p:cBhvr>
                                        <p:cTn id="14" dur="1000">
                                          <p:stCondLst>
                                            <p:cond delay="0"/>
                                          </p:stCondLst>
                                        </p:cTn>
                                        <p:tgtEl>
                                          <p:spTgt spid="2150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1" presetClass="entr" presetSubtype="0" fill="hold" nodeType="clickEffect">
                                  <p:stCondLst>
                                    <p:cond delay="0"/>
                                  </p:stCondLst>
                                  <p:childTnLst>
                                    <p:set>
                                      <p:cBhvr>
                                        <p:cTn id="18" dur="1000">
                                          <p:stCondLst>
                                            <p:cond delay="0"/>
                                          </p:stCondLst>
                                        </p:cTn>
                                        <p:tgtEl>
                                          <p:spTgt spid="2150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1" presetClass="entr" presetSubtype="0" fill="hold" grpId="0" nodeType="clickEffect">
                                  <p:stCondLst>
                                    <p:cond delay="0"/>
                                  </p:stCondLst>
                                  <p:childTnLst>
                                    <p:set>
                                      <p:cBhvr>
                                        <p:cTn id="22" dur="1000">
                                          <p:stCondLst>
                                            <p:cond delay="0"/>
                                          </p:stCondLst>
                                        </p:cTn>
                                        <p:tgtEl>
                                          <p:spTgt spid="2150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1" presetClass="entr" presetSubtype="0" fill="hold" grpId="0" nodeType="clickEffect">
                                  <p:stCondLst>
                                    <p:cond delay="0"/>
                                  </p:stCondLst>
                                  <p:childTnLst>
                                    <p:set>
                                      <p:cBhvr>
                                        <p:cTn id="26" dur="1000">
                                          <p:stCondLst>
                                            <p:cond delay="0"/>
                                          </p:stCondLst>
                                        </p:cTn>
                                        <p:tgtEl>
                                          <p:spTgt spid="215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5" grpId="0"/>
      <p:bldP spid="21506" grpId="0"/>
      <p:bldP spid="21507" grpId="0"/>
      <p:bldP spid="21509" grpId="0"/>
      <p:bldP spid="215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88640"/>
            <a:ext cx="8604448" cy="2160240"/>
          </a:xfrm>
        </p:spPr>
        <p:txBody>
          <a:bodyPr>
            <a:normAutofit/>
          </a:bodyPr>
          <a:lstStyle/>
          <a:p>
            <a:pPr algn="ctr"/>
            <a:r>
              <a:rPr lang="en-US" b="1" dirty="0" smtClean="0">
                <a:solidFill>
                  <a:srgbClr val="FFFF00"/>
                </a:solidFill>
                <a:latin typeface="Times New Roman" pitchFamily="18" charset="0"/>
                <a:cs typeface="Times New Roman" pitchFamily="18" charset="0"/>
              </a:rPr>
              <a:t>Make a story about  a health eating. Present your </a:t>
            </a:r>
            <a:r>
              <a:rPr lang="en-US" sz="4400" b="1" dirty="0" smtClean="0">
                <a:solidFill>
                  <a:srgbClr val="FFFF00"/>
                </a:solidFill>
                <a:latin typeface="Times New Roman" pitchFamily="18" charset="0"/>
                <a:cs typeface="Times New Roman" pitchFamily="18" charset="0"/>
              </a:rPr>
              <a:t>health person </a:t>
            </a:r>
            <a:endParaRPr lang="ru-RU" sz="4400" b="1" dirty="0">
              <a:solidFill>
                <a:srgbClr val="FFFF00"/>
              </a:solidFill>
              <a:latin typeface="Times New Roman" pitchFamily="18" charset="0"/>
              <a:cs typeface="Times New Roman" pitchFamily="18" charset="0"/>
            </a:endParaRPr>
          </a:p>
        </p:txBody>
      </p:sp>
      <p:sp>
        <p:nvSpPr>
          <p:cNvPr id="3073" name="Rectangle 1"/>
          <p:cNvSpPr>
            <a:spLocks noChangeArrowheads="1"/>
          </p:cNvSpPr>
          <p:nvPr/>
        </p:nvSpPr>
        <p:spPr bwMode="auto">
          <a:xfrm>
            <a:off x="714348" y="2643182"/>
            <a:ext cx="7072362"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effectLst/>
                <a:latin typeface="Times New Roman" pitchFamily="18" charset="0"/>
                <a:ea typeface="Times New Roman" pitchFamily="18" charset="0"/>
                <a:cs typeface="Times New Roman" pitchFamily="18" charset="0"/>
              </a:rPr>
              <a:t>Eat less of ...</a:t>
            </a:r>
            <a:endParaRPr kumimoji="0" lang="ru-RU" sz="2800" b="0" i="0" u="none" strike="noStrike" cap="none" normalizeH="0" baseline="0" dirty="0" smtClean="0">
              <a:ln>
                <a:noFill/>
              </a:ln>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effectLst/>
                <a:latin typeface="Times New Roman" pitchFamily="18" charset="0"/>
                <a:ea typeface="Times New Roman" pitchFamily="18" charset="0"/>
                <a:cs typeface="Times New Roman" pitchFamily="18" charset="0"/>
              </a:rPr>
              <a:t>Eat more.....</a:t>
            </a:r>
            <a:endParaRPr kumimoji="0" lang="ru-RU" sz="2800" b="0" i="0" u="none" strike="noStrike" cap="none" normalizeH="0" baseline="0" dirty="0" smtClean="0">
              <a:ln>
                <a:noFill/>
              </a:ln>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effectLst/>
                <a:latin typeface="Times New Roman" pitchFamily="18" charset="0"/>
                <a:ea typeface="Times New Roman" pitchFamily="18" charset="0"/>
                <a:cs typeface="Times New Roman" pitchFamily="18" charset="0"/>
              </a:rPr>
              <a:t>Use...</a:t>
            </a:r>
            <a:endParaRPr kumimoji="0" lang="ru-RU" sz="2800" b="0" i="0" u="none" strike="noStrike" cap="none" normalizeH="0" baseline="0" dirty="0" smtClean="0">
              <a:ln>
                <a:noFill/>
              </a:ln>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effectLst/>
                <a:latin typeface="Times New Roman" pitchFamily="18" charset="0"/>
                <a:ea typeface="Times New Roman" pitchFamily="18" charset="0"/>
                <a:cs typeface="Times New Roman" pitchFamily="18" charset="0"/>
              </a:rPr>
              <a:t>Follow the...</a:t>
            </a:r>
            <a:endParaRPr kumimoji="0" lang="ru-RU" sz="2800" b="0" i="0" u="none" strike="noStrike" cap="none" normalizeH="0" baseline="0" dirty="0" smtClean="0">
              <a:ln>
                <a:noFill/>
              </a:ln>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effectLst/>
                <a:latin typeface="Times New Roman" pitchFamily="18" charset="0"/>
                <a:ea typeface="Times New Roman" pitchFamily="18" charset="0"/>
                <a:cs typeface="Times New Roman" pitchFamily="18" charset="0"/>
              </a:rPr>
              <a:t>Do...</a:t>
            </a:r>
            <a:endParaRPr kumimoji="0" lang="ru-RU" sz="2800" b="0" i="0" u="none" strike="noStrike" cap="none" normalizeH="0" baseline="0" dirty="0" smtClean="0">
              <a:ln>
                <a:noFill/>
              </a:ln>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effectLst/>
                <a:latin typeface="Times New Roman" pitchFamily="18" charset="0"/>
                <a:ea typeface="Times New Roman" pitchFamily="18" charset="0"/>
                <a:cs typeface="Times New Roman" pitchFamily="18" charset="0"/>
              </a:rPr>
              <a:t>Think more...</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effectLst/>
                <a:latin typeface="Times New Roman" pitchFamily="18" charset="0"/>
                <a:ea typeface="Times New Roman" pitchFamily="18" charset="0"/>
                <a:cs typeface="Times New Roman" pitchFamily="18" charset="0"/>
              </a:rPr>
              <a:t>In conclusion, I should say, that...</a:t>
            </a:r>
            <a:r>
              <a:rPr kumimoji="0" lang="ru-RU" sz="2800" b="0" i="0" u="none" strike="noStrike" cap="none" normalizeH="0" baseline="0" dirty="0" smtClean="0">
                <a:ln>
                  <a:noFill/>
                </a:ln>
                <a:effectLst/>
                <a:latin typeface="Times New Roman" pitchFamily="18" charset="0"/>
                <a:cs typeface="Times New Roman" pitchFamily="18" charset="0"/>
              </a:rPr>
              <a:t> </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836712"/>
          </a:xfrm>
        </p:spPr>
        <p:txBody>
          <a:bodyPr>
            <a:normAutofit/>
          </a:bodyPr>
          <a:lstStyle/>
          <a:p>
            <a:pPr algn="ctr"/>
            <a:r>
              <a:rPr lang="en-US" b="1" dirty="0" smtClean="0">
                <a:solidFill>
                  <a:srgbClr val="FFFF00"/>
                </a:solidFill>
              </a:rPr>
              <a:t>Thank you for the lesson!</a:t>
            </a:r>
            <a:endParaRPr lang="ru-RU" b="1" dirty="0">
              <a:solidFill>
                <a:srgbClr val="FFFF00"/>
              </a:solidFill>
            </a:endParaRPr>
          </a:p>
        </p:txBody>
      </p:sp>
      <p:pic>
        <p:nvPicPr>
          <p:cNvPr id="26627" name="Picture 3"/>
          <p:cNvPicPr>
            <a:picLocks noChangeAspect="1" noChangeArrowheads="1"/>
          </p:cNvPicPr>
          <p:nvPr/>
        </p:nvPicPr>
        <p:blipFill>
          <a:blip r:embed="rId2" cstate="print"/>
          <a:srcRect/>
          <a:stretch>
            <a:fillRect/>
          </a:stretch>
        </p:blipFill>
        <p:spPr bwMode="auto">
          <a:xfrm>
            <a:off x="0" y="908720"/>
            <a:ext cx="9144000" cy="594928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0" y="779300"/>
            <a:ext cx="9144000" cy="35086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Интернет</a:t>
            </a:r>
            <a:r>
              <a:rPr kumimoji="0" lang="en-US"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0" lang="ru-RU"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ресурсы</a:t>
            </a:r>
            <a:r>
              <a:rPr kumimoji="0" lang="en-US"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ru-RU"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Шаблон</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Microsoft Power Point</a:t>
            </a:r>
          </a:p>
          <a:p>
            <a:pPr lvl="0" eaLnBrk="0" fontAlgn="base" hangingPunct="0">
              <a:spcBef>
                <a:spcPct val="0"/>
              </a:spcBef>
              <a:spcAft>
                <a:spcPct val="0"/>
              </a:spcAft>
            </a:pPr>
            <a:r>
              <a:rPr lang="ru-RU" sz="1400" dirty="0" smtClean="0">
                <a:latin typeface="Arial" pitchFamily="34" charset="0"/>
                <a:cs typeface="Arial" pitchFamily="34" charset="0"/>
              </a:rPr>
              <a:t>Мужчина - </a:t>
            </a:r>
            <a:r>
              <a:rPr lang="en-US" sz="1400" dirty="0" smtClean="0">
                <a:latin typeface="Arial" pitchFamily="34" charset="0"/>
                <a:cs typeface="Arial" pitchFamily="34" charset="0"/>
                <a:hlinkClick r:id="rId2"/>
              </a:rPr>
              <a:t>http://avgdopeness.com/typeifind/wp-content/uploads/2010/03/sound_mind.jpg</a:t>
            </a:r>
            <a:endParaRPr lang="ru-RU" sz="1400" dirty="0" smtClean="0">
              <a:latin typeface="Arial" pitchFamily="34" charset="0"/>
              <a:cs typeface="Arial" pitchFamily="34" charset="0"/>
            </a:endParaRPr>
          </a:p>
          <a:p>
            <a:pPr lvl="0" eaLnBrk="0" fontAlgn="base" hangingPunct="0">
              <a:spcBef>
                <a:spcPct val="0"/>
              </a:spcBef>
              <a:spcAft>
                <a:spcPct val="0"/>
              </a:spcAft>
            </a:pPr>
            <a:r>
              <a:rPr kumimoji="0" lang="ru-RU" sz="1400" b="0" i="0" u="none" strike="noStrike" cap="none" normalizeH="0" baseline="0" dirty="0" smtClean="0">
                <a:ln>
                  <a:noFill/>
                </a:ln>
                <a:solidFill>
                  <a:schemeClr val="tx1"/>
                </a:solidFill>
                <a:effectLst/>
                <a:latin typeface="Arial" pitchFamily="34" charset="0"/>
                <a:cs typeface="Arial" pitchFamily="34" charset="0"/>
              </a:rPr>
              <a:t>Мозг - </a:t>
            </a:r>
            <a:r>
              <a:rPr lang="en-US" sz="1400" dirty="0" smtClean="0">
                <a:latin typeface="Arial" pitchFamily="34" charset="0"/>
                <a:cs typeface="Arial" pitchFamily="34" charset="0"/>
                <a:hlinkClick r:id="rId3"/>
              </a:rPr>
              <a:t>http://www.thehealthblog.net/wp-content/uploads/2012/02/sound-mind-sound-body.jpg</a:t>
            </a:r>
            <a:endParaRPr lang="ru-RU" sz="1400" dirty="0" smtClean="0">
              <a:latin typeface="Arial" pitchFamily="34" charset="0"/>
              <a:cs typeface="Arial" pitchFamily="34" charset="0"/>
            </a:endParaRPr>
          </a:p>
          <a:p>
            <a:pPr lvl="0" eaLnBrk="0" fontAlgn="base" hangingPunct="0">
              <a:spcBef>
                <a:spcPct val="0"/>
              </a:spcBef>
              <a:spcAft>
                <a:spcPct val="0"/>
              </a:spcAft>
            </a:pPr>
            <a:r>
              <a:rPr kumimoji="0" lang="ru-RU" sz="1400" b="0" i="0" u="none" strike="noStrike" cap="none" normalizeH="0" baseline="0" dirty="0" smtClean="0">
                <a:ln>
                  <a:noFill/>
                </a:ln>
                <a:solidFill>
                  <a:schemeClr val="tx1"/>
                </a:solidFill>
                <a:effectLst/>
                <a:latin typeface="Arial" pitchFamily="34" charset="0"/>
                <a:cs typeface="Arial" pitchFamily="34" charset="0"/>
              </a:rPr>
              <a:t>Витамины - </a:t>
            </a:r>
            <a:r>
              <a:rPr lang="en-US" sz="1400" dirty="0" smtClean="0">
                <a:latin typeface="Arial" pitchFamily="34" charset="0"/>
                <a:cs typeface="Arial" pitchFamily="34" charset="0"/>
                <a:hlinkClick r:id="rId4"/>
              </a:rPr>
              <a:t>http://www.militarytocivilianfitness.com/wp-content/uploads/2011/10/all-vitamins.jpg</a:t>
            </a:r>
            <a:endParaRPr lang="ru-RU" sz="1400" dirty="0" smtClean="0">
              <a:latin typeface="Arial" pitchFamily="34" charset="0"/>
              <a:cs typeface="Arial" pitchFamily="34" charset="0"/>
            </a:endParaRPr>
          </a:p>
          <a:p>
            <a:pPr lvl="0" eaLnBrk="0" fontAlgn="base" hangingPunct="0">
              <a:spcBef>
                <a:spcPct val="0"/>
              </a:spcBef>
              <a:spcAft>
                <a:spcPct val="0"/>
              </a:spcAft>
            </a:pPr>
            <a:r>
              <a:rPr kumimoji="0" lang="ru-RU" sz="1400" b="0" i="0" u="none" strike="noStrike" cap="none" normalizeH="0" baseline="0" dirty="0" smtClean="0">
                <a:ln>
                  <a:noFill/>
                </a:ln>
                <a:solidFill>
                  <a:schemeClr val="tx1"/>
                </a:solidFill>
                <a:effectLst/>
                <a:latin typeface="Arial" pitchFamily="34" charset="0"/>
                <a:cs typeface="Arial" pitchFamily="34" charset="0"/>
              </a:rPr>
              <a:t>Карбонаты - </a:t>
            </a:r>
            <a:r>
              <a:rPr lang="en-US" sz="1400" dirty="0" smtClean="0">
                <a:latin typeface="Arial" pitchFamily="34" charset="0"/>
                <a:cs typeface="Arial" pitchFamily="34" charset="0"/>
                <a:hlinkClick r:id="rId5"/>
              </a:rPr>
              <a:t>http://mail.colonial.net/~cricket/teddy/assets/images/highcarbs.jpg</a:t>
            </a:r>
            <a:endParaRPr lang="ru-RU" sz="1400" dirty="0" smtClean="0">
              <a:latin typeface="Arial" pitchFamily="34" charset="0"/>
              <a:cs typeface="Arial" pitchFamily="34" charset="0"/>
            </a:endParaRPr>
          </a:p>
          <a:p>
            <a:pPr lvl="0" eaLnBrk="0" fontAlgn="base" hangingPunct="0">
              <a:spcBef>
                <a:spcPct val="0"/>
              </a:spcBef>
              <a:spcAft>
                <a:spcPct val="0"/>
              </a:spcAft>
            </a:pPr>
            <a:r>
              <a:rPr lang="ru-RU" sz="1400" dirty="0" smtClean="0">
                <a:latin typeface="Arial" pitchFamily="34" charset="0"/>
                <a:cs typeface="Arial" pitchFamily="34" charset="0"/>
              </a:rPr>
              <a:t>Минералы- </a:t>
            </a:r>
            <a:r>
              <a:rPr lang="en-US" sz="1400" dirty="0" smtClean="0">
                <a:latin typeface="Arial" pitchFamily="34" charset="0"/>
                <a:cs typeface="Arial" pitchFamily="34" charset="0"/>
                <a:hlinkClick r:id="rId6"/>
              </a:rPr>
              <a:t>http://depts.washington.edu/bonebio/bonStrength/calcium/foods.gif</a:t>
            </a:r>
            <a:endParaRPr lang="ru-RU" sz="1400" dirty="0" smtClean="0">
              <a:latin typeface="Arial" pitchFamily="34" charset="0"/>
              <a:cs typeface="Arial" pitchFamily="34" charset="0"/>
            </a:endParaRPr>
          </a:p>
          <a:p>
            <a:pPr lvl="0" eaLnBrk="0" fontAlgn="base" hangingPunct="0">
              <a:spcBef>
                <a:spcPct val="0"/>
              </a:spcBef>
              <a:spcAft>
                <a:spcPct val="0"/>
              </a:spcAft>
            </a:pPr>
            <a:r>
              <a:rPr kumimoji="0" lang="ru-RU" sz="1400" b="0" i="0" u="none" strike="noStrike" cap="none" normalizeH="0" baseline="0" dirty="0" smtClean="0">
                <a:ln>
                  <a:noFill/>
                </a:ln>
                <a:solidFill>
                  <a:schemeClr val="tx1"/>
                </a:solidFill>
                <a:effectLst/>
                <a:latin typeface="Arial" pitchFamily="34" charset="0"/>
                <a:cs typeface="Arial" pitchFamily="34" charset="0"/>
              </a:rPr>
              <a:t>Клетчатка - </a:t>
            </a:r>
            <a:r>
              <a:rPr lang="en-US" sz="1400" dirty="0" smtClean="0">
                <a:latin typeface="Arial" pitchFamily="34" charset="0"/>
                <a:cs typeface="Arial" pitchFamily="34" charset="0"/>
                <a:hlinkClick r:id="rId7"/>
              </a:rPr>
              <a:t>http://www.ogiimpex.com/ogiimpex2012/storage/editor/fibre.jpg</a:t>
            </a:r>
            <a:endParaRPr lang="ru-RU" sz="1400" dirty="0" smtClean="0">
              <a:latin typeface="Arial" pitchFamily="34" charset="0"/>
              <a:cs typeface="Arial" pitchFamily="34" charset="0"/>
            </a:endParaRPr>
          </a:p>
          <a:p>
            <a:pPr lvl="0" eaLnBrk="0" fontAlgn="base" hangingPunct="0">
              <a:spcBef>
                <a:spcPct val="0"/>
              </a:spcBef>
              <a:spcAft>
                <a:spcPct val="0"/>
              </a:spcAft>
            </a:pPr>
            <a:r>
              <a:rPr lang="ru-RU" sz="1400" dirty="0" smtClean="0">
                <a:latin typeface="Arial" pitchFamily="34" charset="0"/>
                <a:cs typeface="Arial" pitchFamily="34" charset="0"/>
              </a:rPr>
              <a:t>Жидкость - </a:t>
            </a:r>
            <a:r>
              <a:rPr lang="en-US" sz="1400" dirty="0" smtClean="0">
                <a:latin typeface="Arial" pitchFamily="34" charset="0"/>
                <a:cs typeface="Arial" pitchFamily="34" charset="0"/>
                <a:hlinkClick r:id="rId8"/>
              </a:rPr>
              <a:t>http://</a:t>
            </a:r>
            <a:r>
              <a:rPr lang="en-US" sz="1400" dirty="0" smtClean="0">
                <a:latin typeface="Arial" pitchFamily="34" charset="0"/>
                <a:cs typeface="Arial" pitchFamily="34" charset="0"/>
                <a:hlinkClick r:id="rId8"/>
              </a:rPr>
              <a:t>www.europeangeophysical.com/images/fluid/fluid2.png</a:t>
            </a:r>
            <a:endParaRPr lang="ru-RU" sz="1400" dirty="0" smtClean="0">
              <a:latin typeface="Arial" pitchFamily="34" charset="0"/>
              <a:cs typeface="Arial" pitchFamily="34" charset="0"/>
            </a:endParaRPr>
          </a:p>
          <a:p>
            <a:pPr lvl="0" eaLnBrk="0" fontAlgn="base" hangingPunct="0">
              <a:spcBef>
                <a:spcPct val="0"/>
              </a:spcBef>
              <a:spcAft>
                <a:spcPct val="0"/>
              </a:spcAft>
            </a:pPr>
            <a:r>
              <a:rPr kumimoji="0" lang="ru-RU" sz="1400" b="0" i="0" u="none" strike="noStrike" cap="none" normalizeH="0" baseline="0" dirty="0" smtClean="0">
                <a:ln>
                  <a:noFill/>
                </a:ln>
                <a:solidFill>
                  <a:schemeClr val="tx1"/>
                </a:solidFill>
                <a:effectLst/>
                <a:latin typeface="Arial" pitchFamily="34" charset="0"/>
                <a:cs typeface="Arial" pitchFamily="34" charset="0"/>
              </a:rPr>
              <a:t>Протеины - </a:t>
            </a:r>
            <a:r>
              <a:rPr lang="en-US" sz="1400" dirty="0" smtClean="0">
                <a:latin typeface="Arial" pitchFamily="34" charset="0"/>
                <a:cs typeface="Arial" pitchFamily="34" charset="0"/>
                <a:hlinkClick r:id="rId9"/>
              </a:rPr>
              <a:t>http://www.omerazak.com/wp-content/uploads/2012/06/high-protein-foods-4.jpg</a:t>
            </a:r>
            <a:endParaRPr lang="ru-RU" sz="1400" dirty="0" smtClean="0">
              <a:latin typeface="Arial" pitchFamily="34" charset="0"/>
              <a:cs typeface="Arial" pitchFamily="34" charset="0"/>
            </a:endParaRPr>
          </a:p>
          <a:p>
            <a:pPr lvl="0" eaLnBrk="0" fontAlgn="base" hangingPunct="0">
              <a:spcBef>
                <a:spcPct val="0"/>
              </a:spcBef>
              <a:spcAft>
                <a:spcPct val="0"/>
              </a:spcAft>
            </a:pPr>
            <a:r>
              <a:rPr kumimoji="0" lang="ru-RU" sz="1400" b="0" i="0" u="none" strike="noStrike" cap="none" normalizeH="0" baseline="0" dirty="0" smtClean="0">
                <a:ln>
                  <a:noFill/>
                </a:ln>
                <a:solidFill>
                  <a:schemeClr val="tx1"/>
                </a:solidFill>
                <a:effectLst/>
                <a:latin typeface="Arial" pitchFamily="34" charset="0"/>
                <a:cs typeface="Arial" pitchFamily="34" charset="0"/>
              </a:rPr>
              <a:t>Жиры</a:t>
            </a:r>
            <a:r>
              <a:rPr kumimoji="0" lang="ru-RU" sz="1400" b="0" i="0" u="none" strike="noStrike" cap="none" normalizeH="0" dirty="0" smtClean="0">
                <a:ln>
                  <a:noFill/>
                </a:ln>
                <a:solidFill>
                  <a:schemeClr val="tx1"/>
                </a:solidFill>
                <a:effectLst/>
                <a:latin typeface="Arial" pitchFamily="34" charset="0"/>
                <a:cs typeface="Arial" pitchFamily="34" charset="0"/>
              </a:rPr>
              <a:t> - </a:t>
            </a:r>
            <a:r>
              <a:rPr lang="en-US" sz="1400" dirty="0" smtClean="0">
                <a:latin typeface="Arial" pitchFamily="34" charset="0"/>
                <a:cs typeface="Arial" pitchFamily="34" charset="0"/>
                <a:hlinkClick r:id="rId10"/>
              </a:rPr>
              <a:t>http://</a:t>
            </a:r>
            <a:r>
              <a:rPr lang="en-US" sz="1400" dirty="0" smtClean="0">
                <a:latin typeface="Arial" pitchFamily="34" charset="0"/>
                <a:cs typeface="Arial" pitchFamily="34" charset="0"/>
                <a:hlinkClick r:id="rId10"/>
              </a:rPr>
              <a:t>suppz.com/images/fats.jpg</a:t>
            </a:r>
            <a:endParaRPr lang="ru-RU" sz="1400" dirty="0" smtClean="0">
              <a:latin typeface="Arial" pitchFamily="34" charset="0"/>
              <a:cs typeface="Arial" pitchFamily="34" charset="0"/>
            </a:endParaRPr>
          </a:p>
          <a:p>
            <a:pPr eaLnBrk="0" fontAlgn="base" hangingPunct="0">
              <a:spcBef>
                <a:spcPct val="0"/>
              </a:spcBef>
              <a:spcAft>
                <a:spcPct val="0"/>
              </a:spcAft>
            </a:pPr>
            <a:r>
              <a:rPr kumimoji="0" lang="ru-RU" sz="1400" b="0" i="0" u="none" strike="noStrike" cap="none" normalizeH="0" baseline="0" dirty="0" smtClean="0">
                <a:ln>
                  <a:noFill/>
                </a:ln>
                <a:solidFill>
                  <a:schemeClr val="tx1"/>
                </a:solidFill>
                <a:effectLst/>
                <a:latin typeface="Arial" pitchFamily="34" charset="0"/>
                <a:cs typeface="Arial" pitchFamily="34" charset="0"/>
              </a:rPr>
              <a:t>Дефиниции - </a:t>
            </a:r>
            <a:r>
              <a:rPr lang="en-US" sz="1400" dirty="0" smtClean="0">
                <a:latin typeface="Arial" pitchFamily="34" charset="0"/>
                <a:cs typeface="Arial" pitchFamily="34" charset="0"/>
                <a:hlinkClick r:id="rId11"/>
              </a:rPr>
              <a:t>http://</a:t>
            </a:r>
            <a:r>
              <a:rPr lang="en-US" sz="1400" dirty="0" smtClean="0">
                <a:latin typeface="Arial" pitchFamily="34" charset="0"/>
                <a:cs typeface="Arial" pitchFamily="34" charset="0"/>
                <a:hlinkClick r:id="rId11"/>
              </a:rPr>
              <a:t>en.wikipedia.org/wiki/Mineral</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Флэш</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песня- </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12"/>
              </a:rPr>
              <a:t>http://childhouse.net/html/Flash/Flash-Songs/20080213/3.htm</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Колобок – спасибо - </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13"/>
              </a:rPr>
              <a:t>http://</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13"/>
              </a:rPr>
              <a:t>www.fjwestcott.com/blog/wp-content/uploads/2011/01/thumbs_up.gif</a:t>
            </a:r>
            <a:endParaRPr lang="ru-RU" sz="1400" dirty="0" smtClean="0">
              <a:latin typeface="Arial" pitchFamily="34" charset="0"/>
              <a:cs typeface="Arial" pitchFamily="34" charset="0"/>
              <a:hlinkClick r:id="rId11"/>
            </a:endParaRPr>
          </a:p>
          <a:p>
            <a:pPr lvl="0" eaLnBrk="0" fontAlgn="base" hangingPunct="0">
              <a:spcBef>
                <a:spcPct val="0"/>
              </a:spcBef>
              <a:spcAft>
                <a:spcPct val="0"/>
              </a:spcAft>
            </a:pP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Мой</a:t>
            </a:r>
            <a:r>
              <a:rPr kumimoji="0" lang="it-IT"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e-mail:  </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hlinkClick r:id="rId14"/>
              </a:rPr>
              <a:t>sashachesnokova@mail.ru</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260648"/>
            <a:ext cx="7470648" cy="1143000"/>
          </a:xfrm>
        </p:spPr>
        <p:style>
          <a:lnRef idx="3">
            <a:schemeClr val="lt1"/>
          </a:lnRef>
          <a:fillRef idx="1">
            <a:schemeClr val="accent3"/>
          </a:fillRef>
          <a:effectRef idx="1">
            <a:schemeClr val="accent3"/>
          </a:effectRef>
          <a:fontRef idx="minor">
            <a:schemeClr val="lt1"/>
          </a:fontRef>
        </p:style>
        <p:txBody>
          <a:bodyPr>
            <a:normAutofit fontScale="90000"/>
          </a:bodyPr>
          <a:lstStyle/>
          <a:p>
            <a:pPr algn="ctr"/>
            <a:r>
              <a:rPr lang="en-US" b="1" dirty="0" smtClean="0"/>
              <a:t>A sound mind in a sound body</a:t>
            </a:r>
            <a:endParaRPr lang="ru-RU" dirty="0"/>
          </a:p>
        </p:txBody>
      </p:sp>
      <p:pic>
        <p:nvPicPr>
          <p:cNvPr id="14338" name="Picture 2" descr="http://avgdopeness.com/typeifind/wp-content/uploads/2010/03/sound_mind.jpg"/>
          <p:cNvPicPr>
            <a:picLocks noChangeAspect="1" noChangeArrowheads="1"/>
          </p:cNvPicPr>
          <p:nvPr/>
        </p:nvPicPr>
        <p:blipFill>
          <a:blip r:embed="rId2"/>
          <a:srcRect/>
          <a:stretch>
            <a:fillRect/>
          </a:stretch>
        </p:blipFill>
        <p:spPr bwMode="auto">
          <a:xfrm rot="1059064">
            <a:off x="601271" y="2182356"/>
            <a:ext cx="3643306" cy="3589417"/>
          </a:xfrm>
          <a:prstGeom prst="rect">
            <a:avLst/>
          </a:prstGeom>
          <a:noFill/>
        </p:spPr>
      </p:pic>
      <p:pic>
        <p:nvPicPr>
          <p:cNvPr id="14340" name="Picture 4" descr="http://www.thehealthblog.net/wp-content/uploads/2012/02/sound-mind-sound-body.jpg"/>
          <p:cNvPicPr>
            <a:picLocks noChangeAspect="1" noChangeArrowheads="1"/>
          </p:cNvPicPr>
          <p:nvPr/>
        </p:nvPicPr>
        <p:blipFill>
          <a:blip r:embed="rId3"/>
          <a:srcRect/>
          <a:stretch>
            <a:fillRect/>
          </a:stretch>
        </p:blipFill>
        <p:spPr bwMode="auto">
          <a:xfrm rot="834104">
            <a:off x="4659371" y="1987554"/>
            <a:ext cx="3899096" cy="3581393"/>
          </a:xfrm>
          <a:prstGeom prst="rect">
            <a:avLst/>
          </a:prstGeom>
          <a:noFill/>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188640"/>
            <a:ext cx="5976664" cy="994440"/>
          </a:xfrm>
        </p:spPr>
        <p:txBody>
          <a:bodyPr/>
          <a:lstStyle/>
          <a:p>
            <a:r>
              <a:rPr lang="en-US" dirty="0" smtClean="0"/>
              <a:t>      </a:t>
            </a:r>
            <a:r>
              <a:rPr lang="en-US" dirty="0" smtClean="0">
                <a:solidFill>
                  <a:srgbClr val="FF0000"/>
                </a:solidFill>
              </a:rPr>
              <a:t>Listen and Repeat.</a:t>
            </a:r>
            <a:endParaRPr lang="ru-RU" dirty="0">
              <a:solidFill>
                <a:srgbClr val="FF0000"/>
              </a:solidFill>
            </a:endParaRPr>
          </a:p>
        </p:txBody>
      </p:sp>
      <p:sp>
        <p:nvSpPr>
          <p:cNvPr id="3" name="Прямоугольник 2"/>
          <p:cNvSpPr/>
          <p:nvPr/>
        </p:nvSpPr>
        <p:spPr>
          <a:xfrm>
            <a:off x="2000232" y="1285860"/>
            <a:ext cx="1928826" cy="461665"/>
          </a:xfrm>
          <a:prstGeom prst="rect">
            <a:avLst/>
          </a:prstGeom>
        </p:spPr>
        <p:txBody>
          <a:bodyPr wrap="square">
            <a:spAutoFit/>
          </a:bodyPr>
          <a:lstStyle/>
          <a:p>
            <a:r>
              <a:rPr lang="en-US" dirty="0" smtClean="0"/>
              <a:t> </a:t>
            </a:r>
            <a:r>
              <a:rPr lang="en-US" sz="2400" dirty="0" smtClean="0"/>
              <a:t>[ v</a:t>
            </a:r>
            <a:r>
              <a:rPr lang="ru-RU" sz="2400" dirty="0" smtClean="0"/>
              <a:t>ı</a:t>
            </a:r>
            <a:r>
              <a:rPr lang="en-US" sz="2400" dirty="0" smtClean="0"/>
              <a:t>t</a:t>
            </a:r>
            <a:r>
              <a:rPr lang="ru-RU" sz="2400" dirty="0" smtClean="0"/>
              <a:t>ə</a:t>
            </a:r>
            <a:r>
              <a:rPr lang="en-US" sz="2400" dirty="0" smtClean="0"/>
              <a:t>m</a:t>
            </a:r>
            <a:r>
              <a:rPr lang="ru-RU" sz="2400" dirty="0" err="1" smtClean="0"/>
              <a:t>ı</a:t>
            </a:r>
            <a:r>
              <a:rPr lang="en-US" sz="2400" dirty="0" err="1" smtClean="0"/>
              <a:t>nz</a:t>
            </a:r>
            <a:r>
              <a:rPr lang="en-US" sz="2400" b="1" dirty="0" smtClean="0"/>
              <a:t>]</a:t>
            </a:r>
          </a:p>
        </p:txBody>
      </p:sp>
      <p:sp>
        <p:nvSpPr>
          <p:cNvPr id="6" name="Прямоугольник 5"/>
          <p:cNvSpPr/>
          <p:nvPr/>
        </p:nvSpPr>
        <p:spPr>
          <a:xfrm>
            <a:off x="2214546" y="2500306"/>
            <a:ext cx="1728192" cy="461665"/>
          </a:xfrm>
          <a:prstGeom prst="rect">
            <a:avLst/>
          </a:prstGeom>
        </p:spPr>
        <p:txBody>
          <a:bodyPr wrap="square">
            <a:spAutoFit/>
          </a:bodyPr>
          <a:lstStyle/>
          <a:p>
            <a:r>
              <a:rPr lang="en-US" sz="2400" b="1" dirty="0" smtClean="0"/>
              <a:t>[m</a:t>
            </a:r>
            <a:r>
              <a:rPr lang="ru-RU" sz="2400" dirty="0" smtClean="0"/>
              <a:t>ı</a:t>
            </a:r>
            <a:r>
              <a:rPr lang="en-US" sz="2400" dirty="0" smtClean="0"/>
              <a:t>n</a:t>
            </a:r>
            <a:r>
              <a:rPr lang="ru-RU" sz="2400" dirty="0" smtClean="0"/>
              <a:t>ə</a:t>
            </a:r>
            <a:r>
              <a:rPr lang="en-US" sz="2400" dirty="0" smtClean="0"/>
              <a:t>r</a:t>
            </a:r>
            <a:r>
              <a:rPr lang="ru-RU" sz="2400" dirty="0" smtClean="0"/>
              <a:t>ə</a:t>
            </a:r>
            <a:r>
              <a:rPr lang="en-US" sz="2400" b="1" dirty="0" err="1" smtClean="0"/>
              <a:t>lz</a:t>
            </a:r>
            <a:r>
              <a:rPr lang="en-US" sz="2400" b="1" dirty="0" smtClean="0"/>
              <a:t>]</a:t>
            </a:r>
          </a:p>
        </p:txBody>
      </p:sp>
      <p:sp>
        <p:nvSpPr>
          <p:cNvPr id="12" name="Прямоугольник 11"/>
          <p:cNvSpPr/>
          <p:nvPr/>
        </p:nvSpPr>
        <p:spPr>
          <a:xfrm>
            <a:off x="6643702" y="1285860"/>
            <a:ext cx="1357322" cy="461665"/>
          </a:xfrm>
          <a:prstGeom prst="rect">
            <a:avLst/>
          </a:prstGeom>
        </p:spPr>
        <p:txBody>
          <a:bodyPr wrap="square">
            <a:spAutoFit/>
          </a:bodyPr>
          <a:lstStyle/>
          <a:p>
            <a:r>
              <a:rPr lang="en-US" sz="2400" b="1" dirty="0" smtClean="0"/>
              <a:t>[f</a:t>
            </a:r>
            <a:r>
              <a:rPr lang="ru-RU" sz="2400" dirty="0" smtClean="0"/>
              <a:t>æ</a:t>
            </a:r>
            <a:r>
              <a:rPr lang="en-US" sz="2400" dirty="0" smtClean="0"/>
              <a:t>ts</a:t>
            </a:r>
            <a:r>
              <a:rPr lang="en-US" sz="2400" b="1" dirty="0" smtClean="0"/>
              <a:t>]</a:t>
            </a:r>
          </a:p>
        </p:txBody>
      </p:sp>
      <p:sp>
        <p:nvSpPr>
          <p:cNvPr id="14" name="Прямоугольник 13"/>
          <p:cNvSpPr/>
          <p:nvPr/>
        </p:nvSpPr>
        <p:spPr>
          <a:xfrm>
            <a:off x="6572264" y="2500306"/>
            <a:ext cx="1587026" cy="461665"/>
          </a:xfrm>
          <a:prstGeom prst="rect">
            <a:avLst/>
          </a:prstGeom>
        </p:spPr>
        <p:txBody>
          <a:bodyPr wrap="square">
            <a:spAutoFit/>
          </a:bodyPr>
          <a:lstStyle/>
          <a:p>
            <a:r>
              <a:rPr lang="en-US" sz="2400" dirty="0" smtClean="0"/>
              <a:t>[flu:</a:t>
            </a:r>
            <a:r>
              <a:rPr lang="ru-RU" sz="2400" dirty="0" smtClean="0"/>
              <a:t>ı</a:t>
            </a:r>
            <a:r>
              <a:rPr lang="en-US" sz="2400" dirty="0" smtClean="0"/>
              <a:t>d</a:t>
            </a:r>
            <a:r>
              <a:rPr lang="en-US" sz="2400" b="1" dirty="0" smtClean="0"/>
              <a:t>]</a:t>
            </a:r>
          </a:p>
        </p:txBody>
      </p:sp>
      <p:sp>
        <p:nvSpPr>
          <p:cNvPr id="16" name="Прямоугольник 15"/>
          <p:cNvSpPr/>
          <p:nvPr/>
        </p:nvSpPr>
        <p:spPr>
          <a:xfrm>
            <a:off x="6572264" y="3500438"/>
            <a:ext cx="1428760" cy="461665"/>
          </a:xfrm>
          <a:prstGeom prst="rect">
            <a:avLst/>
          </a:prstGeom>
        </p:spPr>
        <p:txBody>
          <a:bodyPr wrap="square">
            <a:spAutoFit/>
          </a:bodyPr>
          <a:lstStyle/>
          <a:p>
            <a:r>
              <a:rPr lang="en-US" sz="2400" b="1" dirty="0" smtClean="0"/>
              <a:t> [ </a:t>
            </a:r>
            <a:r>
              <a:rPr lang="en-US" sz="2400" b="1" dirty="0" err="1" smtClean="0"/>
              <a:t>fi:br</a:t>
            </a:r>
            <a:r>
              <a:rPr lang="ru-RU" sz="2400" dirty="0" err="1" smtClean="0"/>
              <a:t>ə</a:t>
            </a:r>
            <a:r>
              <a:rPr lang="en-US" sz="2400" b="1" dirty="0" smtClean="0"/>
              <a:t>]</a:t>
            </a:r>
          </a:p>
        </p:txBody>
      </p:sp>
      <p:sp>
        <p:nvSpPr>
          <p:cNvPr id="18" name="Прямоугольник 17"/>
          <p:cNvSpPr/>
          <p:nvPr/>
        </p:nvSpPr>
        <p:spPr>
          <a:xfrm>
            <a:off x="2143108" y="3714752"/>
            <a:ext cx="1512168" cy="461665"/>
          </a:xfrm>
          <a:prstGeom prst="rect">
            <a:avLst/>
          </a:prstGeom>
        </p:spPr>
        <p:txBody>
          <a:bodyPr wrap="square">
            <a:spAutoFit/>
          </a:bodyPr>
          <a:lstStyle/>
          <a:p>
            <a:r>
              <a:rPr lang="en-US" sz="2400" b="1" dirty="0" smtClean="0"/>
              <a:t>[pr</a:t>
            </a:r>
            <a:r>
              <a:rPr lang="ru-RU" sz="2400" dirty="0" err="1" smtClean="0"/>
              <a:t>ə</a:t>
            </a:r>
            <a:r>
              <a:rPr lang="en-US" sz="2400" dirty="0" smtClean="0"/>
              <a:t>ut</a:t>
            </a:r>
            <a:r>
              <a:rPr lang="ru-RU" sz="2400" dirty="0" smtClean="0"/>
              <a:t>i:</a:t>
            </a:r>
            <a:r>
              <a:rPr lang="en-US" sz="2400" dirty="0" smtClean="0"/>
              <a:t>n</a:t>
            </a:r>
            <a:r>
              <a:rPr lang="en-US" sz="2400" b="1" dirty="0" smtClean="0"/>
              <a:t>]</a:t>
            </a:r>
          </a:p>
        </p:txBody>
      </p:sp>
      <p:sp>
        <p:nvSpPr>
          <p:cNvPr id="13313" name="Rectangle 1"/>
          <p:cNvSpPr>
            <a:spLocks noChangeArrowheads="1"/>
          </p:cNvSpPr>
          <p:nvPr/>
        </p:nvSpPr>
        <p:spPr bwMode="auto">
          <a:xfrm>
            <a:off x="5286380" y="3429000"/>
            <a:ext cx="1143008"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fibre</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 name="Прямоугольник 18"/>
          <p:cNvSpPr/>
          <p:nvPr/>
        </p:nvSpPr>
        <p:spPr>
          <a:xfrm>
            <a:off x="500034" y="1285860"/>
            <a:ext cx="1503938" cy="523220"/>
          </a:xfrm>
          <a:prstGeom prst="rect">
            <a:avLst/>
          </a:prstGeom>
        </p:spPr>
        <p:txBody>
          <a:bodyPr wrap="none">
            <a:spAutoFit/>
          </a:bodyPr>
          <a:lstStyle/>
          <a:p>
            <a:r>
              <a:rPr lang="en-US" sz="2800" dirty="0" smtClean="0">
                <a:solidFill>
                  <a:prstClr val="white"/>
                </a:solidFill>
                <a:latin typeface="Arial" pitchFamily="34" charset="0"/>
                <a:ea typeface="Times New Roman" pitchFamily="18" charset="0"/>
                <a:cs typeface="Arial" pitchFamily="34" charset="0"/>
              </a:rPr>
              <a:t>vitamins</a:t>
            </a:r>
            <a:endParaRPr lang="ru-RU" sz="2800" dirty="0"/>
          </a:p>
        </p:txBody>
      </p:sp>
      <p:sp>
        <p:nvSpPr>
          <p:cNvPr id="20" name="Прямоугольник 19"/>
          <p:cNvSpPr/>
          <p:nvPr/>
        </p:nvSpPr>
        <p:spPr>
          <a:xfrm>
            <a:off x="1857356" y="4714884"/>
            <a:ext cx="2465740" cy="523220"/>
          </a:xfrm>
          <a:prstGeom prst="rect">
            <a:avLst/>
          </a:prstGeom>
        </p:spPr>
        <p:txBody>
          <a:bodyPr wrap="none">
            <a:spAutoFit/>
          </a:bodyPr>
          <a:lstStyle/>
          <a:p>
            <a:r>
              <a:rPr lang="en-US" sz="2800" dirty="0" smtClean="0">
                <a:solidFill>
                  <a:prstClr val="white"/>
                </a:solidFill>
                <a:latin typeface="Arial" pitchFamily="34" charset="0"/>
                <a:ea typeface="Times New Roman" pitchFamily="18" charset="0"/>
                <a:cs typeface="Arial" pitchFamily="34" charset="0"/>
              </a:rPr>
              <a:t>carbohydrates</a:t>
            </a:r>
            <a:endParaRPr lang="ru-RU" sz="2800" dirty="0"/>
          </a:p>
        </p:txBody>
      </p:sp>
      <p:sp>
        <p:nvSpPr>
          <p:cNvPr id="21" name="Прямоугольник 20"/>
          <p:cNvSpPr/>
          <p:nvPr/>
        </p:nvSpPr>
        <p:spPr>
          <a:xfrm>
            <a:off x="5429256" y="1285860"/>
            <a:ext cx="928694" cy="523220"/>
          </a:xfrm>
          <a:prstGeom prst="rect">
            <a:avLst/>
          </a:prstGeom>
        </p:spPr>
        <p:txBody>
          <a:bodyPr wrap="square">
            <a:spAutoFit/>
          </a:bodyPr>
          <a:lstStyle/>
          <a:p>
            <a:r>
              <a:rPr lang="en-US" sz="2800" dirty="0" smtClean="0">
                <a:solidFill>
                  <a:prstClr val="white"/>
                </a:solidFill>
                <a:latin typeface="Arial" pitchFamily="34" charset="0"/>
                <a:ea typeface="Times New Roman" pitchFamily="18" charset="0"/>
                <a:cs typeface="Arial" pitchFamily="34" charset="0"/>
              </a:rPr>
              <a:t>fats</a:t>
            </a:r>
            <a:endParaRPr lang="ru-RU" sz="2800" dirty="0"/>
          </a:p>
        </p:txBody>
      </p:sp>
      <p:sp>
        <p:nvSpPr>
          <p:cNvPr id="22" name="Прямоугольник 21"/>
          <p:cNvSpPr/>
          <p:nvPr/>
        </p:nvSpPr>
        <p:spPr>
          <a:xfrm>
            <a:off x="500034" y="3643314"/>
            <a:ext cx="1285929" cy="523220"/>
          </a:xfrm>
          <a:prstGeom prst="rect">
            <a:avLst/>
          </a:prstGeom>
        </p:spPr>
        <p:txBody>
          <a:bodyPr wrap="none">
            <a:spAutoFit/>
          </a:bodyPr>
          <a:lstStyle/>
          <a:p>
            <a:r>
              <a:rPr lang="en-US" sz="2800" dirty="0" smtClean="0">
                <a:solidFill>
                  <a:prstClr val="white"/>
                </a:solidFill>
                <a:latin typeface="Arial" pitchFamily="34" charset="0"/>
                <a:ea typeface="Times New Roman" pitchFamily="18" charset="0"/>
                <a:cs typeface="Arial" pitchFamily="34" charset="0"/>
              </a:rPr>
              <a:t>protein</a:t>
            </a:r>
            <a:endParaRPr lang="ru-RU" sz="2800" dirty="0"/>
          </a:p>
        </p:txBody>
      </p:sp>
      <p:sp>
        <p:nvSpPr>
          <p:cNvPr id="23" name="Прямоугольник 22"/>
          <p:cNvSpPr/>
          <p:nvPr/>
        </p:nvSpPr>
        <p:spPr>
          <a:xfrm>
            <a:off x="428596" y="2500306"/>
            <a:ext cx="1545616" cy="523220"/>
          </a:xfrm>
          <a:prstGeom prst="rect">
            <a:avLst/>
          </a:prstGeom>
        </p:spPr>
        <p:txBody>
          <a:bodyPr wrap="none">
            <a:spAutoFit/>
          </a:bodyPr>
          <a:lstStyle/>
          <a:p>
            <a:r>
              <a:rPr lang="en-US" sz="2800" dirty="0" smtClean="0">
                <a:solidFill>
                  <a:prstClr val="white"/>
                </a:solidFill>
                <a:latin typeface="Arial" pitchFamily="34" charset="0"/>
                <a:ea typeface="Times New Roman" pitchFamily="18" charset="0"/>
                <a:cs typeface="Arial" pitchFamily="34" charset="0"/>
              </a:rPr>
              <a:t>minerals</a:t>
            </a:r>
            <a:endParaRPr lang="ru-RU" sz="2800" dirty="0"/>
          </a:p>
        </p:txBody>
      </p:sp>
      <p:sp>
        <p:nvSpPr>
          <p:cNvPr id="24" name="Прямоугольник 23"/>
          <p:cNvSpPr/>
          <p:nvPr/>
        </p:nvSpPr>
        <p:spPr>
          <a:xfrm>
            <a:off x="5286380" y="2500306"/>
            <a:ext cx="1143008" cy="523220"/>
          </a:xfrm>
          <a:prstGeom prst="rect">
            <a:avLst/>
          </a:prstGeom>
        </p:spPr>
        <p:txBody>
          <a:bodyPr wrap="square">
            <a:spAutoFit/>
          </a:bodyPr>
          <a:lstStyle/>
          <a:p>
            <a:r>
              <a:rPr lang="en-US" sz="2800" dirty="0" smtClean="0">
                <a:solidFill>
                  <a:prstClr val="white"/>
                </a:solidFill>
                <a:latin typeface="Arial" pitchFamily="34" charset="0"/>
                <a:ea typeface="Times New Roman" pitchFamily="18" charset="0"/>
                <a:cs typeface="Arial" pitchFamily="34" charset="0"/>
              </a:rPr>
              <a:t>fluid</a:t>
            </a:r>
            <a:endParaRPr lang="ru-RU" sz="2800" dirty="0"/>
          </a:p>
        </p:txBody>
      </p:sp>
      <p:sp>
        <p:nvSpPr>
          <p:cNvPr id="25" name="Прямоугольник 24"/>
          <p:cNvSpPr/>
          <p:nvPr/>
        </p:nvSpPr>
        <p:spPr>
          <a:xfrm>
            <a:off x="4643438" y="4714884"/>
            <a:ext cx="3147225" cy="523220"/>
          </a:xfrm>
          <a:prstGeom prst="rect">
            <a:avLst/>
          </a:prstGeom>
        </p:spPr>
        <p:txBody>
          <a:bodyPr wrap="square">
            <a:spAutoFit/>
          </a:bodyPr>
          <a:lstStyle/>
          <a:p>
            <a:r>
              <a:rPr lang="en-US" sz="2800" b="1" dirty="0" smtClean="0"/>
              <a:t>[ K</a:t>
            </a:r>
            <a:r>
              <a:rPr lang="ru-RU" sz="2800" dirty="0" smtClean="0"/>
              <a:t>a:</a:t>
            </a:r>
            <a:r>
              <a:rPr lang="en-US" sz="2800" dirty="0" smtClean="0"/>
              <a:t>b</a:t>
            </a:r>
            <a:r>
              <a:rPr lang="ru-RU" sz="2800" dirty="0" err="1" smtClean="0"/>
              <a:t>ə</a:t>
            </a:r>
            <a:r>
              <a:rPr lang="en-US" sz="2800" dirty="0" smtClean="0"/>
              <a:t>u h</a:t>
            </a:r>
            <a:r>
              <a:rPr lang="en-US" sz="2800" dirty="0" smtClean="0">
                <a:solidFill>
                  <a:prstClr val="white"/>
                </a:solidFill>
                <a:latin typeface="Arial" pitchFamily="34" charset="0"/>
                <a:ea typeface="Times New Roman" pitchFamily="18" charset="0"/>
                <a:cs typeface="Arial" pitchFamily="34" charset="0"/>
              </a:rPr>
              <a:t>a</a:t>
            </a:r>
            <a:r>
              <a:rPr lang="ru-RU" sz="2800" dirty="0" err="1" smtClean="0"/>
              <a:t>ı</a:t>
            </a:r>
            <a:r>
              <a:rPr lang="en-US" sz="2800" dirty="0" err="1" smtClean="0"/>
              <a:t>dre</a:t>
            </a:r>
            <a:r>
              <a:rPr lang="ru-RU" sz="2800" dirty="0" err="1" smtClean="0"/>
              <a:t>ı</a:t>
            </a:r>
            <a:r>
              <a:rPr lang="en-US" sz="2800" dirty="0" smtClean="0"/>
              <a:t>t</a:t>
            </a:r>
            <a:r>
              <a:rPr lang="en-US" sz="2800" b="1" dirty="0" smtClean="0"/>
              <a:t>]</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320"/>
            <a:ext cx="7632848" cy="994440"/>
          </a:xfrm>
        </p:spPr>
        <p:txBody>
          <a:bodyPr>
            <a:normAutofit fontScale="90000"/>
          </a:bodyPr>
          <a:lstStyle/>
          <a:p>
            <a:pPr algn="ctr"/>
            <a:r>
              <a:rPr lang="en-US" dirty="0" smtClean="0">
                <a:solidFill>
                  <a:srgbClr val="FFFF00"/>
                </a:solidFill>
              </a:rPr>
              <a:t>     Read and translate the proverbs:</a:t>
            </a:r>
            <a:endParaRPr lang="ru-RU" dirty="0">
              <a:solidFill>
                <a:srgbClr val="FFFF00"/>
              </a:solidFill>
            </a:endParaRPr>
          </a:p>
        </p:txBody>
      </p:sp>
      <p:sp>
        <p:nvSpPr>
          <p:cNvPr id="7" name="Прямоугольник 6"/>
          <p:cNvSpPr/>
          <p:nvPr/>
        </p:nvSpPr>
        <p:spPr>
          <a:xfrm>
            <a:off x="0" y="4941168"/>
            <a:ext cx="4068960" cy="461665"/>
          </a:xfrm>
          <a:prstGeom prst="rect">
            <a:avLst/>
          </a:prstGeom>
        </p:spPr>
        <p:txBody>
          <a:bodyPr wrap="square">
            <a:spAutoFit/>
          </a:bodyPr>
          <a:lstStyle/>
          <a:p>
            <a:pPr algn="ctr"/>
            <a:endParaRPr lang="en-US" sz="2400" dirty="0" smtClean="0">
              <a:solidFill>
                <a:srgbClr val="FFC000"/>
              </a:solidFill>
            </a:endParaRPr>
          </a:p>
        </p:txBody>
      </p:sp>
      <p:sp>
        <p:nvSpPr>
          <p:cNvPr id="13" name="Прямоугольник 12"/>
          <p:cNvSpPr/>
          <p:nvPr/>
        </p:nvSpPr>
        <p:spPr>
          <a:xfrm>
            <a:off x="285720" y="1643050"/>
            <a:ext cx="4071966" cy="400110"/>
          </a:xfrm>
          <a:prstGeom prst="rect">
            <a:avLst/>
          </a:prstGeom>
        </p:spPr>
        <p:txBody>
          <a:bodyPr wrap="square">
            <a:spAutoFit/>
          </a:bodyPr>
          <a:lstStyle/>
          <a:p>
            <a:r>
              <a:rPr lang="en-US" sz="2000" b="1" dirty="0" smtClean="0"/>
              <a:t>Health is better than wealth. </a:t>
            </a:r>
            <a:endParaRPr lang="ru-RU" sz="2000" b="1" dirty="0"/>
          </a:p>
        </p:txBody>
      </p:sp>
      <p:sp>
        <p:nvSpPr>
          <p:cNvPr id="14" name="Прямоугольник 13"/>
          <p:cNvSpPr/>
          <p:nvPr/>
        </p:nvSpPr>
        <p:spPr>
          <a:xfrm>
            <a:off x="5000628" y="1643050"/>
            <a:ext cx="3714776" cy="369332"/>
          </a:xfrm>
          <a:prstGeom prst="rect">
            <a:avLst/>
          </a:prstGeom>
        </p:spPr>
        <p:txBody>
          <a:bodyPr wrap="square">
            <a:spAutoFit/>
          </a:bodyPr>
          <a:lstStyle/>
          <a:p>
            <a:r>
              <a:rPr lang="en-US" dirty="0" smtClean="0"/>
              <a:t> </a:t>
            </a:r>
            <a:r>
              <a:rPr lang="en-US" b="1" dirty="0" smtClean="0"/>
              <a:t>Здоровье - лучшее богатство.</a:t>
            </a:r>
            <a:endParaRPr lang="ru-RU" b="1" dirty="0"/>
          </a:p>
        </p:txBody>
      </p:sp>
      <p:sp>
        <p:nvSpPr>
          <p:cNvPr id="15" name="Прямоугольник 14"/>
          <p:cNvSpPr/>
          <p:nvPr/>
        </p:nvSpPr>
        <p:spPr>
          <a:xfrm>
            <a:off x="357158" y="2357430"/>
            <a:ext cx="3857652" cy="400110"/>
          </a:xfrm>
          <a:prstGeom prst="rect">
            <a:avLst/>
          </a:prstGeom>
        </p:spPr>
        <p:txBody>
          <a:bodyPr wrap="square">
            <a:spAutoFit/>
          </a:bodyPr>
          <a:lstStyle/>
          <a:p>
            <a:r>
              <a:rPr lang="ru-RU" sz="2000" b="1" dirty="0" smtClean="0"/>
              <a:t>Prevention is better than cure</a:t>
            </a:r>
            <a:r>
              <a:rPr lang="en-US" sz="2000" b="1" dirty="0" smtClean="0"/>
              <a:t>.</a:t>
            </a:r>
            <a:endParaRPr lang="ru-RU" sz="2000" b="1" dirty="0"/>
          </a:p>
        </p:txBody>
      </p:sp>
      <p:sp>
        <p:nvSpPr>
          <p:cNvPr id="16" name="Прямоугольник 15"/>
          <p:cNvSpPr/>
          <p:nvPr/>
        </p:nvSpPr>
        <p:spPr>
          <a:xfrm>
            <a:off x="5072066" y="2214554"/>
            <a:ext cx="3786182" cy="646331"/>
          </a:xfrm>
          <a:prstGeom prst="rect">
            <a:avLst/>
          </a:prstGeom>
        </p:spPr>
        <p:txBody>
          <a:bodyPr wrap="square">
            <a:spAutoFit/>
          </a:bodyPr>
          <a:lstStyle/>
          <a:p>
            <a:r>
              <a:rPr lang="ru-RU" dirty="0" smtClean="0"/>
              <a:t> </a:t>
            </a:r>
            <a:r>
              <a:rPr lang="ru-RU" b="1" dirty="0" smtClean="0"/>
              <a:t>Лучше предотвратить болезнь, чем лечить. </a:t>
            </a:r>
            <a:endParaRPr lang="ru-RU" b="1" dirty="0"/>
          </a:p>
        </p:txBody>
      </p:sp>
      <p:sp>
        <p:nvSpPr>
          <p:cNvPr id="17" name="Прямоугольник 16"/>
          <p:cNvSpPr/>
          <p:nvPr/>
        </p:nvSpPr>
        <p:spPr>
          <a:xfrm>
            <a:off x="357158" y="3071810"/>
            <a:ext cx="4071966" cy="1015663"/>
          </a:xfrm>
          <a:prstGeom prst="rect">
            <a:avLst/>
          </a:prstGeom>
        </p:spPr>
        <p:txBody>
          <a:bodyPr wrap="square">
            <a:spAutoFit/>
          </a:bodyPr>
          <a:lstStyle/>
          <a:p>
            <a:r>
              <a:rPr lang="ru-RU" sz="2000" b="1" dirty="0" smtClean="0"/>
              <a:t>One man’s meat is another man’s poison. </a:t>
            </a:r>
            <a:br>
              <a:rPr lang="ru-RU" sz="2000" b="1" dirty="0" smtClean="0"/>
            </a:br>
            <a:endParaRPr lang="ru-RU" sz="2000" b="1" dirty="0"/>
          </a:p>
        </p:txBody>
      </p:sp>
      <p:sp>
        <p:nvSpPr>
          <p:cNvPr id="18" name="Прямоугольник 17"/>
          <p:cNvSpPr/>
          <p:nvPr/>
        </p:nvSpPr>
        <p:spPr>
          <a:xfrm>
            <a:off x="5143504" y="3071810"/>
            <a:ext cx="3571900" cy="646331"/>
          </a:xfrm>
          <a:prstGeom prst="rect">
            <a:avLst/>
          </a:prstGeom>
        </p:spPr>
        <p:txBody>
          <a:bodyPr wrap="square">
            <a:spAutoFit/>
          </a:bodyPr>
          <a:lstStyle/>
          <a:p>
            <a:r>
              <a:rPr lang="ru-RU" dirty="0" smtClean="0"/>
              <a:t> </a:t>
            </a:r>
            <a:r>
              <a:rPr lang="ru-RU" b="1" dirty="0" smtClean="0"/>
              <a:t>Что для одного еда, для другого яд. </a:t>
            </a:r>
            <a:endParaRPr lang="ru-RU" b="1" dirty="0"/>
          </a:p>
        </p:txBody>
      </p:sp>
      <p:sp>
        <p:nvSpPr>
          <p:cNvPr id="19" name="Прямоугольник 18"/>
          <p:cNvSpPr/>
          <p:nvPr/>
        </p:nvSpPr>
        <p:spPr>
          <a:xfrm>
            <a:off x="357158" y="4000504"/>
            <a:ext cx="3929090" cy="707886"/>
          </a:xfrm>
          <a:prstGeom prst="rect">
            <a:avLst/>
          </a:prstGeom>
        </p:spPr>
        <p:txBody>
          <a:bodyPr wrap="square">
            <a:spAutoFit/>
          </a:bodyPr>
          <a:lstStyle/>
          <a:p>
            <a:r>
              <a:rPr lang="en-US" sz="2000" b="1" dirty="0" smtClean="0"/>
              <a:t>Health is not valued till sickness comes</a:t>
            </a:r>
            <a:endParaRPr lang="ru-RU" sz="2000" b="1" dirty="0"/>
          </a:p>
        </p:txBody>
      </p:sp>
      <p:sp>
        <p:nvSpPr>
          <p:cNvPr id="20" name="Прямоугольник 19"/>
          <p:cNvSpPr/>
          <p:nvPr/>
        </p:nvSpPr>
        <p:spPr>
          <a:xfrm>
            <a:off x="5214942" y="3929066"/>
            <a:ext cx="3358851" cy="646331"/>
          </a:xfrm>
          <a:prstGeom prst="rect">
            <a:avLst/>
          </a:prstGeom>
        </p:spPr>
        <p:txBody>
          <a:bodyPr wrap="square">
            <a:spAutoFit/>
          </a:bodyPr>
          <a:lstStyle/>
          <a:p>
            <a:r>
              <a:rPr lang="ru-RU" b="1" dirty="0" smtClean="0"/>
              <a:t>Здоровье не ценится, пока здоров. </a:t>
            </a:r>
            <a:endParaRPr lang="ru-RU" b="1" dirty="0"/>
          </a:p>
        </p:txBody>
      </p:sp>
      <p:sp>
        <p:nvSpPr>
          <p:cNvPr id="21" name="Прямоугольник 20"/>
          <p:cNvSpPr/>
          <p:nvPr/>
        </p:nvSpPr>
        <p:spPr>
          <a:xfrm>
            <a:off x="357158" y="4786322"/>
            <a:ext cx="4429124" cy="1015663"/>
          </a:xfrm>
          <a:prstGeom prst="rect">
            <a:avLst/>
          </a:prstGeom>
        </p:spPr>
        <p:txBody>
          <a:bodyPr wrap="square">
            <a:spAutoFit/>
          </a:bodyPr>
          <a:lstStyle/>
          <a:p>
            <a:r>
              <a:rPr lang="en-US" sz="2000" b="1" dirty="0" smtClean="0"/>
              <a:t>Early to bed and early to rise makes a man healthy, wealthy and wise. </a:t>
            </a:r>
            <a:endParaRPr lang="ru-RU" sz="2000" b="1" dirty="0"/>
          </a:p>
        </p:txBody>
      </p:sp>
      <p:sp>
        <p:nvSpPr>
          <p:cNvPr id="22" name="Прямоугольник 21"/>
          <p:cNvSpPr/>
          <p:nvPr/>
        </p:nvSpPr>
        <p:spPr>
          <a:xfrm>
            <a:off x="5214942" y="4714884"/>
            <a:ext cx="3929058" cy="923330"/>
          </a:xfrm>
          <a:prstGeom prst="rect">
            <a:avLst/>
          </a:prstGeom>
        </p:spPr>
        <p:txBody>
          <a:bodyPr wrap="square">
            <a:spAutoFit/>
          </a:bodyPr>
          <a:lstStyle/>
          <a:p>
            <a:r>
              <a:rPr lang="ru-RU" b="1" dirty="0" smtClean="0"/>
              <a:t>Кто рано ложится и рано встаёт, здоровье, богатство и ум наживёт. </a:t>
            </a:r>
            <a:endParaRPr lang="ru-RU" b="1" dirty="0"/>
          </a:p>
        </p:txBody>
      </p:sp>
      <p:sp>
        <p:nvSpPr>
          <p:cNvPr id="23" name="Прямоугольник 22"/>
          <p:cNvSpPr/>
          <p:nvPr/>
        </p:nvSpPr>
        <p:spPr>
          <a:xfrm>
            <a:off x="500034" y="6000768"/>
            <a:ext cx="2317983" cy="400110"/>
          </a:xfrm>
          <a:prstGeom prst="rect">
            <a:avLst/>
          </a:prstGeom>
        </p:spPr>
        <p:txBody>
          <a:bodyPr wrap="square">
            <a:spAutoFit/>
          </a:bodyPr>
          <a:lstStyle/>
          <a:p>
            <a:r>
              <a:rPr lang="ru-RU" sz="2000" b="1" dirty="0" smtClean="0"/>
              <a:t>Fit as a fiddle. </a:t>
            </a:r>
            <a:endParaRPr lang="ru-RU" sz="2000" b="1" dirty="0"/>
          </a:p>
        </p:txBody>
      </p:sp>
      <p:sp>
        <p:nvSpPr>
          <p:cNvPr id="24" name="Прямоугольник 23"/>
          <p:cNvSpPr/>
          <p:nvPr/>
        </p:nvSpPr>
        <p:spPr>
          <a:xfrm>
            <a:off x="5500694" y="5929330"/>
            <a:ext cx="2241784" cy="369332"/>
          </a:xfrm>
          <a:prstGeom prst="rect">
            <a:avLst/>
          </a:prstGeom>
        </p:spPr>
        <p:txBody>
          <a:bodyPr wrap="square">
            <a:spAutoFit/>
          </a:bodyPr>
          <a:lstStyle/>
          <a:p>
            <a:r>
              <a:rPr lang="ru-RU" dirty="0" smtClean="0"/>
              <a:t> </a:t>
            </a:r>
            <a:r>
              <a:rPr lang="ru-RU" b="1" dirty="0" smtClean="0"/>
              <a:t>Здоров как бык. </a:t>
            </a:r>
            <a:endParaRPr lang="ru-RU" b="1"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28860" y="274320"/>
            <a:ext cx="5072098" cy="346368"/>
          </a:xfrm>
        </p:spPr>
        <p:txBody>
          <a:bodyPr>
            <a:normAutofit fontScale="90000"/>
          </a:bodyPr>
          <a:lstStyle/>
          <a:p>
            <a:pPr algn="ctr"/>
            <a:r>
              <a:rPr lang="en-US" sz="2400" b="1" dirty="0" smtClean="0">
                <a:solidFill>
                  <a:srgbClr val="FFFF00"/>
                </a:solidFill>
              </a:rPr>
              <a:t>Match the words and the pictures:</a:t>
            </a:r>
            <a:endParaRPr lang="ru-RU" sz="2400" b="1" dirty="0">
              <a:solidFill>
                <a:srgbClr val="FFFF00"/>
              </a:solidFill>
            </a:endParaRPr>
          </a:p>
        </p:txBody>
      </p:sp>
      <p:sp>
        <p:nvSpPr>
          <p:cNvPr id="22" name="Прямоугольник 21"/>
          <p:cNvSpPr/>
          <p:nvPr/>
        </p:nvSpPr>
        <p:spPr>
          <a:xfrm>
            <a:off x="571472" y="1785926"/>
            <a:ext cx="1643058" cy="369332"/>
          </a:xfrm>
          <a:prstGeom prst="rect">
            <a:avLst/>
          </a:prstGeom>
        </p:spPr>
        <p:txBody>
          <a:bodyPr wrap="square">
            <a:spAutoFit/>
          </a:bodyPr>
          <a:lstStyle/>
          <a:p>
            <a:r>
              <a:rPr lang="en-US" dirty="0" smtClean="0"/>
              <a:t>carbohydrates</a:t>
            </a:r>
            <a:endParaRPr lang="ru-RU" dirty="0"/>
          </a:p>
        </p:txBody>
      </p:sp>
      <p:sp>
        <p:nvSpPr>
          <p:cNvPr id="23" name="Прямоугольник 22"/>
          <p:cNvSpPr/>
          <p:nvPr/>
        </p:nvSpPr>
        <p:spPr>
          <a:xfrm>
            <a:off x="714348" y="928670"/>
            <a:ext cx="1238048" cy="369332"/>
          </a:xfrm>
          <a:prstGeom prst="rect">
            <a:avLst/>
          </a:prstGeom>
        </p:spPr>
        <p:txBody>
          <a:bodyPr wrap="square">
            <a:spAutoFit/>
          </a:bodyPr>
          <a:lstStyle/>
          <a:p>
            <a:r>
              <a:rPr lang="en-US" dirty="0" smtClean="0">
                <a:solidFill>
                  <a:prstClr val="white"/>
                </a:solidFill>
              </a:rPr>
              <a:t>vitamins</a:t>
            </a:r>
            <a:r>
              <a:rPr lang="ru-RU" dirty="0" smtClean="0">
                <a:solidFill>
                  <a:prstClr val="white"/>
                </a:solidFill>
              </a:rPr>
              <a:t> </a:t>
            </a:r>
            <a:endParaRPr lang="ru-RU" dirty="0"/>
          </a:p>
        </p:txBody>
      </p:sp>
      <p:sp>
        <p:nvSpPr>
          <p:cNvPr id="24" name="Прямоугольник 23"/>
          <p:cNvSpPr/>
          <p:nvPr/>
        </p:nvSpPr>
        <p:spPr>
          <a:xfrm>
            <a:off x="714348" y="2571744"/>
            <a:ext cx="1128138" cy="369332"/>
          </a:xfrm>
          <a:prstGeom prst="rect">
            <a:avLst/>
          </a:prstGeom>
        </p:spPr>
        <p:txBody>
          <a:bodyPr wrap="square">
            <a:spAutoFit/>
          </a:bodyPr>
          <a:lstStyle/>
          <a:p>
            <a:r>
              <a:rPr lang="en-US" dirty="0" smtClean="0">
                <a:solidFill>
                  <a:prstClr val="white"/>
                </a:solidFill>
              </a:rPr>
              <a:t>minerals</a:t>
            </a:r>
            <a:endParaRPr lang="ru-RU" dirty="0"/>
          </a:p>
        </p:txBody>
      </p:sp>
      <p:sp>
        <p:nvSpPr>
          <p:cNvPr id="25" name="Прямоугольник 24"/>
          <p:cNvSpPr/>
          <p:nvPr/>
        </p:nvSpPr>
        <p:spPr>
          <a:xfrm>
            <a:off x="857224" y="4143380"/>
            <a:ext cx="785818" cy="369332"/>
          </a:xfrm>
          <a:prstGeom prst="rect">
            <a:avLst/>
          </a:prstGeom>
        </p:spPr>
        <p:txBody>
          <a:bodyPr wrap="square">
            <a:spAutoFit/>
          </a:bodyPr>
          <a:lstStyle/>
          <a:p>
            <a:r>
              <a:rPr lang="en-US" dirty="0" smtClean="0">
                <a:solidFill>
                  <a:prstClr val="white"/>
                </a:solidFill>
              </a:rPr>
              <a:t>fluid</a:t>
            </a:r>
            <a:endParaRPr lang="ru-RU" dirty="0"/>
          </a:p>
        </p:txBody>
      </p:sp>
      <p:sp>
        <p:nvSpPr>
          <p:cNvPr id="26" name="Прямоугольник 25"/>
          <p:cNvSpPr/>
          <p:nvPr/>
        </p:nvSpPr>
        <p:spPr>
          <a:xfrm>
            <a:off x="785786" y="3357562"/>
            <a:ext cx="704945" cy="369332"/>
          </a:xfrm>
          <a:prstGeom prst="rect">
            <a:avLst/>
          </a:prstGeom>
        </p:spPr>
        <p:txBody>
          <a:bodyPr wrap="square">
            <a:spAutoFit/>
          </a:bodyPr>
          <a:lstStyle/>
          <a:p>
            <a:r>
              <a:rPr lang="en-US" dirty="0" smtClean="0">
                <a:solidFill>
                  <a:prstClr val="white"/>
                </a:solidFill>
              </a:rPr>
              <a:t>fibre</a:t>
            </a:r>
            <a:endParaRPr lang="ru-RU" dirty="0"/>
          </a:p>
        </p:txBody>
      </p:sp>
      <p:sp>
        <p:nvSpPr>
          <p:cNvPr id="27" name="Прямоугольник 26"/>
          <p:cNvSpPr/>
          <p:nvPr/>
        </p:nvSpPr>
        <p:spPr>
          <a:xfrm>
            <a:off x="857224" y="5786454"/>
            <a:ext cx="628001" cy="369332"/>
          </a:xfrm>
          <a:prstGeom prst="rect">
            <a:avLst/>
          </a:prstGeom>
        </p:spPr>
        <p:txBody>
          <a:bodyPr wrap="square">
            <a:spAutoFit/>
          </a:bodyPr>
          <a:lstStyle/>
          <a:p>
            <a:r>
              <a:rPr lang="en-US" dirty="0" smtClean="0">
                <a:solidFill>
                  <a:prstClr val="white"/>
                </a:solidFill>
              </a:rPr>
              <a:t>fats</a:t>
            </a:r>
            <a:endParaRPr lang="ru-RU" dirty="0"/>
          </a:p>
        </p:txBody>
      </p:sp>
      <p:sp>
        <p:nvSpPr>
          <p:cNvPr id="28" name="Прямоугольник 27"/>
          <p:cNvSpPr/>
          <p:nvPr/>
        </p:nvSpPr>
        <p:spPr>
          <a:xfrm>
            <a:off x="785786" y="4857760"/>
            <a:ext cx="889987" cy="369332"/>
          </a:xfrm>
          <a:prstGeom prst="rect">
            <a:avLst/>
          </a:prstGeom>
        </p:spPr>
        <p:txBody>
          <a:bodyPr wrap="none">
            <a:spAutoFit/>
          </a:bodyPr>
          <a:lstStyle/>
          <a:p>
            <a:r>
              <a:rPr lang="en-US" dirty="0" smtClean="0">
                <a:solidFill>
                  <a:prstClr val="white"/>
                </a:solidFill>
              </a:rPr>
              <a:t>protein</a:t>
            </a:r>
            <a:endParaRPr lang="ru-RU" dirty="0"/>
          </a:p>
        </p:txBody>
      </p:sp>
      <p:pic>
        <p:nvPicPr>
          <p:cNvPr id="11266" name="Picture 2" descr="http://www.militarytocivilianfitness.com/wp-content/uploads/2011/10/all-vitamins.jpg"/>
          <p:cNvPicPr>
            <a:picLocks noChangeAspect="1" noChangeArrowheads="1"/>
          </p:cNvPicPr>
          <p:nvPr/>
        </p:nvPicPr>
        <p:blipFill>
          <a:blip r:embed="rId2"/>
          <a:srcRect/>
          <a:stretch>
            <a:fillRect/>
          </a:stretch>
        </p:blipFill>
        <p:spPr bwMode="auto">
          <a:xfrm>
            <a:off x="6357950" y="5572140"/>
            <a:ext cx="2500330" cy="1030529"/>
          </a:xfrm>
          <a:prstGeom prst="rect">
            <a:avLst/>
          </a:prstGeom>
          <a:noFill/>
        </p:spPr>
      </p:pic>
      <p:pic>
        <p:nvPicPr>
          <p:cNvPr id="11268" name="Picture 4" descr="http://mail.colonial.net/~cricket/teddy/assets/images/highcarbs.jpg"/>
          <p:cNvPicPr>
            <a:picLocks noChangeAspect="1" noChangeArrowheads="1"/>
          </p:cNvPicPr>
          <p:nvPr/>
        </p:nvPicPr>
        <p:blipFill>
          <a:blip r:embed="rId3"/>
          <a:srcRect/>
          <a:stretch>
            <a:fillRect/>
          </a:stretch>
        </p:blipFill>
        <p:spPr bwMode="auto">
          <a:xfrm>
            <a:off x="6286512" y="4143380"/>
            <a:ext cx="2643206" cy="1027208"/>
          </a:xfrm>
          <a:prstGeom prst="rect">
            <a:avLst/>
          </a:prstGeom>
          <a:noFill/>
        </p:spPr>
      </p:pic>
      <p:pic>
        <p:nvPicPr>
          <p:cNvPr id="11270" name="Picture 6" descr="http://depts.washington.edu/bonebio/bonStrength/calcium/foods.gif"/>
          <p:cNvPicPr>
            <a:picLocks noChangeAspect="1" noChangeArrowheads="1"/>
          </p:cNvPicPr>
          <p:nvPr/>
        </p:nvPicPr>
        <p:blipFill>
          <a:blip r:embed="rId4"/>
          <a:srcRect/>
          <a:stretch>
            <a:fillRect/>
          </a:stretch>
        </p:blipFill>
        <p:spPr bwMode="auto">
          <a:xfrm>
            <a:off x="2928926" y="5214950"/>
            <a:ext cx="2786082" cy="928694"/>
          </a:xfrm>
          <a:prstGeom prst="rect">
            <a:avLst/>
          </a:prstGeom>
          <a:noFill/>
        </p:spPr>
      </p:pic>
      <p:pic>
        <p:nvPicPr>
          <p:cNvPr id="11272" name="Picture 8" descr="http://www.ogiimpex.com/ogiimpex2012/storage/editor/fibre.jpg"/>
          <p:cNvPicPr>
            <a:picLocks noChangeAspect="1" noChangeArrowheads="1"/>
          </p:cNvPicPr>
          <p:nvPr/>
        </p:nvPicPr>
        <p:blipFill>
          <a:blip r:embed="rId5"/>
          <a:srcRect/>
          <a:stretch>
            <a:fillRect/>
          </a:stretch>
        </p:blipFill>
        <p:spPr bwMode="auto">
          <a:xfrm>
            <a:off x="6143636" y="1214422"/>
            <a:ext cx="2571768" cy="928694"/>
          </a:xfrm>
          <a:prstGeom prst="rect">
            <a:avLst/>
          </a:prstGeom>
          <a:noFill/>
        </p:spPr>
      </p:pic>
      <p:pic>
        <p:nvPicPr>
          <p:cNvPr id="11274" name="Picture 10" descr="http://www.europeangeophysical.com/images/fluid/fluid2.png"/>
          <p:cNvPicPr>
            <a:picLocks noChangeAspect="1" noChangeArrowheads="1"/>
          </p:cNvPicPr>
          <p:nvPr/>
        </p:nvPicPr>
        <p:blipFill>
          <a:blip r:embed="rId6"/>
          <a:srcRect/>
          <a:stretch>
            <a:fillRect/>
          </a:stretch>
        </p:blipFill>
        <p:spPr bwMode="auto">
          <a:xfrm>
            <a:off x="2928926" y="3143248"/>
            <a:ext cx="2643206" cy="1017330"/>
          </a:xfrm>
          <a:prstGeom prst="rect">
            <a:avLst/>
          </a:prstGeom>
          <a:noFill/>
        </p:spPr>
      </p:pic>
      <p:pic>
        <p:nvPicPr>
          <p:cNvPr id="11276" name="Picture 12" descr="http://www.omerazak.com/wp-content/uploads/2012/06/high-protein-foods-4.jpg"/>
          <p:cNvPicPr>
            <a:picLocks noChangeAspect="1" noChangeArrowheads="1"/>
          </p:cNvPicPr>
          <p:nvPr/>
        </p:nvPicPr>
        <p:blipFill>
          <a:blip r:embed="rId7" cstate="print"/>
          <a:srcRect/>
          <a:stretch>
            <a:fillRect/>
          </a:stretch>
        </p:blipFill>
        <p:spPr bwMode="auto">
          <a:xfrm>
            <a:off x="6286512" y="2571744"/>
            <a:ext cx="2643206" cy="1114126"/>
          </a:xfrm>
          <a:prstGeom prst="rect">
            <a:avLst/>
          </a:prstGeom>
          <a:noFill/>
        </p:spPr>
      </p:pic>
      <p:pic>
        <p:nvPicPr>
          <p:cNvPr id="11278" name="Picture 14" descr="http://suppz.com/images/fats.jpg"/>
          <p:cNvPicPr>
            <a:picLocks noChangeAspect="1" noChangeArrowheads="1"/>
          </p:cNvPicPr>
          <p:nvPr/>
        </p:nvPicPr>
        <p:blipFill>
          <a:blip r:embed="rId8"/>
          <a:srcRect/>
          <a:stretch>
            <a:fillRect/>
          </a:stretch>
        </p:blipFill>
        <p:spPr bwMode="auto">
          <a:xfrm>
            <a:off x="2786050" y="1500174"/>
            <a:ext cx="2643206" cy="954695"/>
          </a:xfrm>
          <a:prstGeom prst="rect">
            <a:avLst/>
          </a:prstGeom>
          <a:noFill/>
        </p:spPr>
      </p:pic>
      <p:cxnSp>
        <p:nvCxnSpPr>
          <p:cNvPr id="18" name="Скругленная соединительная линия 17"/>
          <p:cNvCxnSpPr/>
          <p:nvPr/>
        </p:nvCxnSpPr>
        <p:spPr>
          <a:xfrm>
            <a:off x="1428728" y="1142984"/>
            <a:ext cx="5214974" cy="4857784"/>
          </a:xfrm>
          <a:prstGeom prst="curvedConnector3">
            <a:avLst>
              <a:gd name="adj1" fmla="val 50000"/>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21" name="Скругленная соединительная линия 20"/>
          <p:cNvCxnSpPr>
            <a:endCxn id="11270" idx="1"/>
          </p:cNvCxnSpPr>
          <p:nvPr/>
        </p:nvCxnSpPr>
        <p:spPr>
          <a:xfrm rot="16200000" flipH="1">
            <a:off x="767927" y="3518297"/>
            <a:ext cx="2821801" cy="1500198"/>
          </a:xfrm>
          <a:prstGeom prst="curvedConnector2">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0" name="Скругленная соединительная линия 29"/>
          <p:cNvCxnSpPr>
            <a:endCxn id="11272" idx="1"/>
          </p:cNvCxnSpPr>
          <p:nvPr/>
        </p:nvCxnSpPr>
        <p:spPr>
          <a:xfrm flipV="1">
            <a:off x="1142976" y="1678769"/>
            <a:ext cx="5000660" cy="1893107"/>
          </a:xfrm>
          <a:prstGeom prst="curvedConnector3">
            <a:avLst>
              <a:gd name="adj1" fmla="val 50000"/>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3" name="Скругленная соединительная линия 32"/>
          <p:cNvCxnSpPr/>
          <p:nvPr/>
        </p:nvCxnSpPr>
        <p:spPr>
          <a:xfrm>
            <a:off x="1928794" y="2000216"/>
            <a:ext cx="4429156" cy="2714668"/>
          </a:xfrm>
          <a:prstGeom prst="curvedConnector3">
            <a:avLst>
              <a:gd name="adj1" fmla="val 50000"/>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5" name="Скругленная соединительная линия 34"/>
          <p:cNvCxnSpPr>
            <a:endCxn id="11276" idx="1"/>
          </p:cNvCxnSpPr>
          <p:nvPr/>
        </p:nvCxnSpPr>
        <p:spPr>
          <a:xfrm flipV="1">
            <a:off x="1500166" y="3128807"/>
            <a:ext cx="4786346" cy="1943267"/>
          </a:xfrm>
          <a:prstGeom prst="curvedConnector3">
            <a:avLst>
              <a:gd name="adj1" fmla="val 50000"/>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0" name="Скругленная соединительная линия 39"/>
          <p:cNvCxnSpPr/>
          <p:nvPr/>
        </p:nvCxnSpPr>
        <p:spPr>
          <a:xfrm rot="5400000" flipH="1" flipV="1">
            <a:off x="35687" y="3036091"/>
            <a:ext cx="4000528" cy="1928826"/>
          </a:xfrm>
          <a:prstGeom prst="curvedConnector3">
            <a:avLst>
              <a:gd name="adj1" fmla="val 50000"/>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3" name="Скругленная соединительная линия 42"/>
          <p:cNvCxnSpPr/>
          <p:nvPr/>
        </p:nvCxnSpPr>
        <p:spPr>
          <a:xfrm flipV="1">
            <a:off x="1071538" y="3786190"/>
            <a:ext cx="1857388" cy="500066"/>
          </a:xfrm>
          <a:prstGeom prst="curvedConnector3">
            <a:avLst>
              <a:gd name="adj1" fmla="val 50000"/>
            </a:avLst>
          </a:prstGeom>
          <a:ln>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ppt_x"/>
                                          </p:val>
                                        </p:tav>
                                        <p:tav tm="100000">
                                          <p:val>
                                            <p:strVal val="#ppt_x"/>
                                          </p:val>
                                        </p:tav>
                                      </p:tavLst>
                                    </p:anim>
                                    <p:anim calcmode="lin" valueType="num">
                                      <p:cBhvr additive="base">
                                        <p:cTn id="3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ppt_x"/>
                                          </p:val>
                                        </p:tav>
                                        <p:tav tm="100000">
                                          <p:val>
                                            <p:strVal val="#ppt_x"/>
                                          </p:val>
                                        </p:tav>
                                      </p:tavLst>
                                    </p:anim>
                                    <p:anim calcmode="lin" valueType="num">
                                      <p:cBhvr additive="base">
                                        <p:cTn id="3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500" fill="hold"/>
                                        <p:tgtEl>
                                          <p:spTgt spid="40"/>
                                        </p:tgtEl>
                                        <p:attrNameLst>
                                          <p:attrName>ppt_x</p:attrName>
                                        </p:attrNameLst>
                                      </p:cBhvr>
                                      <p:tavLst>
                                        <p:tav tm="0">
                                          <p:val>
                                            <p:strVal val="#ppt_x"/>
                                          </p:val>
                                        </p:tav>
                                        <p:tav tm="100000">
                                          <p:val>
                                            <p:strVal val="#ppt_x"/>
                                          </p:val>
                                        </p:tav>
                                      </p:tavLst>
                                    </p:anim>
                                    <p:anim calcmode="lin" valueType="num">
                                      <p:cBhvr additive="base">
                                        <p:cTn id="4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ppt_x"/>
                                          </p:val>
                                        </p:tav>
                                        <p:tav tm="100000">
                                          <p:val>
                                            <p:strVal val="#ppt_x"/>
                                          </p:val>
                                        </p:tav>
                                      </p:tavLst>
                                    </p:anim>
                                    <p:anim calcmode="lin" valueType="num">
                                      <p:cBhvr additive="base">
                                        <p:cTn id="5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en-US" b="1" dirty="0" smtClean="0">
                <a:solidFill>
                  <a:srgbClr val="FFFF00"/>
                </a:solidFill>
              </a:rPr>
              <a:t>Match the words with the descriptions:</a:t>
            </a:r>
            <a:endParaRPr lang="ru-RU" b="1" dirty="0">
              <a:solidFill>
                <a:srgbClr val="FFFF00"/>
              </a:solidFill>
            </a:endParaRPr>
          </a:p>
        </p:txBody>
      </p:sp>
      <p:sp>
        <p:nvSpPr>
          <p:cNvPr id="8" name="Прямоугольник 7"/>
          <p:cNvSpPr/>
          <p:nvPr/>
        </p:nvSpPr>
        <p:spPr>
          <a:xfrm>
            <a:off x="3000364" y="2857496"/>
            <a:ext cx="5112568" cy="646331"/>
          </a:xfrm>
          <a:prstGeom prst="rect">
            <a:avLst/>
          </a:prstGeom>
        </p:spPr>
        <p:txBody>
          <a:bodyPr wrap="square">
            <a:spAutoFit/>
          </a:bodyPr>
          <a:lstStyle/>
          <a:p>
            <a:r>
              <a:rPr lang="en-US" dirty="0" smtClean="0"/>
              <a:t/>
            </a:r>
            <a:br>
              <a:rPr lang="en-US" dirty="0" smtClean="0"/>
            </a:br>
            <a:endParaRPr lang="en-US" dirty="0"/>
          </a:p>
        </p:txBody>
      </p:sp>
      <p:sp>
        <p:nvSpPr>
          <p:cNvPr id="10" name="Прямоугольник 9"/>
          <p:cNvSpPr/>
          <p:nvPr/>
        </p:nvSpPr>
        <p:spPr>
          <a:xfrm>
            <a:off x="2843808" y="5103674"/>
            <a:ext cx="5688632" cy="646331"/>
          </a:xfrm>
          <a:prstGeom prst="rect">
            <a:avLst/>
          </a:prstGeom>
        </p:spPr>
        <p:txBody>
          <a:bodyPr wrap="square">
            <a:spAutoFit/>
          </a:bodyPr>
          <a:lstStyle/>
          <a:p>
            <a:r>
              <a:rPr lang="en-US" dirty="0" smtClean="0"/>
              <a:t/>
            </a:r>
            <a:br>
              <a:rPr lang="en-US" dirty="0" smtClean="0"/>
            </a:br>
            <a:endParaRPr lang="en-US" dirty="0"/>
          </a:p>
        </p:txBody>
      </p:sp>
      <p:sp>
        <p:nvSpPr>
          <p:cNvPr id="15" name="Прямоугольник 14"/>
          <p:cNvSpPr/>
          <p:nvPr/>
        </p:nvSpPr>
        <p:spPr>
          <a:xfrm>
            <a:off x="571472" y="1785926"/>
            <a:ext cx="2571768" cy="369332"/>
          </a:xfrm>
          <a:prstGeom prst="rect">
            <a:avLst/>
          </a:prstGeom>
        </p:spPr>
        <p:txBody>
          <a:bodyPr wrap="square">
            <a:spAutoFit/>
          </a:bodyPr>
          <a:lstStyle/>
          <a:p>
            <a:r>
              <a:rPr lang="en-US" dirty="0" smtClean="0"/>
              <a:t>Carbohydrates are….</a:t>
            </a:r>
            <a:endParaRPr lang="ru-RU" dirty="0"/>
          </a:p>
        </p:txBody>
      </p:sp>
      <p:sp>
        <p:nvSpPr>
          <p:cNvPr id="16" name="Прямоугольник 15"/>
          <p:cNvSpPr/>
          <p:nvPr/>
        </p:nvSpPr>
        <p:spPr>
          <a:xfrm>
            <a:off x="642910" y="3929066"/>
            <a:ext cx="2071702" cy="369332"/>
          </a:xfrm>
          <a:prstGeom prst="rect">
            <a:avLst/>
          </a:prstGeom>
        </p:spPr>
        <p:txBody>
          <a:bodyPr wrap="square">
            <a:spAutoFit/>
          </a:bodyPr>
          <a:lstStyle/>
          <a:p>
            <a:r>
              <a:rPr lang="en-US" dirty="0" smtClean="0">
                <a:solidFill>
                  <a:prstClr val="white"/>
                </a:solidFill>
              </a:rPr>
              <a:t>Vitamins are….</a:t>
            </a:r>
            <a:r>
              <a:rPr lang="ru-RU" dirty="0" smtClean="0">
                <a:solidFill>
                  <a:prstClr val="white"/>
                </a:solidFill>
              </a:rPr>
              <a:t> </a:t>
            </a:r>
            <a:endParaRPr lang="ru-RU" dirty="0"/>
          </a:p>
        </p:txBody>
      </p:sp>
      <p:sp>
        <p:nvSpPr>
          <p:cNvPr id="17" name="Прямоугольник 16"/>
          <p:cNvSpPr/>
          <p:nvPr/>
        </p:nvSpPr>
        <p:spPr>
          <a:xfrm>
            <a:off x="642910" y="2571744"/>
            <a:ext cx="2143140" cy="369332"/>
          </a:xfrm>
          <a:prstGeom prst="rect">
            <a:avLst/>
          </a:prstGeom>
        </p:spPr>
        <p:txBody>
          <a:bodyPr wrap="square">
            <a:spAutoFit/>
          </a:bodyPr>
          <a:lstStyle/>
          <a:p>
            <a:r>
              <a:rPr lang="en-US" dirty="0" smtClean="0">
                <a:solidFill>
                  <a:prstClr val="white"/>
                </a:solidFill>
              </a:rPr>
              <a:t>Minerals are….</a:t>
            </a:r>
            <a:endParaRPr lang="ru-RU" dirty="0"/>
          </a:p>
        </p:txBody>
      </p:sp>
      <p:sp>
        <p:nvSpPr>
          <p:cNvPr id="18" name="Прямоугольник 17"/>
          <p:cNvSpPr/>
          <p:nvPr/>
        </p:nvSpPr>
        <p:spPr>
          <a:xfrm>
            <a:off x="714348" y="3286124"/>
            <a:ext cx="2071702" cy="369332"/>
          </a:xfrm>
          <a:prstGeom prst="rect">
            <a:avLst/>
          </a:prstGeom>
        </p:spPr>
        <p:txBody>
          <a:bodyPr wrap="square">
            <a:spAutoFit/>
          </a:bodyPr>
          <a:lstStyle/>
          <a:p>
            <a:r>
              <a:rPr lang="en-US" dirty="0" smtClean="0">
                <a:solidFill>
                  <a:prstClr val="white"/>
                </a:solidFill>
              </a:rPr>
              <a:t>Fluid …..</a:t>
            </a:r>
            <a:endParaRPr lang="ru-RU" dirty="0"/>
          </a:p>
        </p:txBody>
      </p:sp>
      <p:sp>
        <p:nvSpPr>
          <p:cNvPr id="19" name="Прямоугольник 18"/>
          <p:cNvSpPr/>
          <p:nvPr/>
        </p:nvSpPr>
        <p:spPr>
          <a:xfrm>
            <a:off x="714348" y="4500570"/>
            <a:ext cx="1643074" cy="369332"/>
          </a:xfrm>
          <a:prstGeom prst="rect">
            <a:avLst/>
          </a:prstGeom>
        </p:spPr>
        <p:txBody>
          <a:bodyPr wrap="square">
            <a:spAutoFit/>
          </a:bodyPr>
          <a:lstStyle/>
          <a:p>
            <a:r>
              <a:rPr lang="en-US" dirty="0" smtClean="0">
                <a:solidFill>
                  <a:prstClr val="white"/>
                </a:solidFill>
              </a:rPr>
              <a:t>Fibre is</a:t>
            </a:r>
            <a:r>
              <a:rPr lang="ru-RU" dirty="0" smtClean="0">
                <a:solidFill>
                  <a:prstClr val="white"/>
                </a:solidFill>
              </a:rPr>
              <a:t>….</a:t>
            </a:r>
            <a:endParaRPr lang="ru-RU" dirty="0"/>
          </a:p>
        </p:txBody>
      </p:sp>
      <p:sp>
        <p:nvSpPr>
          <p:cNvPr id="20" name="Прямоугольник 19"/>
          <p:cNvSpPr/>
          <p:nvPr/>
        </p:nvSpPr>
        <p:spPr>
          <a:xfrm>
            <a:off x="714348" y="5715016"/>
            <a:ext cx="1714512" cy="369332"/>
          </a:xfrm>
          <a:prstGeom prst="rect">
            <a:avLst/>
          </a:prstGeom>
        </p:spPr>
        <p:txBody>
          <a:bodyPr wrap="square">
            <a:spAutoFit/>
          </a:bodyPr>
          <a:lstStyle/>
          <a:p>
            <a:r>
              <a:rPr lang="en-US" dirty="0" smtClean="0">
                <a:solidFill>
                  <a:prstClr val="white"/>
                </a:solidFill>
              </a:rPr>
              <a:t>Proteins are…</a:t>
            </a:r>
            <a:endParaRPr lang="ru-RU" dirty="0"/>
          </a:p>
        </p:txBody>
      </p:sp>
      <p:sp>
        <p:nvSpPr>
          <p:cNvPr id="21" name="Прямоугольник 20"/>
          <p:cNvSpPr/>
          <p:nvPr/>
        </p:nvSpPr>
        <p:spPr>
          <a:xfrm>
            <a:off x="714348" y="5143512"/>
            <a:ext cx="1785950" cy="369332"/>
          </a:xfrm>
          <a:prstGeom prst="rect">
            <a:avLst/>
          </a:prstGeom>
        </p:spPr>
        <p:txBody>
          <a:bodyPr wrap="square">
            <a:spAutoFit/>
          </a:bodyPr>
          <a:lstStyle/>
          <a:p>
            <a:r>
              <a:rPr lang="en-US" dirty="0" smtClean="0">
                <a:solidFill>
                  <a:prstClr val="white"/>
                </a:solidFill>
              </a:rPr>
              <a:t>Fats are…</a:t>
            </a:r>
            <a:endParaRPr lang="ru-RU" dirty="0"/>
          </a:p>
        </p:txBody>
      </p:sp>
      <p:sp>
        <p:nvSpPr>
          <p:cNvPr id="12" name="Прямоугольник 11"/>
          <p:cNvSpPr/>
          <p:nvPr/>
        </p:nvSpPr>
        <p:spPr>
          <a:xfrm>
            <a:off x="4429124" y="2786058"/>
            <a:ext cx="4542951" cy="369332"/>
          </a:xfrm>
          <a:prstGeom prst="rect">
            <a:avLst/>
          </a:prstGeom>
        </p:spPr>
        <p:txBody>
          <a:bodyPr wrap="square">
            <a:spAutoFit/>
          </a:bodyPr>
          <a:lstStyle/>
          <a:p>
            <a:r>
              <a:rPr lang="en-US" dirty="0" smtClean="0"/>
              <a:t>energetic </a:t>
            </a:r>
            <a:r>
              <a:rPr lang="en-US" dirty="0" smtClean="0"/>
              <a:t>materials for the </a:t>
            </a:r>
            <a:r>
              <a:rPr lang="en-US" dirty="0" smtClean="0"/>
              <a:t>human body</a:t>
            </a:r>
            <a:endParaRPr lang="ru-RU" dirty="0"/>
          </a:p>
        </p:txBody>
      </p:sp>
      <p:sp>
        <p:nvSpPr>
          <p:cNvPr id="13" name="Прямоугольник 12"/>
          <p:cNvSpPr/>
          <p:nvPr/>
        </p:nvSpPr>
        <p:spPr>
          <a:xfrm>
            <a:off x="4643438" y="2214554"/>
            <a:ext cx="4714876" cy="369332"/>
          </a:xfrm>
          <a:prstGeom prst="rect">
            <a:avLst/>
          </a:prstGeom>
        </p:spPr>
        <p:txBody>
          <a:bodyPr wrap="square">
            <a:spAutoFit/>
          </a:bodyPr>
          <a:lstStyle/>
          <a:p>
            <a:r>
              <a:rPr lang="en-US" dirty="0" smtClean="0"/>
              <a:t>t</a:t>
            </a:r>
            <a:r>
              <a:rPr lang="en-US" dirty="0" smtClean="0"/>
              <a:t>he components for </a:t>
            </a:r>
            <a:r>
              <a:rPr lang="en-US" dirty="0" smtClean="0"/>
              <a:t>growth and health. </a:t>
            </a:r>
            <a:endParaRPr lang="ru-RU" dirty="0"/>
          </a:p>
        </p:txBody>
      </p:sp>
      <p:sp>
        <p:nvSpPr>
          <p:cNvPr id="14" name="Прямоугольник 13"/>
          <p:cNvSpPr/>
          <p:nvPr/>
        </p:nvSpPr>
        <p:spPr>
          <a:xfrm>
            <a:off x="4429124" y="5143512"/>
            <a:ext cx="4286248" cy="646331"/>
          </a:xfrm>
          <a:prstGeom prst="rect">
            <a:avLst/>
          </a:prstGeom>
        </p:spPr>
        <p:txBody>
          <a:bodyPr wrap="square">
            <a:spAutoFit/>
          </a:bodyPr>
          <a:lstStyle/>
          <a:p>
            <a:r>
              <a:rPr lang="en-US" dirty="0" smtClean="0"/>
              <a:t>important </a:t>
            </a:r>
            <a:r>
              <a:rPr lang="en-US" dirty="0" smtClean="0"/>
              <a:t>substances found in every cell in your body</a:t>
            </a:r>
            <a:endParaRPr lang="ru-RU" dirty="0"/>
          </a:p>
        </p:txBody>
      </p:sp>
      <p:sp>
        <p:nvSpPr>
          <p:cNvPr id="22" name="Прямоугольник 21"/>
          <p:cNvSpPr/>
          <p:nvPr/>
        </p:nvSpPr>
        <p:spPr>
          <a:xfrm>
            <a:off x="4714876" y="6143644"/>
            <a:ext cx="4000528" cy="369332"/>
          </a:xfrm>
          <a:prstGeom prst="rect">
            <a:avLst/>
          </a:prstGeom>
        </p:spPr>
        <p:txBody>
          <a:bodyPr wrap="square">
            <a:spAutoFit/>
          </a:bodyPr>
          <a:lstStyle/>
          <a:p>
            <a:r>
              <a:rPr lang="en-US" dirty="0" smtClean="0"/>
              <a:t>are the greatest sources </a:t>
            </a:r>
            <a:r>
              <a:rPr lang="en-US" dirty="0" smtClean="0"/>
              <a:t>of energy.</a:t>
            </a:r>
            <a:endParaRPr lang="ru-RU" dirty="0"/>
          </a:p>
        </p:txBody>
      </p:sp>
      <p:sp>
        <p:nvSpPr>
          <p:cNvPr id="23" name="Прямоугольник 22"/>
          <p:cNvSpPr/>
          <p:nvPr/>
        </p:nvSpPr>
        <p:spPr>
          <a:xfrm>
            <a:off x="4357686" y="4143380"/>
            <a:ext cx="4500562" cy="646331"/>
          </a:xfrm>
          <a:prstGeom prst="rect">
            <a:avLst/>
          </a:prstGeom>
        </p:spPr>
        <p:txBody>
          <a:bodyPr wrap="square">
            <a:spAutoFit/>
          </a:bodyPr>
          <a:lstStyle/>
          <a:p>
            <a:r>
              <a:rPr lang="en-US" dirty="0" smtClean="0"/>
              <a:t>s</a:t>
            </a:r>
            <a:r>
              <a:rPr lang="en-US" dirty="0" smtClean="0"/>
              <a:t>ubstances that we get by </a:t>
            </a:r>
            <a:r>
              <a:rPr lang="en-US" dirty="0" smtClean="0"/>
              <a:t>eating healthy foods or by taking vitamin pills.</a:t>
            </a:r>
            <a:endParaRPr lang="ru-RU" dirty="0"/>
          </a:p>
        </p:txBody>
      </p:sp>
      <p:sp>
        <p:nvSpPr>
          <p:cNvPr id="24" name="Прямоугольник 23"/>
          <p:cNvSpPr/>
          <p:nvPr/>
        </p:nvSpPr>
        <p:spPr>
          <a:xfrm>
            <a:off x="4429124" y="1643050"/>
            <a:ext cx="4429156" cy="369332"/>
          </a:xfrm>
          <a:prstGeom prst="rect">
            <a:avLst/>
          </a:prstGeom>
        </p:spPr>
        <p:txBody>
          <a:bodyPr wrap="square">
            <a:spAutoFit/>
          </a:bodyPr>
          <a:lstStyle/>
          <a:p>
            <a:r>
              <a:rPr lang="en-US" dirty="0" smtClean="0"/>
              <a:t>plays </a:t>
            </a:r>
            <a:r>
              <a:rPr lang="en-US" dirty="0" smtClean="0"/>
              <a:t>lots of important roles in your body</a:t>
            </a:r>
            <a:endParaRPr lang="ru-RU" dirty="0"/>
          </a:p>
        </p:txBody>
      </p:sp>
      <p:sp>
        <p:nvSpPr>
          <p:cNvPr id="25" name="Прямоугольник 24"/>
          <p:cNvSpPr/>
          <p:nvPr/>
        </p:nvSpPr>
        <p:spPr>
          <a:xfrm>
            <a:off x="4429124" y="3143248"/>
            <a:ext cx="4429124" cy="646331"/>
          </a:xfrm>
          <a:prstGeom prst="rect">
            <a:avLst/>
          </a:prstGeom>
        </p:spPr>
        <p:txBody>
          <a:bodyPr wrap="square">
            <a:spAutoFit/>
          </a:bodyPr>
          <a:lstStyle/>
          <a:p>
            <a:r>
              <a:rPr lang="en-US" dirty="0" smtClean="0"/>
              <a:t>is </a:t>
            </a:r>
            <a:r>
              <a:rPr lang="en-US" dirty="0" smtClean="0"/>
              <a:t>mainly needed to keep the digestive system healthy.</a:t>
            </a:r>
            <a:endParaRPr lang="ru-RU" dirty="0"/>
          </a:p>
        </p:txBody>
      </p:sp>
      <p:cxnSp>
        <p:nvCxnSpPr>
          <p:cNvPr id="32" name="Прямая со стрелкой 31"/>
          <p:cNvCxnSpPr/>
          <p:nvPr/>
        </p:nvCxnSpPr>
        <p:spPr>
          <a:xfrm>
            <a:off x="2643174" y="2000240"/>
            <a:ext cx="2357454" cy="9286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Прямая со стрелкой 35"/>
          <p:cNvCxnSpPr/>
          <p:nvPr/>
        </p:nvCxnSpPr>
        <p:spPr>
          <a:xfrm flipV="1">
            <a:off x="2000232" y="2428868"/>
            <a:ext cx="2786082" cy="2143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Прямая со стрелкой 37"/>
          <p:cNvCxnSpPr/>
          <p:nvPr/>
        </p:nvCxnSpPr>
        <p:spPr>
          <a:xfrm flipV="1">
            <a:off x="1357290" y="1928802"/>
            <a:ext cx="3357586" cy="14584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Прямая со стрелкой 39"/>
          <p:cNvCxnSpPr/>
          <p:nvPr/>
        </p:nvCxnSpPr>
        <p:spPr>
          <a:xfrm>
            <a:off x="2000232" y="4214818"/>
            <a:ext cx="2643206" cy="1428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Прямая со стрелкой 41"/>
          <p:cNvCxnSpPr/>
          <p:nvPr/>
        </p:nvCxnSpPr>
        <p:spPr>
          <a:xfrm flipV="1">
            <a:off x="1571604" y="3571876"/>
            <a:ext cx="3071834" cy="11430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Прямая со стрелкой 43"/>
          <p:cNvCxnSpPr/>
          <p:nvPr/>
        </p:nvCxnSpPr>
        <p:spPr>
          <a:xfrm>
            <a:off x="2000232" y="5357826"/>
            <a:ext cx="2643206" cy="9286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Прямая со стрелкой 45"/>
          <p:cNvCxnSpPr/>
          <p:nvPr/>
        </p:nvCxnSpPr>
        <p:spPr>
          <a:xfrm flipV="1">
            <a:off x="1571604" y="5715016"/>
            <a:ext cx="3071834" cy="2143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32"/>
                                        </p:tgtEl>
                                      </p:cBhvr>
                                    </p:animEffect>
                                    <p:set>
                                      <p:cBhvr>
                                        <p:cTn id="7" dur="1" fill="hold">
                                          <p:stCondLst>
                                            <p:cond delay="499"/>
                                          </p:stCondLst>
                                        </p:cTn>
                                        <p:tgtEl>
                                          <p:spTgt spid="3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36"/>
                                        </p:tgtEl>
                                      </p:cBhvr>
                                    </p:animEffect>
                                    <p:set>
                                      <p:cBhvr>
                                        <p:cTn id="12" dur="1" fill="hold">
                                          <p:stCondLst>
                                            <p:cond delay="499"/>
                                          </p:stCondLst>
                                        </p:cTn>
                                        <p:tgtEl>
                                          <p:spTgt spid="3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nodeType="clickEffect">
                                  <p:stCondLst>
                                    <p:cond delay="0"/>
                                  </p:stCondLst>
                                  <p:childTnLst>
                                    <p:animEffect transition="out" filter="blinds(horizontal)">
                                      <p:cBhvr>
                                        <p:cTn id="16" dur="500"/>
                                        <p:tgtEl>
                                          <p:spTgt spid="38"/>
                                        </p:tgtEl>
                                      </p:cBhvr>
                                    </p:animEffect>
                                    <p:set>
                                      <p:cBhvr>
                                        <p:cTn id="17" dur="1" fill="hold">
                                          <p:stCondLst>
                                            <p:cond delay="499"/>
                                          </p:stCondLst>
                                        </p:cTn>
                                        <p:tgtEl>
                                          <p:spTgt spid="3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40"/>
                                        </p:tgtEl>
                                      </p:cBhvr>
                                    </p:animEffect>
                                    <p:set>
                                      <p:cBhvr>
                                        <p:cTn id="22" dur="1" fill="hold">
                                          <p:stCondLst>
                                            <p:cond delay="499"/>
                                          </p:stCondLst>
                                        </p:cTn>
                                        <p:tgtEl>
                                          <p:spTgt spid="4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nodeType="clickEffect">
                                  <p:stCondLst>
                                    <p:cond delay="0"/>
                                  </p:stCondLst>
                                  <p:childTnLst>
                                    <p:animEffect transition="out" filter="blinds(horizontal)">
                                      <p:cBhvr>
                                        <p:cTn id="26" dur="500"/>
                                        <p:tgtEl>
                                          <p:spTgt spid="42"/>
                                        </p:tgtEl>
                                      </p:cBhvr>
                                    </p:animEffect>
                                    <p:set>
                                      <p:cBhvr>
                                        <p:cTn id="27" dur="1" fill="hold">
                                          <p:stCondLst>
                                            <p:cond delay="499"/>
                                          </p:stCondLst>
                                        </p:cTn>
                                        <p:tgtEl>
                                          <p:spTgt spid="4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nodeType="clickEffect">
                                  <p:stCondLst>
                                    <p:cond delay="0"/>
                                  </p:stCondLst>
                                  <p:childTnLst>
                                    <p:animEffect transition="out" filter="blinds(horizontal)">
                                      <p:cBhvr>
                                        <p:cTn id="31" dur="500"/>
                                        <p:tgtEl>
                                          <p:spTgt spid="44"/>
                                        </p:tgtEl>
                                      </p:cBhvr>
                                    </p:animEffect>
                                    <p:set>
                                      <p:cBhvr>
                                        <p:cTn id="32" dur="1" fill="hold">
                                          <p:stCondLst>
                                            <p:cond delay="499"/>
                                          </p:stCondLst>
                                        </p:cTn>
                                        <p:tgtEl>
                                          <p:spTgt spid="4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nodeType="clickEffect">
                                  <p:stCondLst>
                                    <p:cond delay="0"/>
                                  </p:stCondLst>
                                  <p:childTnLst>
                                    <p:animEffect transition="out" filter="blinds(horizontal)">
                                      <p:cBhvr>
                                        <p:cTn id="36" dur="500"/>
                                        <p:tgtEl>
                                          <p:spTgt spid="46"/>
                                        </p:tgtEl>
                                      </p:cBhvr>
                                    </p:animEffect>
                                    <p:set>
                                      <p:cBhvr>
                                        <p:cTn id="37" dur="1" fill="hold">
                                          <p:stCondLst>
                                            <p:cond delay="499"/>
                                          </p:stCondLst>
                                        </p:cTn>
                                        <p:tgtEl>
                                          <p:spTgt spid="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274320"/>
            <a:ext cx="7244280" cy="1143000"/>
          </a:xfrm>
        </p:spPr>
        <p:txBody>
          <a:bodyPr>
            <a:normAutofit fontScale="90000"/>
          </a:bodyPr>
          <a:lstStyle/>
          <a:p>
            <a:pPr algn="ctr"/>
            <a:r>
              <a:rPr lang="en-US" b="1" dirty="0" smtClean="0">
                <a:solidFill>
                  <a:srgbClr val="FFFF00"/>
                </a:solidFill>
              </a:rPr>
              <a:t>Complete the sentence, use Imperative mood</a:t>
            </a:r>
            <a:r>
              <a:rPr lang="ru-RU" b="1" dirty="0" smtClean="0">
                <a:solidFill>
                  <a:srgbClr val="FFFF00"/>
                </a:solidFill>
              </a:rPr>
              <a:t> </a:t>
            </a:r>
            <a:r>
              <a:rPr lang="en-US" b="1" dirty="0" smtClean="0">
                <a:solidFill>
                  <a:srgbClr val="FFFF00"/>
                </a:solidFill>
              </a:rPr>
              <a:t>:</a:t>
            </a:r>
            <a:endParaRPr lang="ru-RU" b="1" dirty="0">
              <a:solidFill>
                <a:srgbClr val="FFFF00"/>
              </a:solidFill>
            </a:endParaRPr>
          </a:p>
        </p:txBody>
      </p:sp>
      <p:sp>
        <p:nvSpPr>
          <p:cNvPr id="3" name="Прямоугольник 2"/>
          <p:cNvSpPr/>
          <p:nvPr/>
        </p:nvSpPr>
        <p:spPr>
          <a:xfrm>
            <a:off x="395536" y="2060848"/>
            <a:ext cx="3462084" cy="3970318"/>
          </a:xfrm>
          <a:prstGeom prst="rect">
            <a:avLst/>
          </a:prstGeom>
        </p:spPr>
        <p:txBody>
          <a:bodyPr wrap="square">
            <a:spAutoFit/>
          </a:bodyPr>
          <a:lstStyle/>
          <a:p>
            <a:r>
              <a:rPr lang="en-US" sz="2800" dirty="0" smtClean="0"/>
              <a:t>Eat </a:t>
            </a:r>
            <a:r>
              <a:rPr lang="en-US" sz="2800" dirty="0" smtClean="0"/>
              <a:t>less </a:t>
            </a:r>
            <a:r>
              <a:rPr lang="en-US" sz="2800" dirty="0" smtClean="0"/>
              <a:t>of…</a:t>
            </a:r>
          </a:p>
          <a:p>
            <a:r>
              <a:rPr lang="en-US" sz="2800" dirty="0" smtClean="0"/>
              <a:t> </a:t>
            </a:r>
            <a:endParaRPr lang="en-US" sz="2800" dirty="0" smtClean="0"/>
          </a:p>
          <a:p>
            <a:r>
              <a:rPr lang="en-US" sz="2800" dirty="0" smtClean="0"/>
              <a:t>Eat more…</a:t>
            </a:r>
          </a:p>
          <a:p>
            <a:endParaRPr lang="en-US" sz="2800" dirty="0" smtClean="0"/>
          </a:p>
          <a:p>
            <a:r>
              <a:rPr lang="en-US" sz="2800" dirty="0" smtClean="0"/>
              <a:t>Use...</a:t>
            </a:r>
          </a:p>
          <a:p>
            <a:endParaRPr lang="en-US" sz="2800" dirty="0" smtClean="0"/>
          </a:p>
          <a:p>
            <a:r>
              <a:rPr lang="en-US" sz="2800" dirty="0" smtClean="0"/>
              <a:t>Follow </a:t>
            </a:r>
            <a:r>
              <a:rPr lang="en-US" sz="2800" dirty="0" smtClean="0"/>
              <a:t>the ….</a:t>
            </a:r>
          </a:p>
          <a:p>
            <a:endParaRPr lang="en-US" sz="2800" dirty="0" smtClean="0"/>
          </a:p>
          <a:p>
            <a:r>
              <a:rPr lang="en-US" sz="2800" dirty="0" smtClean="0"/>
              <a:t>Think more…</a:t>
            </a:r>
            <a:endParaRPr lang="en-US" sz="2800" dirty="0" smtClean="0"/>
          </a:p>
        </p:txBody>
      </p:sp>
      <p:sp>
        <p:nvSpPr>
          <p:cNvPr id="5" name="Прямоугольник 4"/>
          <p:cNvSpPr/>
          <p:nvPr/>
        </p:nvSpPr>
        <p:spPr>
          <a:xfrm>
            <a:off x="5572132" y="4214818"/>
            <a:ext cx="2881122" cy="523220"/>
          </a:xfrm>
          <a:prstGeom prst="rect">
            <a:avLst/>
          </a:prstGeom>
        </p:spPr>
        <p:txBody>
          <a:bodyPr wrap="square">
            <a:spAutoFit/>
          </a:bodyPr>
          <a:lstStyle/>
          <a:p>
            <a:r>
              <a:rPr lang="en-US" sz="2800" dirty="0" smtClean="0"/>
              <a:t>red meat</a:t>
            </a:r>
          </a:p>
        </p:txBody>
      </p:sp>
      <p:sp>
        <p:nvSpPr>
          <p:cNvPr id="6" name="Прямоугольник 5"/>
          <p:cNvSpPr/>
          <p:nvPr/>
        </p:nvSpPr>
        <p:spPr>
          <a:xfrm>
            <a:off x="5929322" y="1571612"/>
            <a:ext cx="2928958" cy="954107"/>
          </a:xfrm>
          <a:prstGeom prst="rect">
            <a:avLst/>
          </a:prstGeom>
        </p:spPr>
        <p:txBody>
          <a:bodyPr wrap="square">
            <a:spAutoFit/>
          </a:bodyPr>
          <a:lstStyle/>
          <a:p>
            <a:r>
              <a:rPr lang="en-US" sz="2800" dirty="0" smtClean="0">
                <a:solidFill>
                  <a:prstClr val="white"/>
                </a:solidFill>
              </a:rPr>
              <a:t>fruit and vegetables</a:t>
            </a:r>
            <a:endParaRPr lang="ru-RU" dirty="0"/>
          </a:p>
        </p:txBody>
      </p:sp>
      <p:sp>
        <p:nvSpPr>
          <p:cNvPr id="7" name="Прямоугольник 6"/>
          <p:cNvSpPr/>
          <p:nvPr/>
        </p:nvSpPr>
        <p:spPr>
          <a:xfrm>
            <a:off x="5357818" y="5715016"/>
            <a:ext cx="3155936" cy="523220"/>
          </a:xfrm>
          <a:prstGeom prst="rect">
            <a:avLst/>
          </a:prstGeom>
        </p:spPr>
        <p:txBody>
          <a:bodyPr wrap="square">
            <a:spAutoFit/>
          </a:bodyPr>
          <a:lstStyle/>
          <a:p>
            <a:r>
              <a:rPr lang="en-US" sz="2800" dirty="0" smtClean="0">
                <a:solidFill>
                  <a:prstClr val="white"/>
                </a:solidFill>
              </a:rPr>
              <a:t>low-calorie food</a:t>
            </a:r>
            <a:endParaRPr lang="ru-RU" dirty="0"/>
          </a:p>
        </p:txBody>
      </p:sp>
      <p:sp>
        <p:nvSpPr>
          <p:cNvPr id="8" name="Прямоугольник 7"/>
          <p:cNvSpPr/>
          <p:nvPr/>
        </p:nvSpPr>
        <p:spPr>
          <a:xfrm>
            <a:off x="5572132" y="2857496"/>
            <a:ext cx="4286280" cy="954107"/>
          </a:xfrm>
          <a:prstGeom prst="rect">
            <a:avLst/>
          </a:prstGeom>
        </p:spPr>
        <p:txBody>
          <a:bodyPr wrap="square">
            <a:spAutoFit/>
          </a:bodyPr>
          <a:lstStyle/>
          <a:p>
            <a:r>
              <a:rPr lang="en-US" sz="2800" dirty="0" smtClean="0">
                <a:solidFill>
                  <a:prstClr val="white"/>
                </a:solidFill>
              </a:rPr>
              <a:t>diet and do morning exercises…</a:t>
            </a:r>
            <a:endParaRPr lang="ru-RU" dirty="0"/>
          </a:p>
        </p:txBody>
      </p:sp>
      <p:sp>
        <p:nvSpPr>
          <p:cNvPr id="9" name="Прямоугольник 8"/>
          <p:cNvSpPr/>
          <p:nvPr/>
        </p:nvSpPr>
        <p:spPr>
          <a:xfrm>
            <a:off x="5500694" y="4857760"/>
            <a:ext cx="3389343" cy="523220"/>
          </a:xfrm>
          <a:prstGeom prst="rect">
            <a:avLst/>
          </a:prstGeom>
        </p:spPr>
        <p:txBody>
          <a:bodyPr wrap="square">
            <a:spAutoFit/>
          </a:bodyPr>
          <a:lstStyle/>
          <a:p>
            <a:r>
              <a:rPr lang="en-US" sz="2800" dirty="0" smtClean="0">
                <a:solidFill>
                  <a:prstClr val="white"/>
                </a:solidFill>
              </a:rPr>
              <a:t>about your health</a:t>
            </a:r>
            <a:endParaRPr lang="ru-RU"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0"/>
            <a:ext cx="7470648" cy="634400"/>
          </a:xfrm>
        </p:spPr>
        <p:txBody>
          <a:bodyPr>
            <a:noAutofit/>
          </a:bodyPr>
          <a:lstStyle/>
          <a:p>
            <a:pPr algn="ctr"/>
            <a:r>
              <a:rPr lang="ru-RU" sz="2400" b="1" dirty="0" smtClean="0">
                <a:solidFill>
                  <a:srgbClr val="FFFF00"/>
                </a:solidFill>
              </a:rPr>
              <a:t>Степени сравнения наречий:</a:t>
            </a:r>
            <a:endParaRPr lang="ru-RU" sz="2400" b="1" dirty="0">
              <a:solidFill>
                <a:srgbClr val="FFFF00"/>
              </a:solidFill>
            </a:endParaRPr>
          </a:p>
        </p:txBody>
      </p:sp>
      <p:sp>
        <p:nvSpPr>
          <p:cNvPr id="3" name="Прямоугольник 2"/>
          <p:cNvSpPr/>
          <p:nvPr/>
        </p:nvSpPr>
        <p:spPr>
          <a:xfrm>
            <a:off x="7579746" y="917104"/>
            <a:ext cx="248786" cy="369332"/>
          </a:xfrm>
          <a:prstGeom prst="rect">
            <a:avLst/>
          </a:prstGeom>
        </p:spPr>
        <p:txBody>
          <a:bodyPr wrap="none">
            <a:spAutoFit/>
          </a:bodyPr>
          <a:lstStyle/>
          <a:p>
            <a:r>
              <a:rPr lang="en-US" dirty="0" smtClean="0"/>
              <a:t> </a:t>
            </a:r>
            <a:endParaRPr lang="en-US" sz="1600" dirty="0" smtClean="0"/>
          </a:p>
        </p:txBody>
      </p:sp>
      <p:sp>
        <p:nvSpPr>
          <p:cNvPr id="4" name="Прямоугольник 3"/>
          <p:cNvSpPr/>
          <p:nvPr/>
        </p:nvSpPr>
        <p:spPr>
          <a:xfrm>
            <a:off x="5786446" y="2285992"/>
            <a:ext cx="2577039" cy="523220"/>
          </a:xfrm>
          <a:prstGeom prst="rect">
            <a:avLst/>
          </a:prstGeom>
        </p:spPr>
        <p:txBody>
          <a:bodyPr wrap="square">
            <a:spAutoFit/>
          </a:bodyPr>
          <a:lstStyle/>
          <a:p>
            <a:r>
              <a:rPr lang="en-US" sz="2800" dirty="0" smtClean="0"/>
              <a:t> More</a:t>
            </a:r>
            <a:endParaRPr lang="en-US" sz="2800" dirty="0" smtClean="0"/>
          </a:p>
        </p:txBody>
      </p:sp>
      <p:sp>
        <p:nvSpPr>
          <p:cNvPr id="5" name="Прямоугольник 4"/>
          <p:cNvSpPr/>
          <p:nvPr/>
        </p:nvSpPr>
        <p:spPr>
          <a:xfrm>
            <a:off x="5929322" y="1714488"/>
            <a:ext cx="2087497" cy="523220"/>
          </a:xfrm>
          <a:prstGeom prst="rect">
            <a:avLst/>
          </a:prstGeom>
        </p:spPr>
        <p:txBody>
          <a:bodyPr wrap="square">
            <a:spAutoFit/>
          </a:bodyPr>
          <a:lstStyle/>
          <a:p>
            <a:r>
              <a:rPr lang="en-US" sz="2800" dirty="0" smtClean="0"/>
              <a:t>Less</a:t>
            </a:r>
            <a:endParaRPr lang="en-US" sz="2800" dirty="0" smtClean="0"/>
          </a:p>
        </p:txBody>
      </p:sp>
      <p:sp>
        <p:nvSpPr>
          <p:cNvPr id="8" name="Прямоугольник 7"/>
          <p:cNvSpPr/>
          <p:nvPr/>
        </p:nvSpPr>
        <p:spPr>
          <a:xfrm>
            <a:off x="571472" y="1214422"/>
            <a:ext cx="3333670" cy="523220"/>
          </a:xfrm>
          <a:prstGeom prst="rect">
            <a:avLst/>
          </a:prstGeom>
        </p:spPr>
        <p:txBody>
          <a:bodyPr wrap="none">
            <a:spAutoFit/>
          </a:bodyPr>
          <a:lstStyle/>
          <a:p>
            <a:r>
              <a:rPr lang="en-US" sz="2800" dirty="0" smtClean="0"/>
              <a:t>You</a:t>
            </a:r>
            <a:r>
              <a:rPr lang="en-US" dirty="0" smtClean="0"/>
              <a:t> </a:t>
            </a:r>
            <a:r>
              <a:rPr lang="en-US" sz="2800" dirty="0" smtClean="0"/>
              <a:t>should eat…….</a:t>
            </a:r>
            <a:endParaRPr lang="en-US" sz="2800" dirty="0" smtClean="0"/>
          </a:p>
        </p:txBody>
      </p:sp>
      <p:sp>
        <p:nvSpPr>
          <p:cNvPr id="12" name="Прямоугольник 11"/>
          <p:cNvSpPr/>
          <p:nvPr/>
        </p:nvSpPr>
        <p:spPr>
          <a:xfrm>
            <a:off x="571472" y="2000240"/>
            <a:ext cx="3214710" cy="523220"/>
          </a:xfrm>
          <a:prstGeom prst="rect">
            <a:avLst/>
          </a:prstGeom>
        </p:spPr>
        <p:txBody>
          <a:bodyPr wrap="square">
            <a:spAutoFit/>
          </a:bodyPr>
          <a:lstStyle/>
          <a:p>
            <a:r>
              <a:rPr lang="en-US" sz="2800" dirty="0" smtClean="0"/>
              <a:t>You </a:t>
            </a:r>
            <a:r>
              <a:rPr lang="en-US" sz="2800" dirty="0" smtClean="0"/>
              <a:t>should eat….</a:t>
            </a:r>
            <a:endParaRPr lang="ru-RU" sz="2800" dirty="0"/>
          </a:p>
        </p:txBody>
      </p:sp>
      <p:sp>
        <p:nvSpPr>
          <p:cNvPr id="13" name="Прямоугольник 12"/>
          <p:cNvSpPr/>
          <p:nvPr/>
        </p:nvSpPr>
        <p:spPr>
          <a:xfrm>
            <a:off x="500034" y="2928934"/>
            <a:ext cx="3828997" cy="523220"/>
          </a:xfrm>
          <a:prstGeom prst="rect">
            <a:avLst/>
          </a:prstGeom>
        </p:spPr>
        <p:txBody>
          <a:bodyPr wrap="none">
            <a:spAutoFit/>
          </a:bodyPr>
          <a:lstStyle/>
          <a:p>
            <a:r>
              <a:rPr lang="en-US" sz="2800" dirty="0" smtClean="0"/>
              <a:t>You should </a:t>
            </a:r>
            <a:r>
              <a:rPr lang="en-US" sz="2800" dirty="0" smtClean="0"/>
              <a:t>……smoke</a:t>
            </a:r>
            <a:endParaRPr lang="ru-RU" sz="2800" dirty="0"/>
          </a:p>
        </p:txBody>
      </p:sp>
      <p:sp>
        <p:nvSpPr>
          <p:cNvPr id="14" name="Прямоугольник 13"/>
          <p:cNvSpPr/>
          <p:nvPr/>
        </p:nvSpPr>
        <p:spPr>
          <a:xfrm>
            <a:off x="571472" y="3571876"/>
            <a:ext cx="3489160" cy="523220"/>
          </a:xfrm>
          <a:prstGeom prst="rect">
            <a:avLst/>
          </a:prstGeom>
        </p:spPr>
        <p:txBody>
          <a:bodyPr wrap="none">
            <a:spAutoFit/>
          </a:bodyPr>
          <a:lstStyle/>
          <a:p>
            <a:r>
              <a:rPr lang="en-US" sz="2800" dirty="0" smtClean="0"/>
              <a:t>You should </a:t>
            </a:r>
            <a:r>
              <a:rPr lang="en-US" sz="2800" dirty="0" smtClean="0"/>
              <a:t> drink…..</a:t>
            </a:r>
            <a:endParaRPr lang="ru-RU" sz="2800" dirty="0"/>
          </a:p>
        </p:txBody>
      </p:sp>
      <p:sp>
        <p:nvSpPr>
          <p:cNvPr id="15" name="Прямоугольник 14"/>
          <p:cNvSpPr/>
          <p:nvPr/>
        </p:nvSpPr>
        <p:spPr>
          <a:xfrm>
            <a:off x="571472" y="4357694"/>
            <a:ext cx="3109249" cy="523220"/>
          </a:xfrm>
          <a:prstGeom prst="rect">
            <a:avLst/>
          </a:prstGeom>
        </p:spPr>
        <p:txBody>
          <a:bodyPr wrap="none">
            <a:spAutoFit/>
          </a:bodyPr>
          <a:lstStyle/>
          <a:p>
            <a:r>
              <a:rPr lang="en-US" sz="2800" dirty="0" smtClean="0"/>
              <a:t>You should </a:t>
            </a:r>
            <a:r>
              <a:rPr lang="en-US" sz="2800" dirty="0" smtClean="0"/>
              <a:t>eat…..</a:t>
            </a:r>
            <a:endParaRPr lang="ru-RU" sz="2800" dirty="0"/>
          </a:p>
        </p:txBody>
      </p:sp>
      <p:sp>
        <p:nvSpPr>
          <p:cNvPr id="16" name="Прямоугольник 15"/>
          <p:cNvSpPr/>
          <p:nvPr/>
        </p:nvSpPr>
        <p:spPr>
          <a:xfrm>
            <a:off x="500034" y="5286388"/>
            <a:ext cx="3109249" cy="523220"/>
          </a:xfrm>
          <a:prstGeom prst="rect">
            <a:avLst/>
          </a:prstGeom>
        </p:spPr>
        <p:txBody>
          <a:bodyPr wrap="none">
            <a:spAutoFit/>
          </a:bodyPr>
          <a:lstStyle/>
          <a:p>
            <a:r>
              <a:rPr lang="en-US" sz="2800" dirty="0" smtClean="0"/>
              <a:t>You should </a:t>
            </a:r>
            <a:r>
              <a:rPr lang="en-US" sz="2800" dirty="0" smtClean="0"/>
              <a:t>eat…..</a:t>
            </a:r>
            <a:endParaRPr lang="ru-RU" sz="2800" dirty="0"/>
          </a:p>
        </p:txBody>
      </p:sp>
      <p:sp>
        <p:nvSpPr>
          <p:cNvPr id="17" name="Прямоугольник 16"/>
          <p:cNvSpPr/>
          <p:nvPr/>
        </p:nvSpPr>
        <p:spPr>
          <a:xfrm>
            <a:off x="5929322" y="5214950"/>
            <a:ext cx="1698945" cy="523220"/>
          </a:xfrm>
          <a:prstGeom prst="rect">
            <a:avLst/>
          </a:prstGeom>
        </p:spPr>
        <p:txBody>
          <a:bodyPr wrap="square">
            <a:spAutoFit/>
          </a:bodyPr>
          <a:lstStyle/>
          <a:p>
            <a:r>
              <a:rPr lang="en-US" sz="2800" dirty="0" smtClean="0"/>
              <a:t>meat</a:t>
            </a:r>
            <a:endParaRPr lang="ru-RU" sz="2800" dirty="0"/>
          </a:p>
        </p:txBody>
      </p:sp>
      <p:sp>
        <p:nvSpPr>
          <p:cNvPr id="18" name="Прямоугольник 17"/>
          <p:cNvSpPr/>
          <p:nvPr/>
        </p:nvSpPr>
        <p:spPr>
          <a:xfrm>
            <a:off x="5929322" y="4071942"/>
            <a:ext cx="2035295" cy="523220"/>
          </a:xfrm>
          <a:prstGeom prst="rect">
            <a:avLst/>
          </a:prstGeom>
        </p:spPr>
        <p:txBody>
          <a:bodyPr wrap="square">
            <a:spAutoFit/>
          </a:bodyPr>
          <a:lstStyle/>
          <a:p>
            <a:r>
              <a:rPr lang="en-US" sz="2800" dirty="0" smtClean="0"/>
              <a:t>fruits</a:t>
            </a:r>
            <a:endParaRPr lang="ru-RU" sz="2800" dirty="0"/>
          </a:p>
        </p:txBody>
      </p:sp>
      <p:sp>
        <p:nvSpPr>
          <p:cNvPr id="19" name="Прямоугольник 18"/>
          <p:cNvSpPr/>
          <p:nvPr/>
        </p:nvSpPr>
        <p:spPr>
          <a:xfrm>
            <a:off x="5929322" y="4643446"/>
            <a:ext cx="2568469" cy="523220"/>
          </a:xfrm>
          <a:prstGeom prst="rect">
            <a:avLst/>
          </a:prstGeom>
        </p:spPr>
        <p:txBody>
          <a:bodyPr wrap="square">
            <a:spAutoFit/>
          </a:bodyPr>
          <a:lstStyle/>
          <a:p>
            <a:r>
              <a:rPr lang="en-US" sz="2800" dirty="0" smtClean="0"/>
              <a:t>vegetables</a:t>
            </a:r>
            <a:endParaRPr lang="ru-RU" sz="2800" dirty="0"/>
          </a:p>
        </p:txBody>
      </p:sp>
      <p:sp>
        <p:nvSpPr>
          <p:cNvPr id="20" name="Прямоугольник 19"/>
          <p:cNvSpPr/>
          <p:nvPr/>
        </p:nvSpPr>
        <p:spPr>
          <a:xfrm>
            <a:off x="5857884" y="2928934"/>
            <a:ext cx="2071702" cy="523220"/>
          </a:xfrm>
          <a:prstGeom prst="rect">
            <a:avLst/>
          </a:prstGeom>
        </p:spPr>
        <p:txBody>
          <a:bodyPr wrap="square">
            <a:spAutoFit/>
          </a:bodyPr>
          <a:lstStyle/>
          <a:p>
            <a:r>
              <a:rPr lang="en-US" sz="2800" dirty="0" smtClean="0"/>
              <a:t>Minerals</a:t>
            </a:r>
            <a:endParaRPr lang="ru-RU" sz="2800" dirty="0"/>
          </a:p>
        </p:txBody>
      </p:sp>
      <p:sp>
        <p:nvSpPr>
          <p:cNvPr id="21" name="Прямоугольник 20"/>
          <p:cNvSpPr/>
          <p:nvPr/>
        </p:nvSpPr>
        <p:spPr>
          <a:xfrm>
            <a:off x="5929322" y="1142984"/>
            <a:ext cx="3027601" cy="523220"/>
          </a:xfrm>
          <a:prstGeom prst="rect">
            <a:avLst/>
          </a:prstGeom>
        </p:spPr>
        <p:txBody>
          <a:bodyPr wrap="square">
            <a:spAutoFit/>
          </a:bodyPr>
          <a:lstStyle/>
          <a:p>
            <a:r>
              <a:rPr lang="en-US" sz="2800" dirty="0" smtClean="0"/>
              <a:t>Water and juice</a:t>
            </a:r>
            <a:endParaRPr lang="ru-RU" sz="2800" dirty="0"/>
          </a:p>
        </p:txBody>
      </p:sp>
      <p:sp>
        <p:nvSpPr>
          <p:cNvPr id="22" name="Прямоугольник 21"/>
          <p:cNvSpPr/>
          <p:nvPr/>
        </p:nvSpPr>
        <p:spPr>
          <a:xfrm>
            <a:off x="5929322" y="3515053"/>
            <a:ext cx="2575997" cy="523220"/>
          </a:xfrm>
          <a:prstGeom prst="rect">
            <a:avLst/>
          </a:prstGeom>
        </p:spPr>
        <p:txBody>
          <a:bodyPr wrap="square">
            <a:spAutoFit/>
          </a:bodyPr>
          <a:lstStyle/>
          <a:p>
            <a:pPr lvl="0"/>
            <a:r>
              <a:rPr lang="en-US" sz="2800" dirty="0" smtClean="0">
                <a:solidFill>
                  <a:prstClr val="white"/>
                </a:solidFill>
              </a:rPr>
              <a:t>vitamins</a:t>
            </a:r>
            <a:endParaRPr lang="ru-RU" sz="2800" dirty="0">
              <a:solidFill>
                <a:prstClr val="white"/>
              </a:solidFill>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74320"/>
            <a:ext cx="7532312" cy="1143000"/>
          </a:xfrm>
        </p:spPr>
        <p:txBody>
          <a:bodyPr/>
          <a:lstStyle/>
          <a:p>
            <a:pPr algn="ctr"/>
            <a:r>
              <a:rPr lang="en-US" b="1" dirty="0" smtClean="0">
                <a:solidFill>
                  <a:srgbClr val="FFFF00"/>
                </a:solidFill>
              </a:rPr>
              <a:t>Musical pause</a:t>
            </a:r>
            <a:endParaRPr lang="ru-RU" b="1" dirty="0">
              <a:solidFill>
                <a:srgbClr val="FFFF00"/>
              </a:solidFill>
            </a:endParaRPr>
          </a:p>
        </p:txBody>
      </p:sp>
      <p:sp>
        <p:nvSpPr>
          <p:cNvPr id="3" name="Прямоугольник 2"/>
          <p:cNvSpPr/>
          <p:nvPr/>
        </p:nvSpPr>
        <p:spPr>
          <a:xfrm>
            <a:off x="683568" y="2132856"/>
            <a:ext cx="7416824" cy="369332"/>
          </a:xfrm>
          <a:prstGeom prst="rect">
            <a:avLst/>
          </a:prstGeom>
        </p:spPr>
        <p:txBody>
          <a:bodyPr wrap="square">
            <a:spAutoFit/>
          </a:bodyPr>
          <a:lstStyle/>
          <a:p>
            <a:r>
              <a:rPr lang="ru-RU" u="sng" dirty="0" smtClean="0">
                <a:hlinkClick r:id="rId2"/>
              </a:rPr>
              <a:t>http://childhouse.net/html/Flash/Flash-Songs/20080213/3.htm</a:t>
            </a:r>
            <a:endParaRPr lang="ru-RU"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Техническая">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Техническая">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992</TotalTime>
  <Words>863</Words>
  <Application>Microsoft Office PowerPoint</Application>
  <PresentationFormat>Экран (4:3)</PresentationFormat>
  <Paragraphs>138</Paragraphs>
  <Slides>15</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Техническая</vt:lpstr>
      <vt:lpstr>МБОУ «Гимназия № 8» г. Рубцовска Алтайского края </vt:lpstr>
      <vt:lpstr>A sound mind in a sound body</vt:lpstr>
      <vt:lpstr>      Listen and Repeat.</vt:lpstr>
      <vt:lpstr>     Read and translate the proverbs:</vt:lpstr>
      <vt:lpstr>Match the words and the pictures:</vt:lpstr>
      <vt:lpstr>Match the words with the descriptions:</vt:lpstr>
      <vt:lpstr>Complete the sentence, use Imperative mood :</vt:lpstr>
      <vt:lpstr>Степени сравнения наречий:</vt:lpstr>
      <vt:lpstr>Musical pause</vt:lpstr>
      <vt:lpstr>Read  one by one and translate</vt:lpstr>
      <vt:lpstr>Read  one by one and translate</vt:lpstr>
      <vt:lpstr>Answer the questions:</vt:lpstr>
      <vt:lpstr>Make a story about  a health eating. Present your health person </vt:lpstr>
      <vt:lpstr>Thank you for the lesson!</vt:lpstr>
      <vt:lpstr>Слайд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Николай</dc:creator>
  <cp:lastModifiedBy>Александра</cp:lastModifiedBy>
  <cp:revision>489</cp:revision>
  <dcterms:created xsi:type="dcterms:W3CDTF">2012-03-04T07:00:57Z</dcterms:created>
  <dcterms:modified xsi:type="dcterms:W3CDTF">2013-01-11T14:27:16Z</dcterms:modified>
</cp:coreProperties>
</file>