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58" r:id="rId4"/>
    <p:sldId id="259" r:id="rId5"/>
    <p:sldId id="262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18DE"/>
    <a:srgbClr val="FFFFCC"/>
    <a:srgbClr val="FFFF99"/>
    <a:srgbClr val="006600"/>
    <a:srgbClr val="66FF99"/>
    <a:srgbClr val="00FF00"/>
    <a:srgbClr val="BBEBC1"/>
    <a:srgbClr val="BFF8B2"/>
    <a:srgbClr val="00EA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692696"/>
            <a:ext cx="8568952" cy="2736304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 the country Do Did Done</a:t>
            </a:r>
            <a:br>
              <a:rPr lang="en-US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Present Simple</a:t>
            </a:r>
            <a:endParaRPr lang="ru-RU" sz="54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28184" y="4869160"/>
            <a:ext cx="2696344" cy="1752600"/>
          </a:xfrm>
        </p:spPr>
        <p:txBody>
          <a:bodyPr/>
          <a:lstStyle/>
          <a:p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Created by </a:t>
            </a:r>
          </a:p>
          <a:p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Bresheva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O.I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Слова –указатели: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1556792"/>
            <a:ext cx="3096344" cy="42484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usually</a:t>
            </a:r>
          </a:p>
          <a:p>
            <a:pPr algn="ctr"/>
            <a:r>
              <a:rPr lang="en-US" sz="3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always</a:t>
            </a:r>
          </a:p>
          <a:p>
            <a:pPr algn="ctr"/>
            <a:r>
              <a:rPr lang="en-US" sz="3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often</a:t>
            </a:r>
          </a:p>
          <a:p>
            <a:pPr algn="ctr"/>
            <a:r>
              <a:rPr lang="en-US" sz="3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every day</a:t>
            </a:r>
          </a:p>
          <a:p>
            <a:pPr algn="ctr"/>
            <a:r>
              <a:rPr lang="en-US" sz="3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every year</a:t>
            </a:r>
          </a:p>
          <a:p>
            <a:pPr algn="ctr"/>
            <a:r>
              <a:rPr lang="en-US" sz="3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never</a:t>
            </a:r>
          </a:p>
          <a:p>
            <a:pPr algn="ctr"/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76056" y="1556792"/>
            <a:ext cx="3240360" cy="42484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никогда</a:t>
            </a:r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часто</a:t>
            </a:r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каждый день</a:t>
            </a:r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обычно</a:t>
            </a:r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всегда</a:t>
            </a:r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каждый год</a:t>
            </a:r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2987824" y="2780928"/>
            <a:ext cx="2880320" cy="1656184"/>
          </a:xfrm>
          <a:prstGeom prst="straightConnector1">
            <a:avLst/>
          </a:prstGeom>
          <a:ln w="34925">
            <a:solidFill>
              <a:srgbClr val="2618D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2843808" y="2852936"/>
            <a:ext cx="3168352" cy="576064"/>
          </a:xfrm>
          <a:prstGeom prst="straightConnector1">
            <a:avLst/>
          </a:prstGeom>
          <a:ln w="34925">
            <a:solidFill>
              <a:srgbClr val="2618D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V="1">
            <a:off x="3347864" y="3429000"/>
            <a:ext cx="1944216" cy="648072"/>
          </a:xfrm>
          <a:prstGeom prst="straightConnector1">
            <a:avLst/>
          </a:prstGeom>
          <a:ln w="34925">
            <a:solidFill>
              <a:srgbClr val="2618D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3347864" y="4581128"/>
            <a:ext cx="1944216" cy="504056"/>
          </a:xfrm>
          <a:prstGeom prst="straightConnector1">
            <a:avLst/>
          </a:prstGeom>
          <a:ln w="34925">
            <a:solidFill>
              <a:srgbClr val="2618D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V="1">
            <a:off x="2843808" y="2348880"/>
            <a:ext cx="2952328" cy="2808312"/>
          </a:xfrm>
          <a:prstGeom prst="straightConnector1">
            <a:avLst/>
          </a:prstGeom>
          <a:ln w="34925">
            <a:solidFill>
              <a:srgbClr val="2618D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059832" y="2348880"/>
            <a:ext cx="2736304" cy="1584176"/>
          </a:xfrm>
          <a:prstGeom prst="straightConnector1">
            <a:avLst/>
          </a:prstGeom>
          <a:ln w="34925">
            <a:solidFill>
              <a:srgbClr val="2618D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Утвердительное предложение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0"/>
            <a:ext cx="8291264" cy="576064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4000" dirty="0" smtClean="0"/>
              <a:t> </a:t>
            </a:r>
            <a:r>
              <a:rPr lang="en-US" sz="57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57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go </a:t>
            </a:r>
            <a:r>
              <a:rPr lang="en-US" sz="57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to school every day.</a:t>
            </a:r>
          </a:p>
          <a:p>
            <a:pPr>
              <a:buNone/>
            </a:pPr>
            <a:endParaRPr lang="en-US" sz="5700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57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You always </a:t>
            </a:r>
            <a:r>
              <a:rPr lang="en-US" sz="57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play</a:t>
            </a:r>
            <a:r>
              <a:rPr lang="en-US" sz="57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football.</a:t>
            </a:r>
          </a:p>
          <a:p>
            <a:pPr>
              <a:buNone/>
            </a:pPr>
            <a:endParaRPr lang="en-US" sz="5700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57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He usually </a:t>
            </a:r>
            <a:r>
              <a:rPr lang="en-US" sz="57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help</a:t>
            </a:r>
            <a:r>
              <a:rPr lang="en-US" sz="5700" b="1" u="sng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57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his mother.</a:t>
            </a:r>
          </a:p>
          <a:p>
            <a:pPr>
              <a:buNone/>
            </a:pPr>
            <a:endParaRPr lang="en-US" sz="5700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57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US" sz="57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watch</a:t>
            </a:r>
            <a:r>
              <a:rPr lang="en-US" sz="57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TV in the evening.</a:t>
            </a:r>
          </a:p>
          <a:p>
            <a:pPr>
              <a:buNone/>
            </a:pPr>
            <a:endParaRPr lang="en-US" sz="5700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57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57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have</a:t>
            </a:r>
            <a:r>
              <a:rPr lang="en-US" sz="57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lunch every morning.</a:t>
            </a:r>
          </a:p>
          <a:p>
            <a:pPr>
              <a:buNone/>
            </a:pPr>
            <a:r>
              <a:rPr lang="en-US" sz="5700" dirty="0" smtClean="0"/>
              <a:t> </a:t>
            </a:r>
            <a:endParaRPr lang="ru-RU" sz="5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3816424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Отрицательное предложение 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503001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sz="40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9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9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              play </a:t>
            </a:r>
            <a:r>
              <a:rPr lang="en-US" sz="39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tennis</a:t>
            </a:r>
            <a:r>
              <a:rPr lang="en-US" sz="39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every day.</a:t>
            </a:r>
          </a:p>
          <a:p>
            <a:pPr>
              <a:buNone/>
            </a:pPr>
            <a:endParaRPr lang="en-US" sz="3900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9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You                always </a:t>
            </a:r>
            <a:r>
              <a:rPr lang="en-US" sz="39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read</a:t>
            </a:r>
            <a:r>
              <a:rPr lang="en-US" sz="39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books.</a:t>
            </a:r>
          </a:p>
          <a:p>
            <a:pPr>
              <a:buNone/>
            </a:pPr>
            <a:endParaRPr lang="en-US" sz="3900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9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He                   usually </a:t>
            </a:r>
            <a:r>
              <a:rPr lang="en-US" sz="39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do</a:t>
            </a:r>
            <a:r>
              <a:rPr lang="en-US" sz="39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his homework.</a:t>
            </a:r>
          </a:p>
          <a:p>
            <a:pPr>
              <a:buNone/>
            </a:pPr>
            <a:endParaRPr lang="en-US" sz="3900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9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They               </a:t>
            </a:r>
            <a:r>
              <a:rPr lang="en-US" sz="39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travel</a:t>
            </a:r>
            <a:r>
              <a:rPr lang="en-US" sz="39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every year</a:t>
            </a:r>
            <a:r>
              <a:rPr lang="en-US" sz="39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900" dirty="0">
              <a:solidFill>
                <a:srgbClr val="0066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923928" y="188640"/>
            <a:ext cx="453650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don’t</a:t>
            </a:r>
          </a:p>
          <a:p>
            <a:pPr lvl="0">
              <a:spcBef>
                <a:spcPct val="0"/>
              </a:spcBef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 </a:t>
            </a:r>
            <a:r>
              <a:rPr lang="en-US" sz="37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N+            + V_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doesn’t </a:t>
            </a: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(he, she, it)</a:t>
            </a:r>
            <a:endParaRPr kumimoji="0" lang="ru-RU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4211960" y="692696"/>
            <a:ext cx="457200" cy="504056"/>
          </a:xfrm>
          <a:prstGeom prst="flowChartConnector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4653136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doesn’t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3356992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5877272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2132856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2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8640"/>
            <a:ext cx="8507288" cy="6408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(+) I</a:t>
            </a:r>
            <a:r>
              <a:rPr lang="en-US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go 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to school every day.</a:t>
            </a:r>
          </a:p>
          <a:p>
            <a:pPr>
              <a:buNone/>
            </a:pP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(-) I</a:t>
            </a:r>
            <a:r>
              <a:rPr lang="en-US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 go 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to school every day.</a:t>
            </a:r>
          </a:p>
          <a:p>
            <a:pPr>
              <a:buNone/>
            </a:pPr>
            <a:endParaRPr lang="en-US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(+) You always </a:t>
            </a:r>
            <a:r>
              <a:rPr lang="en-US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play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football.</a:t>
            </a:r>
          </a:p>
          <a:p>
            <a:pPr>
              <a:buNone/>
            </a:pP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(-) You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always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play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football.</a:t>
            </a:r>
          </a:p>
          <a:p>
            <a:pPr>
              <a:buNone/>
            </a:pPr>
            <a:endParaRPr lang="en-US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(+) He usually </a:t>
            </a:r>
            <a:r>
              <a:rPr lang="en-US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help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his mother.</a:t>
            </a:r>
          </a:p>
          <a:p>
            <a:pPr>
              <a:buNone/>
            </a:pP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(-) He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doesn’t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usually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help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his mother.</a:t>
            </a:r>
          </a:p>
          <a:p>
            <a:pPr>
              <a:buNone/>
            </a:pPr>
            <a:endParaRPr lang="en-US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(+) We </a:t>
            </a:r>
            <a:r>
              <a:rPr lang="en-US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watch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TV in the evening.</a:t>
            </a:r>
          </a:p>
          <a:p>
            <a:pPr>
              <a:buNone/>
            </a:pP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(-) We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watch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TV in the evening</a:t>
            </a:r>
            <a:r>
              <a:rPr lang="en-US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4896544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Общий вопрос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717032"/>
            <a:ext cx="8229600" cy="276917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He  usually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help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his mother.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he usually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help_ 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his mother?</a:t>
            </a:r>
          </a:p>
          <a:p>
            <a:pPr>
              <a:buNone/>
            </a:pP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        Yes, he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./ No, he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doesn’t</a:t>
            </a:r>
            <a:r>
              <a:rPr lang="ru-RU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5536" y="1196752"/>
            <a:ext cx="8568952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33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Do/Does +  N+ V_+ …?</a:t>
            </a:r>
            <a:r>
              <a:rPr kumimoji="0" lang="en-US" sz="3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3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3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</a:t>
            </a:r>
            <a:r>
              <a:rPr kumimoji="0" lang="en-US" sz="33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(he, she, it)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300" dirty="0" smtClean="0">
                <a:solidFill>
                  <a:srgbClr val="2618D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Yes, +N +do/does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i="0" u="none" strike="noStrike" kern="1200" cap="none" spc="0" normalizeH="0" baseline="0" noProof="0" dirty="0" smtClean="0">
                <a:ln>
                  <a:noFill/>
                </a:ln>
                <a:solidFill>
                  <a:srgbClr val="2618DE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No,</a:t>
            </a:r>
            <a:r>
              <a:rPr kumimoji="0" lang="en-US" sz="3300" i="0" u="none" strike="noStrike" kern="1200" cap="none" spc="0" normalizeH="0" noProof="0" dirty="0" smtClean="0">
                <a:ln>
                  <a:noFill/>
                </a:ln>
                <a:solidFill>
                  <a:srgbClr val="2618DE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+ N + </a:t>
            </a:r>
            <a:r>
              <a:rPr kumimoji="0" lang="en-US" sz="330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don’t/ doesn’t</a:t>
            </a:r>
            <a:endParaRPr kumimoji="0" lang="ru-RU" sz="33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0871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7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>
              <a:buNone/>
            </a:pP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4600" dirty="0" err="1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Misha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speak</a:t>
            </a:r>
            <a:r>
              <a:rPr lang="en-US" sz="4600" b="1" u="sng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English very well.</a:t>
            </a:r>
          </a:p>
          <a:p>
            <a:pPr>
              <a:buNone/>
            </a:pPr>
            <a:r>
              <a:rPr lang="en-US" sz="4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</a:t>
            </a: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600" dirty="0" err="1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Misha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speak_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English very well?</a:t>
            </a:r>
          </a:p>
          <a:p>
            <a:pPr>
              <a:buNone/>
            </a:pP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Yes, he </a:t>
            </a:r>
            <a:r>
              <a:rPr lang="en-US" sz="4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./ No, he </a:t>
            </a:r>
            <a:r>
              <a:rPr lang="en-US" sz="4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doesn’t</a:t>
            </a:r>
          </a:p>
          <a:p>
            <a:pPr>
              <a:buNone/>
            </a:pPr>
            <a:endParaRPr lang="en-US" sz="4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US" sz="4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play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football every day.</a:t>
            </a:r>
          </a:p>
          <a:p>
            <a:pPr>
              <a:buNone/>
            </a:pP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4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</a:t>
            </a: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US" sz="4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play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football every day?</a:t>
            </a:r>
          </a:p>
          <a:p>
            <a:pPr>
              <a:buNone/>
            </a:pP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Yes, we </a:t>
            </a:r>
            <a:r>
              <a:rPr lang="en-US" sz="4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</a:t>
            </a: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./ 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No, we </a:t>
            </a:r>
            <a:r>
              <a:rPr lang="en-US" sz="4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sz="46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My friends </a:t>
            </a:r>
            <a:r>
              <a:rPr lang="en-US" sz="4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live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in Moscow.</a:t>
            </a:r>
          </a:p>
          <a:p>
            <a:pPr>
              <a:buNone/>
            </a:pP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4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</a:t>
            </a: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my friends </a:t>
            </a:r>
            <a:r>
              <a:rPr lang="en-US" sz="46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live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in Moscow?</a:t>
            </a:r>
          </a:p>
          <a:p>
            <a:pPr>
              <a:buNone/>
            </a:pP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Yes, they </a:t>
            </a:r>
            <a:r>
              <a:rPr lang="en-US" sz="4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</a:t>
            </a: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./ </a:t>
            </a:r>
            <a:r>
              <a:rPr lang="en-US" sz="46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No, they </a:t>
            </a:r>
            <a:r>
              <a:rPr lang="en-US" sz="4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4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>
              <a:buNone/>
            </a:pPr>
            <a:endParaRPr lang="en-US" sz="40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40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pPr marL="609600" indent="-609600" algn="l">
              <a:lnSpc>
                <a:spcPct val="90000"/>
              </a:lnSpc>
              <a:defRPr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Специальный вопрос (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-?)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do/does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+       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V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+…?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ru-RU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435280" cy="5184576"/>
          </a:xfrm>
        </p:spPr>
        <p:txBody>
          <a:bodyPr>
            <a:noAutofit/>
          </a:bodyPr>
          <a:lstStyle/>
          <a:p>
            <a:pPr marL="609600" indent="-609600">
              <a:lnSpc>
                <a:spcPct val="90000"/>
              </a:lnSpc>
              <a:buNone/>
              <a:defRPr/>
            </a:pPr>
            <a:r>
              <a:rPr lang="ru-RU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8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like </a:t>
            </a:r>
            <a:r>
              <a:rPr lang="en-US" sz="2800" u="sng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English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en-US" sz="2800" b="1" i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What</a:t>
            </a:r>
            <a:r>
              <a:rPr lang="en-US" sz="2800" i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None/>
              <a:defRPr/>
            </a:pP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What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you </a:t>
            </a:r>
            <a:r>
              <a:rPr lang="en-US" sz="28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? - English. </a:t>
            </a:r>
            <a:endParaRPr lang="ru-RU" sz="2800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None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We</a:t>
            </a:r>
            <a:r>
              <a:rPr lang="en-US" sz="28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play 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tennis </a:t>
            </a:r>
            <a:r>
              <a:rPr lang="en-US" sz="2800" u="sng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at school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en-US" sz="2800" b="1" i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Where</a:t>
            </a:r>
            <a:r>
              <a:rPr lang="en-US" sz="2800" i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Where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we</a:t>
            </a:r>
            <a:r>
              <a:rPr lang="en-US" sz="28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play 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tennis? - At school.</a:t>
            </a:r>
            <a:endParaRPr lang="ru-RU" sz="2800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28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goes 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to bed </a:t>
            </a:r>
            <a:r>
              <a:rPr lang="en-US" sz="2800" u="sng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at 11 p.m. </a:t>
            </a:r>
            <a:r>
              <a:rPr lang="en-US" sz="2800" i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i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When</a:t>
            </a:r>
            <a:r>
              <a:rPr lang="en-US" sz="2800" i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en-US" sz="2800" dirty="0" smtClean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None/>
              <a:defRPr/>
            </a:pP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When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28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go_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 to bed? – At 11 p.m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None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My friend </a:t>
            </a:r>
            <a:r>
              <a:rPr lang="en-US" sz="28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u="sng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two cats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en-US" sz="2800" b="1" i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How many…</a:t>
            </a:r>
            <a:r>
              <a:rPr lang="en-US" sz="2800" i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How many </a:t>
            </a:r>
            <a:r>
              <a:rPr lang="en-US" sz="28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cats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my friend</a:t>
            </a:r>
            <a:r>
              <a:rPr lang="en-US" sz="2800" b="1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 have? –</a:t>
            </a:r>
            <a:r>
              <a:rPr lang="en-US" sz="2800" dirty="0" smtClean="0">
                <a:solidFill>
                  <a:srgbClr val="2618DE"/>
                </a:solidFill>
                <a:latin typeface="Times New Roman" pitchFamily="18" charset="0"/>
                <a:cs typeface="Times New Roman" pitchFamily="18" charset="0"/>
              </a:rPr>
              <a:t>Two.</a:t>
            </a:r>
            <a:endParaRPr lang="ru-RU" sz="2800" dirty="0">
              <a:solidFill>
                <a:srgbClr val="2618D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</TotalTime>
  <Words>369</Words>
  <Application>Microsoft Office PowerPoint</Application>
  <PresentationFormat>Экран (4:3)</PresentationFormat>
  <Paragraphs>109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In the country Do Did Done  Present Simple</vt:lpstr>
      <vt:lpstr>Слова –указатели: </vt:lpstr>
      <vt:lpstr>Утвердительное предложение</vt:lpstr>
      <vt:lpstr>Отрицательное предложение </vt:lpstr>
      <vt:lpstr>Слайд 5</vt:lpstr>
      <vt:lpstr>Общий вопрос</vt:lpstr>
      <vt:lpstr>Слайд 7</vt:lpstr>
      <vt:lpstr> Специальный вопрос (Wh-?):    Wh- + do/does +       + V_ +…?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33</cp:revision>
  <dcterms:created xsi:type="dcterms:W3CDTF">2013-05-11T06:26:16Z</dcterms:created>
  <dcterms:modified xsi:type="dcterms:W3CDTF">2013-05-11T18:00:22Z</dcterms:modified>
</cp:coreProperties>
</file>