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png" ContentType="image/png"/>
  <Override PartName="/ppt/media/image7.jpeg" ContentType="image/jpeg"/>
  <Override PartName="/ppt/media/image6.jpeg" ContentType="image/jpeg"/>
  <Override PartName="/ppt/media/image4.png" ContentType="image/png"/>
  <Override PartName="/ppt/media/image5.jpeg" ContentType="image/jpe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rIns="0" tIns="0" bIns="0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rIns="0" tIns="0" bIns="0"/>
          <a:p>
            <a:r>
              <a:rPr lang="ru-RU"/>
              <a:t>&lt;заголовок&gt;</a:t>
            </a:r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rIns="0" tIns="0" bIns="0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rIns="0" tIns="0" bIns="0" anchor="b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1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rIns="0" tIns="0" bIns="0" anchor="b"/>
          <a:p>
            <a:pPr algn="r"/>
            <a:fld id="{262E9C01-37B6-4379-83D4-7337875A4085}" type="slidenum">
              <a:rPr lang="ru-RU"/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0DF840E9-9879-4A28-90E2-EED5A3AC700F}" type="slidenum">
              <a:rPr lang="ru-RU" sz="1200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7C3B7BE9-0FBE-4F6A-B39C-E22C3E30EAD3}" type="slidenum">
              <a:rPr lang="ru-RU" sz="1200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5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6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68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81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68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10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10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81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ebebeb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ebebeb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dddddd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ebebeb"/>
          </a:solidFill>
          <a:ln w="38160">
            <a:noFill/>
          </a:ln>
        </p:spPr>
      </p:sp>
      <p:sp>
        <p:nvSpPr>
          <p:cNvPr id="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dddddd"/>
            </a:solidFill>
            <a:round/>
          </a:ln>
        </p:spPr>
      </p:sp>
      <p:sp>
        <p:nvSpPr>
          <p:cNvPr id="5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dddddd"/>
          </a:solidFill>
          <a:ln w="38160">
            <a:noFill/>
          </a:ln>
        </p:spPr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286000" y="3124080"/>
            <a:ext cx="6171840" cy="1893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3000">
                <a:solidFill>
                  <a:srgbClr val="000000"/>
                </a:solidFill>
                <a:latin typeface="Century School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 rot="5400000">
            <a:off x="7765200" y="1174320"/>
            <a:ext cx="2285640" cy="38052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entury Schoolbook"/>
              </a:rPr>
              <a:t>12.2.14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 rot="5400000">
            <a:off x="7077240" y="4181400"/>
            <a:ext cx="3657240" cy="38376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9" name="CustomShape 10"/>
          <p:cNvSpPr/>
          <p:nvPr/>
        </p:nvSpPr>
        <p:spPr>
          <a:xfrm>
            <a:off x="380880" y="0"/>
            <a:ext cx="609120" cy="6857640"/>
          </a:xfrm>
          <a:prstGeom prst="rect">
            <a:avLst/>
          </a:prstGeom>
          <a:solidFill>
            <a:srgbClr val="ebebeb"/>
          </a:solidFill>
          <a:ln w="38160">
            <a:noFill/>
          </a:ln>
        </p:spPr>
      </p:sp>
      <p:sp>
        <p:nvSpPr>
          <p:cNvPr id="10" name="CustomShape 11"/>
          <p:cNvSpPr/>
          <p:nvPr/>
        </p:nvSpPr>
        <p:spPr>
          <a:xfrm>
            <a:off x="276480" y="0"/>
            <a:ext cx="104400" cy="6857640"/>
          </a:xfrm>
          <a:prstGeom prst="rect">
            <a:avLst/>
          </a:prstGeom>
          <a:solidFill>
            <a:srgbClr val="f2f2f2"/>
          </a:solidFill>
          <a:ln w="38160">
            <a:noFill/>
          </a:ln>
        </p:spPr>
      </p:sp>
      <p:sp>
        <p:nvSpPr>
          <p:cNvPr id="11" name="CustomShape 12"/>
          <p:cNvSpPr/>
          <p:nvPr/>
        </p:nvSpPr>
        <p:spPr>
          <a:xfrm>
            <a:off x="990720" y="0"/>
            <a:ext cx="181440" cy="6857640"/>
          </a:xfrm>
          <a:prstGeom prst="rect">
            <a:avLst/>
          </a:prstGeom>
          <a:solidFill>
            <a:srgbClr val="f2f2f2"/>
          </a:solidFill>
          <a:ln w="38160">
            <a:noFill/>
          </a:ln>
        </p:spPr>
      </p:sp>
      <p:sp>
        <p:nvSpPr>
          <p:cNvPr id="12" name="CustomShape 13"/>
          <p:cNvSpPr/>
          <p:nvPr/>
        </p:nvSpPr>
        <p:spPr>
          <a:xfrm>
            <a:off x="1141200" y="0"/>
            <a:ext cx="230040" cy="6857640"/>
          </a:xfrm>
          <a:prstGeom prst="rect">
            <a:avLst/>
          </a:prstGeom>
          <a:solidFill>
            <a:srgbClr val="f8f8f8"/>
          </a:solidFill>
          <a:ln w="38160">
            <a:noFill/>
          </a:ln>
        </p:spPr>
      </p:sp>
      <p:sp>
        <p:nvSpPr>
          <p:cNvPr id="13" name="Line 14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rgbClr val="ebebeb"/>
            </a:solidFill>
            <a:round/>
          </a:ln>
        </p:spPr>
      </p:sp>
      <p:sp>
        <p:nvSpPr>
          <p:cNvPr id="14" name="Line 15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rgbClr val="f8f8f8"/>
            </a:solidFill>
            <a:round/>
          </a:ln>
        </p:spPr>
      </p:sp>
      <p:sp>
        <p:nvSpPr>
          <p:cNvPr id="15" name="Line 16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rgbClr val="ebebeb"/>
            </a:solidFill>
            <a:round/>
          </a:ln>
        </p:spPr>
      </p:sp>
      <p:sp>
        <p:nvSpPr>
          <p:cNvPr id="16" name="Line 17"/>
          <p:cNvSpPr/>
          <p:nvPr/>
        </p:nvSpPr>
        <p:spPr>
          <a:xfrm>
            <a:off x="1726560" y="0"/>
            <a:ext cx="0" cy="6858000"/>
          </a:xfrm>
          <a:prstGeom prst="line">
            <a:avLst/>
          </a:prstGeom>
          <a:ln w="28440">
            <a:solidFill>
              <a:srgbClr val="ebebeb"/>
            </a:solidFill>
            <a:round/>
          </a:ln>
        </p:spPr>
      </p:sp>
      <p:sp>
        <p:nvSpPr>
          <p:cNvPr id="17" name="Line 18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rgbClr val="ebebeb"/>
            </a:solidFill>
            <a:round/>
          </a:ln>
        </p:spPr>
      </p:sp>
      <p:sp>
        <p:nvSpPr>
          <p:cNvPr id="18" name="Line 19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rgbClr val="ebebeb"/>
            </a:solidFill>
            <a:round/>
          </a:ln>
        </p:spPr>
      </p:sp>
      <p:sp>
        <p:nvSpPr>
          <p:cNvPr id="19" name="CustomShape 20"/>
          <p:cNvSpPr/>
          <p:nvPr/>
        </p:nvSpPr>
        <p:spPr>
          <a:xfrm>
            <a:off x="1219320" y="0"/>
            <a:ext cx="75960" cy="6857640"/>
          </a:xfrm>
          <a:prstGeom prst="rect">
            <a:avLst/>
          </a:prstGeom>
          <a:solidFill>
            <a:srgbClr val="ebebeb"/>
          </a:solidFill>
          <a:ln w="38160">
            <a:noFill/>
          </a:ln>
        </p:spPr>
      </p:sp>
      <p:sp>
        <p:nvSpPr>
          <p:cNvPr id="20" name="CustomShape 21"/>
          <p:cNvSpPr/>
          <p:nvPr/>
        </p:nvSpPr>
        <p:spPr>
          <a:xfrm>
            <a:off x="609480" y="3429000"/>
            <a:ext cx="1294920" cy="1294920"/>
          </a:xfrm>
          <a:prstGeom prst="ellipse">
            <a:avLst/>
          </a:prstGeom>
          <a:solidFill>
            <a:srgbClr val="dddddd"/>
          </a:solidFill>
          <a:ln w="38160">
            <a:noFill/>
          </a:ln>
        </p:spPr>
      </p:sp>
      <p:sp>
        <p:nvSpPr>
          <p:cNvPr id="21" name="CustomShape 22"/>
          <p:cNvSpPr/>
          <p:nvPr/>
        </p:nvSpPr>
        <p:spPr>
          <a:xfrm>
            <a:off x="1309680" y="4866840"/>
            <a:ext cx="641160" cy="641160"/>
          </a:xfrm>
          <a:prstGeom prst="ellipse">
            <a:avLst/>
          </a:prstGeom>
          <a:solidFill>
            <a:srgbClr val="dddddd"/>
          </a:solidFill>
          <a:ln w="28440">
            <a:noFill/>
          </a:ln>
        </p:spPr>
      </p:sp>
      <p:sp>
        <p:nvSpPr>
          <p:cNvPr id="22" name="CustomShape 23"/>
          <p:cNvSpPr/>
          <p:nvPr/>
        </p:nvSpPr>
        <p:spPr>
          <a:xfrm>
            <a:off x="1091160" y="5500800"/>
            <a:ext cx="136800" cy="136800"/>
          </a:xfrm>
          <a:prstGeom prst="ellipse">
            <a:avLst/>
          </a:prstGeom>
          <a:solidFill>
            <a:srgbClr val="dddddd"/>
          </a:solidFill>
          <a:ln w="12600">
            <a:noFill/>
          </a:ln>
        </p:spPr>
      </p:sp>
      <p:sp>
        <p:nvSpPr>
          <p:cNvPr id="23" name="CustomShape 24"/>
          <p:cNvSpPr/>
          <p:nvPr/>
        </p:nvSpPr>
        <p:spPr>
          <a:xfrm>
            <a:off x="1664280" y="5788080"/>
            <a:ext cx="273960" cy="273960"/>
          </a:xfrm>
          <a:prstGeom prst="ellipse">
            <a:avLst/>
          </a:prstGeom>
          <a:solidFill>
            <a:srgbClr val="dddddd"/>
          </a:solidFill>
          <a:ln w="12600">
            <a:noFill/>
          </a:ln>
        </p:spPr>
      </p:sp>
      <p:sp>
        <p:nvSpPr>
          <p:cNvPr id="24" name="CustomShape 25"/>
          <p:cNvSpPr/>
          <p:nvPr/>
        </p:nvSpPr>
        <p:spPr>
          <a:xfrm>
            <a:off x="1905120" y="4495680"/>
            <a:ext cx="365400" cy="365400"/>
          </a:xfrm>
          <a:prstGeom prst="ellipse">
            <a:avLst/>
          </a:prstGeom>
          <a:solidFill>
            <a:srgbClr val="dddddd"/>
          </a:solidFill>
          <a:ln w="28440">
            <a:noFill/>
          </a:ln>
        </p:spPr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325520" y="4928760"/>
            <a:ext cx="609120" cy="51732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4BB99770-023F-40E3-80C8-97575DE4296A}" type="slidenum">
              <a:rPr b="1" lang="ru-RU" sz="1400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ebebeb"/>
            </a:solidFill>
            <a:round/>
          </a:ln>
        </p:spPr>
      </p:sp>
      <p:sp>
        <p:nvSpPr>
          <p:cNvPr id="62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ebebeb"/>
            </a:solidFill>
            <a:round/>
          </a:ln>
        </p:spPr>
      </p:sp>
      <p:sp>
        <p:nvSpPr>
          <p:cNvPr id="63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dddddd"/>
            </a:solidFill>
            <a:round/>
          </a:ln>
        </p:spPr>
      </p:sp>
      <p:sp>
        <p:nvSpPr>
          <p:cNvPr id="64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ebebeb"/>
          </a:solidFill>
          <a:ln w="38160">
            <a:noFill/>
          </a:ln>
        </p:spPr>
      </p:sp>
      <p:sp>
        <p:nvSpPr>
          <p:cNvPr id="65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dddddd"/>
            </a:solidFill>
            <a:round/>
          </a:ln>
        </p:spPr>
      </p:sp>
      <p:sp>
        <p:nvSpPr>
          <p:cNvPr id="66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dddddd"/>
          </a:solidFill>
          <a:ln w="38160">
            <a:noFill/>
          </a:ln>
        </p:spPr>
      </p:sp>
      <p:sp>
        <p:nvSpPr>
          <p:cNvPr id="67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>
                <a:solidFill>
                  <a:srgbClr val="000000"/>
                </a:solidFill>
                <a:latin typeface="Century School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8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2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"/>
            </a:pPr>
            <a:r>
              <a:rPr lang="ru-RU" sz="2100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25000"/>
              <a:buFont typeface="Wingdings 2" charset="2"/>
              <a:buChar char=""/>
            </a:pPr>
            <a:r>
              <a:rPr lang="ru-RU" sz="1600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69" name="PlaceHolder 9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entury Schoolbook"/>
              </a:rPr>
              <a:t>12.2.14</a:t>
            </a:r>
            <a:endParaRPr/>
          </a:p>
        </p:txBody>
      </p:sp>
      <p:sp>
        <p:nvSpPr>
          <p:cNvPr id="70" name="PlaceHolder 10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035608B2-BD47-468E-8F28-E95FE54BF138}" type="slidenum">
              <a:rPr b="1" lang="ru-RU" sz="1400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71" name="PlaceHolder 11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2123640" y="5157360"/>
            <a:ext cx="6696360" cy="146952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000000"/>
                </a:solidFill>
                <a:latin typeface="Century Schoolbook"/>
              </a:rPr>
              <a:t>Learning more about each other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1781640" y="197280"/>
            <a:ext cx="4176000" cy="37440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«My father is serious,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brave and responsible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My mother is friendly,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creative and bright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My granny is hospitable,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loving and caring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My sister is sociable,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naughty and kind.»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3" name="CustomShape 3"/>
          <p:cNvSpPr/>
          <p:nvPr/>
        </p:nvSpPr>
        <p:spPr>
          <a:xfrm>
            <a:off x="3230280" y="3933000"/>
            <a:ext cx="1182240" cy="91332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[ɪə] serious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[eɪ] brave, creative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[eə] caring</a:t>
            </a:r>
            <a:endParaRPr/>
          </a:p>
        </p:txBody>
      </p:sp>
      <p:pic>
        <p:nvPicPr>
          <p:cNvPr id="114" name="Pictur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958000" y="1196640"/>
            <a:ext cx="3024000" cy="302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11640" y="112464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3000" u="sng">
                <a:solidFill>
                  <a:srgbClr val="000000"/>
                </a:solidFill>
                <a:latin typeface="Century Schoolbook"/>
              </a:rPr>
              <a:t>Guess who is this:</a:t>
            </a:r>
            <a:r>
              <a:rPr b="1" lang="ru-RU" sz="3000" u="sng">
                <a:solidFill>
                  <a:srgbClr val="000000"/>
                </a:solidFill>
                <a:latin typeface="Century Schoolbook"/>
              </a:rPr>
              <a:t>
</a:t>
            </a:r>
            <a:r>
              <a:rPr lang="ru-RU" sz="3000">
                <a:solidFill>
                  <a:srgbClr val="000000"/>
                </a:solidFill>
                <a:latin typeface="Century Schoolbook"/>
              </a:rPr>
              <a:t>
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1. Is this a girl or a boy?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2. How old is he(she)?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3. Is he(she) tall or small?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4. Is he(she) thick or slim?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5. Is his(her) hair long or short?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6. Is his(her) hair dark or fair?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7. Whatcolourare his(her) eyes?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8. Is his(her) face round or oval?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9. What is he wearing?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8" dur="indefinite" restart="never" nodeType="tmRoot">
          <p:childTnLst>
            <p:seq>
              <p:cTn id="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0" y="0"/>
            <a:ext cx="6228000" cy="6857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2400" u="sng">
                <a:solidFill>
                  <a:srgbClr val="000000"/>
                </a:solidFill>
                <a:latin typeface="Century Schoolbook"/>
              </a:rPr>
              <a:t>Characteristics / Traits of character: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sociable,  independent, talkative, responsible, intelligent, creative, shy, rude, loving, curious, kind, funny, naughty, athletic, non-athletic, cruel, friendly, serious, understanding, responsible.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2400" u="sng">
                <a:solidFill>
                  <a:srgbClr val="000000"/>
                </a:solidFill>
                <a:latin typeface="Century Schoolbook"/>
              </a:rPr>
              <a:t>Family descriptions: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traditional, conservative, close, loving, warm, caring, hospitable, international, getting along well, doing things together.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2400" u="sng">
                <a:solidFill>
                  <a:srgbClr val="000000"/>
                </a:solidFill>
                <a:latin typeface="Century Schoolbook"/>
              </a:rPr>
              <a:t>Occupations / Jobs: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nurse, librarian, lawyer, dentist, engineer, computer programmer, farmer, office worker, housewife, driver, businessman, sportsman.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2400" u="sng">
                <a:solidFill>
                  <a:srgbClr val="000000"/>
                </a:solidFill>
                <a:latin typeface="Century Schoolbook"/>
              </a:rPr>
              <a:t>Hobbies: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karate, writing, cooking, sports, games, listening to music, watching TV, going to the theatre, dancing, swimming, reading, playing a musical instrument.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8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012000" y="116640"/>
            <a:ext cx="2592000" cy="1877400"/>
          </a:xfrm>
          <a:prstGeom prst="rect">
            <a:avLst/>
          </a:prstGeom>
          <a:ln>
            <a:noFill/>
          </a:ln>
        </p:spPr>
      </p:pic>
      <p:pic>
        <p:nvPicPr>
          <p:cNvPr id="119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300360" y="4005000"/>
            <a:ext cx="2232000" cy="2619360"/>
          </a:xfrm>
          <a:prstGeom prst="rect">
            <a:avLst/>
          </a:prstGeom>
          <a:ln>
            <a:noFill/>
          </a:ln>
        </p:spPr>
      </p:pic>
      <p:pic>
        <p:nvPicPr>
          <p:cNvPr id="120" name="Picture 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6084000" y="2277000"/>
            <a:ext cx="2232000" cy="151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" dur="indefinite" restart="never" nodeType="tmRoot">
          <p:childTnLst>
            <p:seq>
              <p:cTn id="11" dur="indefinite" nodeType="mainSeq">
                <p:childTnLst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6" dur="500"/>
                                        <p:tgtEl>
                                          <p:spTgt spid="117">
                                            <p:txEl>
                                              <p:p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9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1" dur="500"/>
                                        <p:tgtEl>
                                          <p:spTgt spid="117">
                                            <p:txEl>
                                              <p:pRg st="39" end="2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38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6" dur="500"/>
                                        <p:tgtEl>
                                          <p:spTgt spid="117">
                                            <p:txEl>
                                              <p:pRg st="238" end="2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59" end="3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1" dur="500"/>
                                        <p:tgtEl>
                                          <p:spTgt spid="117">
                                            <p:txEl>
                                              <p:pRg st="259" end="3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85" end="4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6" dur="500"/>
                                        <p:tgtEl>
                                          <p:spTgt spid="117">
                                            <p:txEl>
                                              <p:pRg st="385" end="4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05" end="5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1" dur="500"/>
                                        <p:tgtEl>
                                          <p:spTgt spid="117">
                                            <p:txEl>
                                              <p:pRg st="405" end="5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37" end="5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6" dur="500"/>
                                        <p:tgtEl>
                                          <p:spTgt spid="117">
                                            <p:txEl>
                                              <p:pRg st="537" end="5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46" end="7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1" dur="500"/>
                                        <p:tgtEl>
                                          <p:spTgt spid="117">
                                            <p:txEl>
                                              <p:pRg st="546" end="7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0" y="-57168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2400" u="sng">
                <a:solidFill>
                  <a:srgbClr val="000000"/>
                </a:solidFill>
                <a:latin typeface="Century Schoolbook"/>
              </a:rPr>
              <a:t>1.Match the words.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179640" y="692640"/>
            <a:ext cx="2232000" cy="2808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thin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clever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intelligent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sociable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loving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healthy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happy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3" name="CustomShape 3"/>
          <p:cNvSpPr/>
          <p:nvPr/>
        </p:nvSpPr>
        <p:spPr>
          <a:xfrm>
            <a:off x="2627640" y="692640"/>
            <a:ext cx="2232000" cy="2808000"/>
          </a:xfrm>
          <a:prstGeom prst="rect">
            <a:avLst/>
          </a:prstGeom>
          <a:solidFill>
            <a:srgbClr val="dddddd"/>
          </a:solidFill>
          <a:ln w="25560">
            <a:solidFill>
              <a:srgbClr val="a3a3a3"/>
            </a:solidFill>
            <a:round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bright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merry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slim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friendly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talkative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strong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entury Schoolbook"/>
              </a:rPr>
              <a:t>creative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24" name="CustomShape 4"/>
          <p:cNvSpPr/>
          <p:nvPr/>
        </p:nvSpPr>
        <p:spPr>
          <a:xfrm>
            <a:off x="1720800" y="3789000"/>
            <a:ext cx="314388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ru-RU" sz="2400" u="sng">
                <a:solidFill>
                  <a:srgbClr val="000000"/>
                </a:solidFill>
                <a:latin typeface="Century Schoolbook"/>
              </a:rPr>
              <a:t>2.Arrange the words in pairs of opposites.</a:t>
            </a:r>
            <a:endParaRPr/>
          </a:p>
        </p:txBody>
      </p:sp>
      <p:sp>
        <p:nvSpPr>
          <p:cNvPr id="125" name="CustomShape 5"/>
          <p:cNvSpPr/>
          <p:nvPr/>
        </p:nvSpPr>
        <p:spPr>
          <a:xfrm>
            <a:off x="179640" y="4365000"/>
            <a:ext cx="5904360" cy="109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Kind, silly, unfriendly, cruel, quiet, polite, obedient, clever, stupid, beautiful, naughty, rude, shy, friendly, noisy, brave, quiet, athletic, intelligent, ugly.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26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580000" y="404640"/>
            <a:ext cx="2819520" cy="316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0" y="0"/>
            <a:ext cx="7467120" cy="58068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u="sng">
                <a:solidFill>
                  <a:srgbClr val="000000"/>
                </a:solidFill>
                <a:latin typeface="Century Schoolbook"/>
              </a:rPr>
              <a:t>3.Complete the sentences.</a:t>
            </a:r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179640" y="836640"/>
            <a:ext cx="6408360" cy="563688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1. A person who can understand, learn and think things quickly and well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2. A person who is interested in things and wants to find out about them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3. A person who is impolite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4. A person who likes to talk a lot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5. A person who is afraid to meet or speak to unknown people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6. A person who produces new original ideas and things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7. A person who is very serious and does every thing in time is … 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8. A person who likes to meet and spend time with other people is … .</a:t>
            </a:r>
            <a:endParaRPr/>
          </a:p>
        </p:txBody>
      </p:sp>
      <p:pic>
        <p:nvPicPr>
          <p:cNvPr id="12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804360" y="188640"/>
            <a:ext cx="1511640" cy="3489840"/>
          </a:xfrm>
          <a:prstGeom prst="rect">
            <a:avLst/>
          </a:prstGeom>
          <a:ln>
            <a:noFill/>
          </a:ln>
        </p:spPr>
      </p:pic>
      <p:pic>
        <p:nvPicPr>
          <p:cNvPr id="130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372360" y="3789000"/>
            <a:ext cx="1918440" cy="2880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128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500" fill="hold"/>
                                        <p:tgtEl>
                                          <p:spTgt spid="128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128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" dur="500" fill="hold"/>
                                        <p:tgtEl>
                                          <p:spTgt spid="128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59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128">
                                            <p:txEl>
                                              <p:pRg st="159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128">
                                            <p:txEl>
                                              <p:pRg st="159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94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8" dur="500" fill="hold"/>
                                        <p:tgtEl>
                                          <p:spTgt spid="128">
                                            <p:txEl>
                                              <p:pRg st="194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128">
                                            <p:txEl>
                                              <p:pRg st="194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237" end="3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4" dur="500" fill="hold"/>
                                        <p:tgtEl>
                                          <p:spTgt spid="128">
                                            <p:txEl>
                                              <p:pRg st="237" end="3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128">
                                            <p:txEl>
                                              <p:pRg st="237" end="3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05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" dur="500" fill="hold"/>
                                        <p:tgtEl>
                                          <p:spTgt spid="128">
                                            <p:txEl>
                                              <p:pRg st="305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500" fill="hold"/>
                                        <p:tgtEl>
                                          <p:spTgt spid="128">
                                            <p:txEl>
                                              <p:pRg st="305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67" end="4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6" dur="500" fill="hold"/>
                                        <p:tgtEl>
                                          <p:spTgt spid="128">
                                            <p:txEl>
                                              <p:pRg st="367" end="4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7" dur="500" fill="hold"/>
                                        <p:tgtEl>
                                          <p:spTgt spid="128">
                                            <p:txEl>
                                              <p:pRg st="367" end="4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435" end="5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128">
                                            <p:txEl>
                                              <p:pRg st="435" end="5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3" dur="500" fill="hold"/>
                                        <p:tgtEl>
                                          <p:spTgt spid="128">
                                            <p:txEl>
                                              <p:pRg st="435" end="5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3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259640" y="548640"/>
            <a:ext cx="7467120" cy="808524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3200" u="sng">
                <a:solidFill>
                  <a:srgbClr val="000000"/>
                </a:solidFill>
                <a:latin typeface="Century Schoolbook"/>
              </a:rPr>
              <a:t>Make up dialogues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3200">
                <a:solidFill>
                  <a:srgbClr val="000000"/>
                </a:solidFill>
                <a:latin typeface="Century Schoolbook"/>
              </a:rPr>
              <a:t>1.</a:t>
            </a:r>
            <a:r>
              <a:rPr lang="ru-RU" sz="3600">
                <a:solidFill>
                  <a:srgbClr val="000000"/>
                </a:solidFill>
                <a:latin typeface="Century Schoolbook"/>
              </a:rPr>
              <a:t>Family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3600">
                <a:solidFill>
                  <a:srgbClr val="000000"/>
                </a:solidFill>
                <a:latin typeface="Century Schoolbook"/>
              </a:rPr>
              <a:t>2. Friend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3600">
                <a:solidFill>
                  <a:srgbClr val="000000"/>
                </a:solidFill>
                <a:latin typeface="Century Schoolbook"/>
              </a:rPr>
              <a:t>3. Animal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3600">
                <a:solidFill>
                  <a:srgbClr val="000000"/>
                </a:solidFill>
                <a:latin typeface="Century Schoolbook"/>
              </a:rPr>
              <a:t>4.Book Character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3600">
                <a:solidFill>
                  <a:srgbClr val="000000"/>
                </a:solidFill>
                <a:latin typeface="Century Schoolbook"/>
              </a:rPr>
              <a:t>5. Future Profession</a:t>
            </a:r>
            <a:endParaRPr/>
          </a:p>
        </p:txBody>
      </p:sp>
    </p:spTree>
  </p:cSld>
  <p:timing>
    <p:tnLst>
      <p:par>
        <p:cTn id="135" dur="indefinite" restart="never" nodeType="tmRoot">
          <p:childTnLst>
            <p:seq>
              <p:cTn id="1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63640" y="-1440"/>
            <a:ext cx="5101200" cy="6733800"/>
          </a:xfrm>
          <a:prstGeom prst="rect">
            <a:avLst/>
          </a:prstGeom>
          <a:ln>
            <a:noFill/>
          </a:ln>
        </p:spPr>
      </p:pic>
    </p:spTree>
  </p:cSld>
  <p:transition>
    <p:wedge/>
  </p:transition>
  <p:timing>
    <p:tnLst>
      <p:par>
        <p:cTn id="137" dur="indefinite" restart="never" nodeType="tmRoot">
          <p:childTnLst>
            <p:seq>
              <p:cTn id="1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>
                <a:solidFill>
                  <a:srgbClr val="000000"/>
                </a:solidFill>
                <a:latin typeface="Century Schoolbook"/>
              </a:rPr>
              <a:t>
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Read the text and answer the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questions: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1.What is Jimmy?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2. How does his mother call him? Why?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3. What colour are his eyes?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4. Is his nose large or small?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5. What do his parents think about Jimmy?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6. Who thinks him stupid and lazy?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7. What does mother often give him?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8. Where does Jimmy put the sweets?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b="1" lang="ru-RU" sz="2400">
                <a:solidFill>
                  <a:srgbClr val="000000"/>
                </a:solidFill>
                <a:latin typeface="Century Schoolbook"/>
              </a:rPr>
              <a:t>Literature: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1. </a:t>
            </a:r>
            <a:r>
              <a:rPr lang="ru-RU" sz="2400">
                <a:solidFill>
                  <a:srgbClr val="000000"/>
                </a:solidFill>
                <a:latin typeface="Century Schoolbook"/>
              </a:rPr>
              <a:t>https://www.google.com/search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2/ Sculte V. «English for children»</a:t>
            </a:r>
            <a:endParaRPr/>
          </a:p>
          <a:p>
            <a:pPr>
              <a:lnSpc>
                <a:spcPct val="100000"/>
              </a:lnSpc>
              <a:buSzPct val="25000"/>
              <a:buFont typeface="Wingdings" charset="2"/>
              <a:buChar char=""/>
            </a:pPr>
            <a:r>
              <a:rPr lang="ru-RU" sz="2400">
                <a:solidFill>
                  <a:srgbClr val="000000"/>
                </a:solidFill>
                <a:latin typeface="Century Schoolbook"/>
              </a:rPr>
              <a:t>3. «Enjoy English» (5) Biboletova M., Dobrinina 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39" dur="indefinite" restart="never" nodeType="tmRoot">
          <p:childTnLst>
            <p:seq>
              <p:cTn id="1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