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D08114DC-A4EB-4DBD-A393-D046C0464012}" type="datetimeFigureOut">
              <a:rPr lang="ru-RU" smtClean="0"/>
              <a:pPr/>
              <a:t>10.09.2011</a:t>
            </a:fld>
            <a:endParaRPr lang="ru-RU" dirty="0"/>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dirty="0"/>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34446649-2460-48A7-B0BC-D109EA30366D}"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08114DC-A4EB-4DBD-A393-D046C0464012}" type="datetimeFigureOut">
              <a:rPr lang="ru-RU" smtClean="0"/>
              <a:pPr/>
              <a:t>10.09.2011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446649-2460-48A7-B0BC-D109EA30366D}"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08114DC-A4EB-4DBD-A393-D046C0464012}" type="datetimeFigureOut">
              <a:rPr lang="ru-RU" smtClean="0"/>
              <a:pPr/>
              <a:t>10.09.2011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446649-2460-48A7-B0BC-D109EA30366D}"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08114DC-A4EB-4DBD-A393-D046C0464012}" type="datetimeFigureOut">
              <a:rPr lang="ru-RU" smtClean="0"/>
              <a:pPr/>
              <a:t>10.09.2011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446649-2460-48A7-B0BC-D109EA30366D}"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D08114DC-A4EB-4DBD-A393-D046C0464012}" type="datetimeFigureOut">
              <a:rPr lang="ru-RU" smtClean="0"/>
              <a:pPr/>
              <a:t>10.09.2011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446649-2460-48A7-B0BC-D109EA30366D}"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08114DC-A4EB-4DBD-A393-D046C0464012}" type="datetimeFigureOut">
              <a:rPr lang="ru-RU" smtClean="0"/>
              <a:pPr/>
              <a:t>10.09.2011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446649-2460-48A7-B0BC-D109EA30366D}"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D08114DC-A4EB-4DBD-A393-D046C0464012}" type="datetimeFigureOut">
              <a:rPr lang="ru-RU" smtClean="0"/>
              <a:pPr/>
              <a:t>10.09.2011</a:t>
            </a:fld>
            <a:endParaRPr lang="ru-RU" dirty="0"/>
          </a:p>
        </p:txBody>
      </p:sp>
      <p:sp>
        <p:nvSpPr>
          <p:cNvPr id="27" name="Номер слайда 26"/>
          <p:cNvSpPr>
            <a:spLocks noGrp="1"/>
          </p:cNvSpPr>
          <p:nvPr>
            <p:ph type="sldNum" sz="quarter" idx="11"/>
          </p:nvPr>
        </p:nvSpPr>
        <p:spPr/>
        <p:txBody>
          <a:bodyPr rtlCol="0"/>
          <a:lstStyle/>
          <a:p>
            <a:fld id="{34446649-2460-48A7-B0BC-D109EA30366D}" type="slidenum">
              <a:rPr lang="ru-RU" smtClean="0"/>
              <a:pPr/>
              <a:t>‹#›</a:t>
            </a:fld>
            <a:endParaRPr lang="ru-RU" dirty="0"/>
          </a:p>
        </p:txBody>
      </p:sp>
      <p:sp>
        <p:nvSpPr>
          <p:cNvPr id="28" name="Нижний колонтитул 27"/>
          <p:cNvSpPr>
            <a:spLocks noGrp="1"/>
          </p:cNvSpPr>
          <p:nvPr>
            <p:ph type="ftr" sz="quarter" idx="12"/>
          </p:nvPr>
        </p:nvSpPr>
        <p:spPr/>
        <p:txBody>
          <a:bodyPr rtlCol="0"/>
          <a:lstStyle/>
          <a:p>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D08114DC-A4EB-4DBD-A393-D046C0464012}" type="datetimeFigureOut">
              <a:rPr lang="ru-RU" smtClean="0"/>
              <a:pPr/>
              <a:t>10.09.2011</a:t>
            </a:fld>
            <a:endParaRPr lang="ru-RU" dirty="0"/>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dirty="0"/>
          </a:p>
        </p:txBody>
      </p:sp>
      <p:sp>
        <p:nvSpPr>
          <p:cNvPr id="5" name="Номер слайда 4"/>
          <p:cNvSpPr>
            <a:spLocks noGrp="1"/>
          </p:cNvSpPr>
          <p:nvPr>
            <p:ph type="sldNum" sz="quarter" idx="12"/>
          </p:nvPr>
        </p:nvSpPr>
        <p:spPr>
          <a:xfrm>
            <a:off x="8174736" y="2272"/>
            <a:ext cx="762000" cy="365760"/>
          </a:xfrm>
        </p:spPr>
        <p:txBody>
          <a:bodyPr/>
          <a:lstStyle/>
          <a:p>
            <a:fld id="{34446649-2460-48A7-B0BC-D109EA30366D}"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08114DC-A4EB-4DBD-A393-D046C0464012}" type="datetimeFigureOut">
              <a:rPr lang="ru-RU" smtClean="0"/>
              <a:pPr/>
              <a:t>10.09.2011</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446649-2460-48A7-B0BC-D109EA30366D}"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08114DC-A4EB-4DBD-A393-D046C0464012}" type="datetimeFigureOut">
              <a:rPr lang="ru-RU" smtClean="0"/>
              <a:pPr/>
              <a:t>10.09.2011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446649-2460-48A7-B0BC-D109EA30366D}"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dirty="0"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D08114DC-A4EB-4DBD-A393-D046C0464012}" type="datetimeFigureOut">
              <a:rPr lang="ru-RU" smtClean="0"/>
              <a:pPr/>
              <a:t>10.09.2011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446649-2460-48A7-B0BC-D109EA30366D}"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D08114DC-A4EB-4DBD-A393-D046C0464012}" type="datetimeFigureOut">
              <a:rPr lang="ru-RU" smtClean="0"/>
              <a:pPr/>
              <a:t>10.09.2011</a:t>
            </a:fld>
            <a:endParaRPr lang="ru-RU" dirty="0"/>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dirty="0"/>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34446649-2460-48A7-B0BC-D109EA30366D}"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714744" y="785795"/>
            <a:ext cx="5072098" cy="2786081"/>
          </a:xfrm>
        </p:spPr>
        <p:txBody>
          <a:bodyPr>
            <a:normAutofit/>
          </a:bodyPr>
          <a:lstStyle/>
          <a:p>
            <a:r>
              <a:rPr lang="en-US" sz="5400" dirty="0" smtClean="0">
                <a:solidFill>
                  <a:srgbClr val="FF0000"/>
                </a:solidFill>
              </a:rPr>
              <a:t>Let’s keep in touch</a:t>
            </a:r>
            <a:endParaRPr lang="ru-RU" sz="5400" dirty="0">
              <a:solidFill>
                <a:srgbClr val="FF0000"/>
              </a:solidFill>
            </a:endParaRPr>
          </a:p>
        </p:txBody>
      </p:sp>
      <p:sp>
        <p:nvSpPr>
          <p:cNvPr id="3" name="Подзаголовок 2"/>
          <p:cNvSpPr>
            <a:spLocks noGrp="1"/>
          </p:cNvSpPr>
          <p:nvPr>
            <p:ph type="subTitle" idx="1"/>
          </p:nvPr>
        </p:nvSpPr>
        <p:spPr>
          <a:xfrm>
            <a:off x="571472" y="4000504"/>
            <a:ext cx="7929618" cy="1928826"/>
          </a:xfrm>
        </p:spPr>
        <p:txBody>
          <a:bodyPr>
            <a:normAutofit/>
          </a:bodyPr>
          <a:lstStyle/>
          <a:p>
            <a:r>
              <a:rPr lang="ru-RU" sz="2800" dirty="0" smtClean="0">
                <a:solidFill>
                  <a:schemeClr val="tx1"/>
                </a:solidFill>
              </a:rPr>
              <a:t>Антонова Ирина Викторовна</a:t>
            </a:r>
          </a:p>
          <a:p>
            <a:r>
              <a:rPr lang="ru-RU" sz="2800" dirty="0" smtClean="0">
                <a:solidFill>
                  <a:schemeClr val="tx1"/>
                </a:solidFill>
              </a:rPr>
              <a:t>Учитель английского языка</a:t>
            </a:r>
          </a:p>
          <a:p>
            <a:r>
              <a:rPr lang="ru-RU" sz="2800" dirty="0" smtClean="0">
                <a:solidFill>
                  <a:schemeClr val="tx1"/>
                </a:solidFill>
              </a:rPr>
              <a:t>МОУ СОШ № 24 г. Иркутска</a:t>
            </a:r>
            <a:endParaRPr lang="ru-RU" sz="2800" dirty="0">
              <a:solidFill>
                <a:schemeClr val="tx1"/>
              </a:solidFill>
            </a:endParaRPr>
          </a:p>
        </p:txBody>
      </p:sp>
      <p:pic>
        <p:nvPicPr>
          <p:cNvPr id="1026" name="Picture 2" descr="C:\Users\Слава\Desktop\df.jpg"/>
          <p:cNvPicPr>
            <a:picLocks noChangeAspect="1" noChangeArrowheads="1"/>
          </p:cNvPicPr>
          <p:nvPr/>
        </p:nvPicPr>
        <p:blipFill>
          <a:blip r:embed="rId2"/>
          <a:srcRect/>
          <a:stretch>
            <a:fillRect/>
          </a:stretch>
        </p:blipFill>
        <p:spPr bwMode="auto">
          <a:xfrm>
            <a:off x="142844" y="142852"/>
            <a:ext cx="3286147" cy="2928958"/>
          </a:xfrm>
          <a:prstGeom prst="rect">
            <a:avLst/>
          </a:prstGeom>
          <a:noFill/>
        </p:spPr>
      </p:pic>
      <p:sp>
        <p:nvSpPr>
          <p:cNvPr id="5" name="TextBox 4"/>
          <p:cNvSpPr txBox="1"/>
          <p:nvPr/>
        </p:nvSpPr>
        <p:spPr>
          <a:xfrm>
            <a:off x="785786" y="1285860"/>
            <a:ext cx="2000264" cy="369332"/>
          </a:xfrm>
          <a:prstGeom prst="rect">
            <a:avLst/>
          </a:prstGeom>
          <a:solidFill>
            <a:schemeClr val="accent5">
              <a:lumMod val="75000"/>
            </a:schemeClr>
          </a:solidFill>
        </p:spPr>
        <p:txBody>
          <a:bodyPr wrap="square" rtlCol="0">
            <a:spAutoFit/>
          </a:bodyPr>
          <a:lstStyle/>
          <a:p>
            <a:r>
              <a:rPr lang="en-US" dirty="0" smtClean="0"/>
              <a:t>Writing letters</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rgbClr val="FF0000"/>
                </a:solidFill>
              </a:rPr>
              <a:t>P.S</a:t>
            </a:r>
            <a:r>
              <a:rPr lang="en-US" b="1" dirty="0" smtClean="0"/>
              <a:t>.</a:t>
            </a:r>
            <a:r>
              <a:rPr lang="en-US" dirty="0" smtClean="0"/>
              <a:t> </a:t>
            </a:r>
            <a:r>
              <a:rPr lang="en-US" b="1" dirty="0" smtClean="0">
                <a:solidFill>
                  <a:schemeClr val="tx1"/>
                </a:solidFill>
              </a:rPr>
              <a:t>7</a:t>
            </a:r>
            <a:endParaRPr lang="ru-RU" dirty="0">
              <a:solidFill>
                <a:schemeClr val="tx1"/>
              </a:solidFill>
            </a:endParaRPr>
          </a:p>
        </p:txBody>
      </p:sp>
      <p:sp>
        <p:nvSpPr>
          <p:cNvPr id="3" name="Содержимое 2"/>
          <p:cNvSpPr>
            <a:spLocks noGrp="1"/>
          </p:cNvSpPr>
          <p:nvPr>
            <p:ph idx="1"/>
          </p:nvPr>
        </p:nvSpPr>
        <p:spPr>
          <a:xfrm>
            <a:off x="1285852" y="2249424"/>
            <a:ext cx="6572296" cy="3179840"/>
          </a:xfrm>
          <a:solidFill>
            <a:schemeClr val="accent4">
              <a:lumMod val="40000"/>
              <a:lumOff val="60000"/>
            </a:schemeClr>
          </a:solidFill>
        </p:spPr>
        <p:txBody>
          <a:bodyPr/>
          <a:lstStyle/>
          <a:p>
            <a:pPr>
              <a:buNone/>
            </a:pPr>
            <a:r>
              <a:rPr lang="en-US" dirty="0" smtClean="0"/>
              <a:t>   If you want to add anything additional to the letter you write a P.S. (post script) and the message after that. You can also add a P.P.S after that and a P.P.P.S. after that and so on. </a:t>
            </a:r>
            <a:endParaRPr lang="ru-RU" dirty="0" smtClean="0"/>
          </a:p>
          <a:p>
            <a:endParaRPr lang="ru-RU" dirty="0"/>
          </a:p>
        </p:txBody>
      </p:sp>
      <p:pic>
        <p:nvPicPr>
          <p:cNvPr id="7171" name="Picture 3" descr="C:\Users\Слава\Desktop\письмо\proshanie-128.gif"/>
          <p:cNvPicPr>
            <a:picLocks noChangeAspect="1" noChangeArrowheads="1" noCrop="1"/>
          </p:cNvPicPr>
          <p:nvPr/>
        </p:nvPicPr>
        <p:blipFill>
          <a:blip r:embed="rId2"/>
          <a:srcRect/>
          <a:stretch>
            <a:fillRect/>
          </a:stretch>
        </p:blipFill>
        <p:spPr bwMode="auto">
          <a:xfrm>
            <a:off x="3571868" y="4643446"/>
            <a:ext cx="1607355" cy="1643074"/>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14356"/>
            <a:ext cx="8229600" cy="1495444"/>
          </a:xfrm>
        </p:spPr>
        <p:txBody>
          <a:bodyPr>
            <a:normAutofit fontScale="90000"/>
          </a:bodyPr>
          <a:lstStyle/>
          <a:p>
            <a:r>
              <a:rPr lang="ru-RU" b="1" dirty="0" smtClean="0">
                <a:solidFill>
                  <a:srgbClr val="FF0000"/>
                </a:solidFill>
              </a:rPr>
              <a:t>Friendly Letter Format</a:t>
            </a:r>
            <a:r>
              <a:rPr lang="en-US" b="1" dirty="0" smtClean="0">
                <a:solidFill>
                  <a:srgbClr val="FF0000"/>
                </a:solidFill>
              </a:rPr>
              <a:t/>
            </a:r>
            <a:br>
              <a:rPr lang="en-US" b="1" dirty="0" smtClean="0">
                <a:solidFill>
                  <a:srgbClr val="FF0000"/>
                </a:solidFill>
              </a:rPr>
            </a:br>
            <a:r>
              <a:rPr lang="en-US" b="1" dirty="0" smtClean="0">
                <a:solidFill>
                  <a:srgbClr val="FF0000"/>
                </a:solidFill>
              </a:rPr>
              <a:t> </a:t>
            </a:r>
            <a:r>
              <a:rPr lang="en-US" sz="1600" dirty="0" smtClean="0"/>
              <a:t>In the friendly letter format, your address, date, the closing, signature, </a:t>
            </a:r>
            <a:r>
              <a:rPr lang="en-US" sz="1600" smtClean="0"/>
              <a:t>and name </a:t>
            </a:r>
            <a:r>
              <a:rPr lang="en-US" sz="1600" dirty="0" smtClean="0"/>
              <a:t>are all indented to the right half of the page (how far you indent in is up to you as long as the heading </a:t>
            </a:r>
            <a:endParaRPr lang="ru-RU" sz="1600" dirty="0"/>
          </a:p>
        </p:txBody>
      </p:sp>
      <p:sp>
        <p:nvSpPr>
          <p:cNvPr id="3" name="Содержимое 2"/>
          <p:cNvSpPr>
            <a:spLocks noGrp="1"/>
          </p:cNvSpPr>
          <p:nvPr>
            <p:ph idx="1"/>
          </p:nvPr>
        </p:nvSpPr>
        <p:spPr/>
        <p:txBody>
          <a:bodyPr>
            <a:normAutofit fontScale="55000" lnSpcReduction="20000"/>
          </a:bodyPr>
          <a:lstStyle/>
          <a:p>
            <a:pPr algn="r">
              <a:buNone/>
            </a:pPr>
            <a:r>
              <a:rPr lang="en-US" dirty="0" smtClean="0">
                <a:solidFill>
                  <a:srgbClr val="00B0F0"/>
                </a:solidFill>
              </a:rPr>
              <a:t>Return Address Line 1 </a:t>
            </a:r>
            <a:r>
              <a:rPr lang="en-US" b="1" dirty="0" smtClean="0">
                <a:solidFill>
                  <a:srgbClr val="00B0F0"/>
                </a:solidFill>
              </a:rPr>
              <a:t>1</a:t>
            </a:r>
            <a:r>
              <a:rPr lang="en-US" dirty="0" smtClean="0">
                <a:solidFill>
                  <a:srgbClr val="00B0F0"/>
                </a:solidFill>
              </a:rPr>
              <a:t/>
            </a:r>
            <a:br>
              <a:rPr lang="en-US" dirty="0" smtClean="0">
                <a:solidFill>
                  <a:srgbClr val="00B0F0"/>
                </a:solidFill>
              </a:rPr>
            </a:br>
            <a:r>
              <a:rPr lang="en-US" dirty="0" smtClean="0">
                <a:solidFill>
                  <a:srgbClr val="00B0F0"/>
                </a:solidFill>
              </a:rPr>
              <a:t>Return Address Line 2</a:t>
            </a:r>
          </a:p>
          <a:p>
            <a:pPr algn="r">
              <a:buNone/>
            </a:pPr>
            <a:r>
              <a:rPr lang="en-US" dirty="0" smtClean="0">
                <a:solidFill>
                  <a:srgbClr val="00B0F0"/>
                </a:solidFill>
              </a:rPr>
              <a:t/>
            </a:r>
            <a:br>
              <a:rPr lang="en-US" dirty="0" smtClean="0">
                <a:solidFill>
                  <a:srgbClr val="00B0F0"/>
                </a:solidFill>
              </a:rPr>
            </a:br>
            <a:r>
              <a:rPr lang="en-US" dirty="0" smtClean="0">
                <a:solidFill>
                  <a:schemeClr val="accent6">
                    <a:lumMod val="75000"/>
                  </a:schemeClr>
                </a:solidFill>
              </a:rPr>
              <a:t>Date (Month Day, Year) </a:t>
            </a:r>
            <a:r>
              <a:rPr lang="en-US" b="1" dirty="0" smtClean="0">
                <a:solidFill>
                  <a:schemeClr val="accent6">
                    <a:lumMod val="75000"/>
                  </a:schemeClr>
                </a:solidFill>
              </a:rPr>
              <a:t>2</a:t>
            </a:r>
            <a:r>
              <a:rPr lang="en-US" dirty="0" smtClean="0">
                <a:solidFill>
                  <a:schemeClr val="accent6">
                    <a:lumMod val="75000"/>
                  </a:schemeClr>
                </a:solidFill>
              </a:rPr>
              <a:t> </a:t>
            </a:r>
            <a:endParaRPr lang="ru-RU" dirty="0" smtClean="0">
              <a:solidFill>
                <a:schemeClr val="accent6">
                  <a:lumMod val="75000"/>
                </a:schemeClr>
              </a:solidFill>
            </a:endParaRPr>
          </a:p>
          <a:p>
            <a:pPr>
              <a:buNone/>
            </a:pPr>
            <a:r>
              <a:rPr lang="en-US" dirty="0" smtClean="0"/>
              <a:t/>
            </a:r>
            <a:br>
              <a:rPr lang="en-US" dirty="0" smtClean="0"/>
            </a:br>
            <a:r>
              <a:rPr lang="en-US" dirty="0" smtClean="0"/>
              <a:t/>
            </a:r>
            <a:br>
              <a:rPr lang="en-US" dirty="0" smtClean="0"/>
            </a:br>
            <a:r>
              <a:rPr lang="en-US" dirty="0" smtClean="0">
                <a:solidFill>
                  <a:srgbClr val="002060"/>
                </a:solidFill>
              </a:rPr>
              <a:t>Dear Name of Recipient, </a:t>
            </a:r>
            <a:r>
              <a:rPr lang="en-US" b="1" dirty="0" smtClean="0">
                <a:solidFill>
                  <a:srgbClr val="002060"/>
                </a:solidFill>
              </a:rPr>
              <a:t>3</a:t>
            </a:r>
            <a:r>
              <a:rPr lang="en-US" dirty="0" smtClean="0">
                <a:solidFill>
                  <a:srgbClr val="002060"/>
                </a:solidFill>
              </a:rPr>
              <a:t> </a:t>
            </a:r>
            <a:endParaRPr lang="ru-RU" dirty="0" smtClean="0">
              <a:solidFill>
                <a:srgbClr val="002060"/>
              </a:solidFill>
            </a:endParaRPr>
          </a:p>
          <a:p>
            <a:pPr>
              <a:buNone/>
            </a:pPr>
            <a:r>
              <a:rPr lang="en-US" dirty="0" smtClean="0">
                <a:solidFill>
                  <a:srgbClr val="C00000"/>
                </a:solidFill>
              </a:rPr>
              <a:t>Body Paragraph 1 . . . . . . . . . . . . . . . . . . . . . . . . . . . . . . . . . . . . . . . . . . . . . . . . . . . . . . . . . . . . . . . . . . . . . . . . . . . . . . . . . . . . . . . . . . . . . . . . . . . . . . . . . . . . . . . . . . . . . . . . . . . . . . . . . . . . . . . . . . . . . . . . . . . . . . . . </a:t>
            </a:r>
            <a:endParaRPr lang="ru-RU" dirty="0" smtClean="0">
              <a:solidFill>
                <a:srgbClr val="C00000"/>
              </a:solidFill>
            </a:endParaRPr>
          </a:p>
          <a:p>
            <a:pPr>
              <a:buNone/>
            </a:pPr>
            <a:r>
              <a:rPr lang="en-US" dirty="0" smtClean="0">
                <a:solidFill>
                  <a:srgbClr val="C00000"/>
                </a:solidFill>
              </a:rPr>
              <a:t>Body Paragraph 2 . . . . . . . . . . . . . . . . . . . . . . . . . . . . . . . . . . . . . . . . . . . . . . . . . . . . . . . . . . . . . . . . . . . . . . . . . . . . . . . . . . . . . . . . . . . . . . . . . . . . . . . . . . . . . . . . . . . . . . . . . . . . . . . . . . . . . . . . . . . . . . . . . . . . . . . . </a:t>
            </a:r>
            <a:endParaRPr lang="ru-RU" dirty="0" smtClean="0">
              <a:solidFill>
                <a:srgbClr val="C00000"/>
              </a:solidFill>
            </a:endParaRPr>
          </a:p>
          <a:p>
            <a:pPr>
              <a:buNone/>
            </a:pPr>
            <a:r>
              <a:rPr lang="en-US" dirty="0" smtClean="0">
                <a:solidFill>
                  <a:srgbClr val="C00000"/>
                </a:solidFill>
              </a:rPr>
              <a:t>Body Paragraph 3 . . . . . . . . . . . . . . . . . . . . . . . . . . . . . . . . . . . . . . . . . . . . . . . . . . . . . . . . . . . . . . . . . . . . . . . . . . . . . . . . . . . . . . . . . . . . . . . . . . . . . . . . . . . . . . . . . . . . . . . . . . . . . . . . . . . . . . . . . . . . . . . . . . . . . . . . </a:t>
            </a:r>
            <a:r>
              <a:rPr lang="en-US" b="1" dirty="0" smtClean="0">
                <a:solidFill>
                  <a:srgbClr val="C00000"/>
                </a:solidFill>
              </a:rPr>
              <a:t>4</a:t>
            </a:r>
            <a:r>
              <a:rPr lang="en-US" dirty="0" smtClean="0">
                <a:solidFill>
                  <a:srgbClr val="C00000"/>
                </a:solidFill>
              </a:rPr>
              <a:t> </a:t>
            </a:r>
            <a:r>
              <a:rPr lang="en-US" dirty="0" smtClean="0"/>
              <a:t/>
            </a:r>
            <a:br>
              <a:rPr lang="en-US" dirty="0" smtClean="0"/>
            </a:br>
            <a:endParaRPr lang="ru-RU" dirty="0" smtClean="0"/>
          </a:p>
          <a:p>
            <a:pPr algn="r">
              <a:buNone/>
            </a:pPr>
            <a:r>
              <a:rPr lang="en-US" dirty="0" smtClean="0">
                <a:solidFill>
                  <a:srgbClr val="00B050"/>
                </a:solidFill>
              </a:rPr>
              <a:t>Closing (Sincerely...), </a:t>
            </a:r>
            <a:r>
              <a:rPr lang="en-US" b="1" dirty="0" smtClean="0">
                <a:solidFill>
                  <a:srgbClr val="00B050"/>
                </a:solidFill>
              </a:rPr>
              <a:t>5</a:t>
            </a:r>
            <a:r>
              <a:rPr lang="en-US" dirty="0" smtClean="0">
                <a:solidFill>
                  <a:srgbClr val="00B050"/>
                </a:solidFill>
              </a:rPr>
              <a:t> </a:t>
            </a:r>
            <a:r>
              <a:rPr lang="en-US" dirty="0" smtClean="0"/>
              <a:t/>
            </a:r>
            <a:br>
              <a:rPr lang="en-US" dirty="0" smtClean="0"/>
            </a:br>
            <a:r>
              <a:rPr lang="en-US" dirty="0" smtClean="0">
                <a:solidFill>
                  <a:schemeClr val="accent4">
                    <a:lumMod val="75000"/>
                  </a:schemeClr>
                </a:solidFill>
              </a:rPr>
              <a:t>Signature </a:t>
            </a:r>
            <a:r>
              <a:rPr lang="en-US" b="1" dirty="0" smtClean="0">
                <a:solidFill>
                  <a:schemeClr val="accent4">
                    <a:lumMod val="75000"/>
                  </a:schemeClr>
                </a:solidFill>
              </a:rPr>
              <a:t>6</a:t>
            </a:r>
            <a:r>
              <a:rPr lang="en-US" dirty="0" smtClean="0">
                <a:solidFill>
                  <a:schemeClr val="accent4">
                    <a:lumMod val="75000"/>
                  </a:schemeClr>
                </a:solidFill>
              </a:rPr>
              <a:t> </a:t>
            </a:r>
            <a:endParaRPr lang="ru-RU" dirty="0" smtClean="0">
              <a:solidFill>
                <a:schemeClr val="accent4">
                  <a:lumMod val="75000"/>
                </a:schemeClr>
              </a:solidFill>
            </a:endParaRPr>
          </a:p>
          <a:p>
            <a:pPr>
              <a:buNone/>
            </a:pPr>
            <a:endParaRPr lang="en-US" dirty="0" smtClean="0"/>
          </a:p>
          <a:p>
            <a:pPr>
              <a:buNone/>
            </a:pPr>
            <a:r>
              <a:rPr lang="en-US" dirty="0" smtClean="0"/>
              <a:t>P.S. </a:t>
            </a:r>
            <a:r>
              <a:rPr lang="en-US" b="1" dirty="0" smtClean="0"/>
              <a:t>7</a:t>
            </a:r>
            <a:endParaRPr lang="ru-RU" dirty="0" smtClean="0"/>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fill="hold" grpId="0" nodeType="clickEffect">
                                  <p:stCondLst>
                                    <p:cond delay="0"/>
                                  </p:stCondLst>
                                  <p:childTnLst>
                                    <p:anim calcmode="discrete" valueType="str">
                                      <p:cBhvr>
                                        <p:cTn id="6" dur="1000" fill="hold"/>
                                        <p:tgtEl>
                                          <p:spTgt spid="3">
                                            <p:txEl>
                                              <p:pRg st="0" end="0"/>
                                            </p:txEl>
                                          </p:spTgt>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35" presetClass="emph" presetSubtype="0" fill="hold" grpId="0" nodeType="clickEffect">
                                  <p:stCondLst>
                                    <p:cond delay="0"/>
                                  </p:stCondLst>
                                  <p:childTnLst>
                                    <p:anim calcmode="discrete" valueType="str">
                                      <p:cBhvr>
                                        <p:cTn id="10" dur="1000" fill="hold"/>
                                        <p:tgtEl>
                                          <p:spTgt spid="3">
                                            <p:txEl>
                                              <p:pRg st="1" end="1"/>
                                            </p:txEl>
                                          </p:spTgt>
                                        </p:tgtEl>
                                        <p:attrNameLst>
                                          <p:attrName>style.visibility</p:attrName>
                                        </p:attrNameLst>
                                      </p:cBhvr>
                                      <p:tavLst>
                                        <p:tav tm="0">
                                          <p:val>
                                            <p:strVal val="hidden"/>
                                          </p:val>
                                        </p:tav>
                                        <p:tav tm="50000">
                                          <p:val>
                                            <p:strVal val="visible"/>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mph" presetSubtype="0" fill="hold" grpId="0" nodeType="clickEffect">
                                  <p:stCondLst>
                                    <p:cond delay="0"/>
                                  </p:stCondLst>
                                  <p:childTnLst>
                                    <p:anim calcmode="discrete" valueType="str">
                                      <p:cBhvr>
                                        <p:cTn id="14" dur="1000" fill="hold"/>
                                        <p:tgtEl>
                                          <p:spTgt spid="3">
                                            <p:txEl>
                                              <p:pRg st="2" end="2"/>
                                            </p:txEl>
                                          </p:spTgt>
                                        </p:tgtEl>
                                        <p:attrNameLst>
                                          <p:attrName>style.visibility</p:attrName>
                                        </p:attrNameLst>
                                      </p:cBhvr>
                                      <p:tavLst>
                                        <p:tav tm="0">
                                          <p:val>
                                            <p:strVal val="hidden"/>
                                          </p:val>
                                        </p:tav>
                                        <p:tav tm="50000">
                                          <p:val>
                                            <p:strVal val="visible"/>
                                          </p:val>
                                        </p:tav>
                                      </p:tavLst>
                                    </p:anim>
                                  </p:childTnLst>
                                </p:cTn>
                              </p:par>
                            </p:childTnLst>
                          </p:cTn>
                        </p:par>
                      </p:childTnLst>
                    </p:cTn>
                  </p:par>
                  <p:par>
                    <p:cTn id="15" fill="hold">
                      <p:stCondLst>
                        <p:cond delay="indefinite"/>
                      </p:stCondLst>
                      <p:childTnLst>
                        <p:par>
                          <p:cTn id="16" fill="hold">
                            <p:stCondLst>
                              <p:cond delay="0"/>
                            </p:stCondLst>
                            <p:childTnLst>
                              <p:par>
                                <p:cTn id="17" presetID="35" presetClass="emph" presetSubtype="0" fill="hold" grpId="0" nodeType="clickEffect">
                                  <p:stCondLst>
                                    <p:cond delay="0"/>
                                  </p:stCondLst>
                                  <p:childTnLst>
                                    <p:anim calcmode="discrete" valueType="str">
                                      <p:cBhvr>
                                        <p:cTn id="18" dur="1000" fill="hold"/>
                                        <p:tgtEl>
                                          <p:spTgt spid="3">
                                            <p:txEl>
                                              <p:pRg st="3" end="3"/>
                                            </p:txEl>
                                          </p:spTgt>
                                        </p:tgtEl>
                                        <p:attrNameLst>
                                          <p:attrName>style.visibility</p:attrName>
                                        </p:attrNameLst>
                                      </p:cBhvr>
                                      <p:tavLst>
                                        <p:tav tm="0">
                                          <p:val>
                                            <p:strVal val="hidden"/>
                                          </p:val>
                                        </p:tav>
                                        <p:tav tm="50000">
                                          <p:val>
                                            <p:strVal val="visible"/>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mph" presetSubtype="0" fill="hold" grpId="0" nodeType="clickEffect">
                                  <p:stCondLst>
                                    <p:cond delay="0"/>
                                  </p:stCondLst>
                                  <p:childTnLst>
                                    <p:anim calcmode="discrete" valueType="str">
                                      <p:cBhvr>
                                        <p:cTn id="22" dur="1000" fill="hold"/>
                                        <p:tgtEl>
                                          <p:spTgt spid="3">
                                            <p:txEl>
                                              <p:pRg st="4" end="4"/>
                                            </p:txEl>
                                          </p:spTgt>
                                        </p:tgtEl>
                                        <p:attrNameLst>
                                          <p:attrName>style.visibility</p:attrName>
                                        </p:attrNameLst>
                                      </p:cBhvr>
                                      <p:tavLst>
                                        <p:tav tm="0">
                                          <p:val>
                                            <p:strVal val="hidden"/>
                                          </p:val>
                                        </p:tav>
                                        <p:tav tm="50000">
                                          <p:val>
                                            <p:strVal val="visible"/>
                                          </p:val>
                                        </p:tav>
                                      </p:tavLst>
                                    </p:anim>
                                  </p:childTnLst>
                                </p:cTn>
                              </p:par>
                            </p:childTnLst>
                          </p:cTn>
                        </p:par>
                      </p:childTnLst>
                    </p:cTn>
                  </p:par>
                  <p:par>
                    <p:cTn id="23" fill="hold">
                      <p:stCondLst>
                        <p:cond delay="indefinite"/>
                      </p:stCondLst>
                      <p:childTnLst>
                        <p:par>
                          <p:cTn id="24" fill="hold">
                            <p:stCondLst>
                              <p:cond delay="0"/>
                            </p:stCondLst>
                            <p:childTnLst>
                              <p:par>
                                <p:cTn id="25" presetID="35" presetClass="emph" presetSubtype="0" fill="hold" grpId="0" nodeType="clickEffect">
                                  <p:stCondLst>
                                    <p:cond delay="0"/>
                                  </p:stCondLst>
                                  <p:childTnLst>
                                    <p:anim calcmode="discrete" valueType="str">
                                      <p:cBhvr>
                                        <p:cTn id="26" dur="1000" fill="hold"/>
                                        <p:tgtEl>
                                          <p:spTgt spid="3">
                                            <p:txEl>
                                              <p:pRg st="5" end="5"/>
                                            </p:txEl>
                                          </p:spTgt>
                                        </p:tgtEl>
                                        <p:attrNameLst>
                                          <p:attrName>style.visibility</p:attrName>
                                        </p:attrNameLst>
                                      </p:cBhvr>
                                      <p:tavLst>
                                        <p:tav tm="0">
                                          <p:val>
                                            <p:strVal val="hidden"/>
                                          </p:val>
                                        </p:tav>
                                        <p:tav tm="50000">
                                          <p:val>
                                            <p:strVal val="visible"/>
                                          </p:val>
                                        </p:tav>
                                      </p:tavLst>
                                    </p:anim>
                                  </p:childTnLst>
                                </p:cTn>
                              </p:par>
                            </p:childTnLst>
                          </p:cTn>
                        </p:par>
                      </p:childTnLst>
                    </p:cTn>
                  </p:par>
                  <p:par>
                    <p:cTn id="27" fill="hold">
                      <p:stCondLst>
                        <p:cond delay="indefinite"/>
                      </p:stCondLst>
                      <p:childTnLst>
                        <p:par>
                          <p:cTn id="28" fill="hold">
                            <p:stCondLst>
                              <p:cond delay="0"/>
                            </p:stCondLst>
                            <p:childTnLst>
                              <p:par>
                                <p:cTn id="29" presetID="35" presetClass="emph" presetSubtype="0" fill="hold" grpId="0" nodeType="clickEffect">
                                  <p:stCondLst>
                                    <p:cond delay="0"/>
                                  </p:stCondLst>
                                  <p:childTnLst>
                                    <p:anim calcmode="discrete" valueType="str">
                                      <p:cBhvr>
                                        <p:cTn id="30" dur="1000" fill="hold"/>
                                        <p:tgtEl>
                                          <p:spTgt spid="3">
                                            <p:txEl>
                                              <p:pRg st="6" end="6"/>
                                            </p:txEl>
                                          </p:spTgt>
                                        </p:tgtEl>
                                        <p:attrNameLst>
                                          <p:attrName>style.visibility</p:attrName>
                                        </p:attrNameLst>
                                      </p:cBhvr>
                                      <p:tavLst>
                                        <p:tav tm="0">
                                          <p:val>
                                            <p:strVal val="hidden"/>
                                          </p:val>
                                        </p:tav>
                                        <p:tav tm="50000">
                                          <p:val>
                                            <p:strVal val="visible"/>
                                          </p:val>
                                        </p:tav>
                                      </p:tavLst>
                                    </p:anim>
                                  </p:childTnLst>
                                </p:cTn>
                              </p:par>
                            </p:childTnLst>
                          </p:cTn>
                        </p:par>
                      </p:childTnLst>
                    </p:cTn>
                  </p:par>
                  <p:par>
                    <p:cTn id="31" fill="hold">
                      <p:stCondLst>
                        <p:cond delay="indefinite"/>
                      </p:stCondLst>
                      <p:childTnLst>
                        <p:par>
                          <p:cTn id="32" fill="hold">
                            <p:stCondLst>
                              <p:cond delay="0"/>
                            </p:stCondLst>
                            <p:childTnLst>
                              <p:par>
                                <p:cTn id="33" presetID="35" presetClass="emph" presetSubtype="0" fill="hold" grpId="0" nodeType="clickEffect">
                                  <p:stCondLst>
                                    <p:cond delay="0"/>
                                  </p:stCondLst>
                                  <p:childTnLst>
                                    <p:anim calcmode="discrete" valueType="str">
                                      <p:cBhvr>
                                        <p:cTn id="34" dur="1000" fill="hold"/>
                                        <p:tgtEl>
                                          <p:spTgt spid="3">
                                            <p:txEl>
                                              <p:pRg st="8" end="8"/>
                                            </p:txEl>
                                          </p:spTgt>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rgbClr val="FF0000"/>
                </a:solidFill>
              </a:rPr>
              <a:t>Список литературы</a:t>
            </a:r>
            <a:endParaRPr lang="ru-RU" dirty="0">
              <a:solidFill>
                <a:srgbClr val="FF0000"/>
              </a:solidFill>
            </a:endParaRPr>
          </a:p>
        </p:txBody>
      </p:sp>
      <p:sp>
        <p:nvSpPr>
          <p:cNvPr id="3" name="Содержимое 2"/>
          <p:cNvSpPr>
            <a:spLocks noGrp="1"/>
          </p:cNvSpPr>
          <p:nvPr>
            <p:ph idx="1"/>
          </p:nvPr>
        </p:nvSpPr>
        <p:spPr/>
        <p:txBody>
          <a:bodyPr>
            <a:normAutofit/>
          </a:bodyPr>
          <a:lstStyle/>
          <a:p>
            <a:r>
              <a:rPr lang="ru-RU" sz="1800" dirty="0" smtClean="0"/>
              <a:t> К. И. Кауфман, М.Ю.Кауфман, Английский язык,8 класс (</a:t>
            </a:r>
            <a:r>
              <a:rPr lang="en-US" sz="1800" dirty="0" smtClean="0"/>
              <a:t>Happy English. </a:t>
            </a:r>
            <a:r>
              <a:rPr lang="en-US" sz="1800" dirty="0" err="1" smtClean="0"/>
              <a:t>ru</a:t>
            </a:r>
            <a:r>
              <a:rPr lang="en-US" sz="1800" dirty="0" smtClean="0"/>
              <a:t>)</a:t>
            </a:r>
            <a:r>
              <a:rPr lang="ru-RU" sz="1800" dirty="0" smtClean="0"/>
              <a:t>,Титул, 2008.</a:t>
            </a:r>
          </a:p>
          <a:p>
            <a:endParaRPr lang="ru-RU" sz="1800" dirty="0" smtClean="0"/>
          </a:p>
          <a:p>
            <a:r>
              <a:rPr lang="ru-RU" sz="1800" dirty="0" smtClean="0"/>
              <a:t>Т</a:t>
            </a:r>
            <a:r>
              <a:rPr lang="ru-RU" sz="1800" dirty="0" smtClean="0"/>
              <a:t>. </a:t>
            </a:r>
            <a:r>
              <a:rPr lang="ru-RU" sz="1800" dirty="0" err="1" smtClean="0"/>
              <a:t>Клементьева</a:t>
            </a:r>
            <a:r>
              <a:rPr lang="ru-RU" sz="1800" dirty="0" smtClean="0"/>
              <a:t>, </a:t>
            </a:r>
            <a:r>
              <a:rPr lang="ru-RU" sz="1800" dirty="0" err="1" smtClean="0"/>
              <a:t>Джилл</a:t>
            </a:r>
            <a:r>
              <a:rPr lang="ru-RU" sz="1800" dirty="0" smtClean="0"/>
              <a:t> </a:t>
            </a:r>
            <a:r>
              <a:rPr lang="ru-RU" sz="1800" dirty="0" err="1" smtClean="0"/>
              <a:t>Шэннон</a:t>
            </a:r>
            <a:r>
              <a:rPr lang="ru-RU" sz="1800" dirty="0" smtClean="0"/>
              <a:t>,</a:t>
            </a:r>
            <a:r>
              <a:rPr lang="ru-RU" sz="1800" dirty="0" smtClean="0"/>
              <a:t>«</a:t>
            </a:r>
            <a:r>
              <a:rPr lang="ru-RU" sz="1800" dirty="0" smtClean="0"/>
              <a:t>Счастливый английский-2» ( для 7-9 классов), Титул, </a:t>
            </a:r>
            <a:r>
              <a:rPr lang="ru-RU" sz="1800" dirty="0" smtClean="0"/>
              <a:t>2003. </a:t>
            </a:r>
            <a:endParaRPr lang="ru-RU" sz="1800" dirty="0" smtClean="0"/>
          </a:p>
          <a:p>
            <a:endParaRPr lang="ru-RU" sz="1800" dirty="0" smtClean="0"/>
          </a:p>
          <a:p>
            <a:r>
              <a:rPr lang="ru-RU" sz="1800" dirty="0" smtClean="0"/>
              <a:t>Анимационные картинки сайта</a:t>
            </a:r>
            <a:r>
              <a:rPr lang="en-US" sz="1800" dirty="0" smtClean="0"/>
              <a:t> http://www.master-live.ru/gifimg/anipudo.htm</a:t>
            </a:r>
            <a:endParaRPr lang="ru-RU"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642910" y="1000108"/>
            <a:ext cx="7586690" cy="5500726"/>
          </a:xfrm>
          <a:solidFill>
            <a:schemeClr val="bg2">
              <a:lumMod val="90000"/>
            </a:schemeClr>
          </a:solidFill>
        </p:spPr>
        <p:txBody>
          <a:bodyPr/>
          <a:lstStyle/>
          <a:p>
            <a:r>
              <a:rPr lang="en-US" dirty="0" smtClean="0"/>
              <a:t> Letter writing is communication,</a:t>
            </a:r>
            <a:endParaRPr lang="ru-RU" dirty="0" smtClean="0"/>
          </a:p>
          <a:p>
            <a:pPr>
              <a:buNone/>
            </a:pPr>
            <a:r>
              <a:rPr lang="en-US" dirty="0" smtClean="0"/>
              <a:t>essential literacy –and it's fun.</a:t>
            </a:r>
            <a:br>
              <a:rPr lang="en-US" dirty="0" smtClean="0"/>
            </a:br>
            <a:endParaRPr lang="ru-RU" dirty="0" smtClean="0"/>
          </a:p>
          <a:p>
            <a:r>
              <a:rPr lang="en-US" dirty="0" smtClean="0"/>
              <a:t>Boys who write letters are popular.</a:t>
            </a:r>
            <a:endParaRPr lang="ru-RU" dirty="0" smtClean="0"/>
          </a:p>
          <a:p>
            <a:endParaRPr lang="ru-RU" dirty="0" smtClean="0"/>
          </a:p>
          <a:p>
            <a:r>
              <a:rPr lang="en-US" dirty="0" smtClean="0"/>
              <a:t> Girls love receiving letters.</a:t>
            </a:r>
            <a:endParaRPr lang="ru-RU" dirty="0" smtClean="0"/>
          </a:p>
          <a:p>
            <a:endParaRPr lang="ru-RU" dirty="0" smtClean="0"/>
          </a:p>
          <a:p>
            <a:r>
              <a:rPr lang="en-US" dirty="0" smtClean="0"/>
              <a:t>Writing letters is dreamy</a:t>
            </a:r>
            <a:r>
              <a:rPr lang="ru-RU" dirty="0" smtClean="0"/>
              <a:t>.</a:t>
            </a:r>
            <a:endParaRPr lang="ru-RU" dirty="0"/>
          </a:p>
        </p:txBody>
      </p:sp>
      <p:pic>
        <p:nvPicPr>
          <p:cNvPr id="1027" name="Picture 3" descr="C:\Users\Слава\Desktop\письмо\..kj.jpg"/>
          <p:cNvPicPr>
            <a:picLocks noChangeAspect="1" noChangeArrowheads="1"/>
          </p:cNvPicPr>
          <p:nvPr/>
        </p:nvPicPr>
        <p:blipFill>
          <a:blip r:embed="rId2"/>
          <a:srcRect/>
          <a:stretch>
            <a:fillRect/>
          </a:stretch>
        </p:blipFill>
        <p:spPr bwMode="auto">
          <a:xfrm>
            <a:off x="6143635" y="3786190"/>
            <a:ext cx="2586549" cy="228601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3">
                                            <p:bg/>
                                          </p:spTgt>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0" nodeType="clickEffect">
                                  <p:stCondLst>
                                    <p:cond delay="0"/>
                                  </p:stCondLst>
                                  <p:childTnLst>
                                    <p:animScale>
                                      <p:cBhvr>
                                        <p:cTn id="10" dur="2000" fill="hold"/>
                                        <p:tgtEl>
                                          <p:spTgt spid="3">
                                            <p:txEl>
                                              <p:pRg st="0" end="0"/>
                                            </p:txEl>
                                          </p:spTgt>
                                        </p:tgtEl>
                                      </p:cBhvr>
                                      <p:by x="150000" y="150000"/>
                                    </p:animScale>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grpId="0" nodeType="clickEffect">
                                  <p:stCondLst>
                                    <p:cond delay="0"/>
                                  </p:stCondLst>
                                  <p:childTnLst>
                                    <p:animScale>
                                      <p:cBhvr>
                                        <p:cTn id="14" dur="2000" fill="hold"/>
                                        <p:tgtEl>
                                          <p:spTgt spid="3">
                                            <p:txEl>
                                              <p:pRg st="1" end="1"/>
                                            </p:txEl>
                                          </p:spTgt>
                                        </p:tgtEl>
                                      </p:cBhvr>
                                      <p:by x="150000" y="150000"/>
                                    </p:animScale>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grpId="0" nodeType="clickEffect">
                                  <p:stCondLst>
                                    <p:cond delay="0"/>
                                  </p:stCondLst>
                                  <p:childTnLst>
                                    <p:animScale>
                                      <p:cBhvr>
                                        <p:cTn id="18" dur="2000" fill="hold"/>
                                        <p:tgtEl>
                                          <p:spTgt spid="3">
                                            <p:txEl>
                                              <p:pRg st="2" end="2"/>
                                            </p:txEl>
                                          </p:spTgt>
                                        </p:tgtEl>
                                      </p:cBhvr>
                                      <p:by x="150000" y="150000"/>
                                    </p:animScale>
                                  </p:childTnLst>
                                </p:cTn>
                              </p:par>
                            </p:childTnLst>
                          </p:cTn>
                        </p:par>
                      </p:childTnLst>
                    </p:cTn>
                  </p:par>
                  <p:par>
                    <p:cTn id="19" fill="hold">
                      <p:stCondLst>
                        <p:cond delay="indefinite"/>
                      </p:stCondLst>
                      <p:childTnLst>
                        <p:par>
                          <p:cTn id="20" fill="hold">
                            <p:stCondLst>
                              <p:cond delay="0"/>
                            </p:stCondLst>
                            <p:childTnLst>
                              <p:par>
                                <p:cTn id="21" presetID="6" presetClass="emph" presetSubtype="0" fill="hold" grpId="0" nodeType="clickEffect">
                                  <p:stCondLst>
                                    <p:cond delay="0"/>
                                  </p:stCondLst>
                                  <p:childTnLst>
                                    <p:animScale>
                                      <p:cBhvr>
                                        <p:cTn id="22" dur="2000" fill="hold"/>
                                        <p:tgtEl>
                                          <p:spTgt spid="3">
                                            <p:txEl>
                                              <p:pRg st="4" end="4"/>
                                            </p:txEl>
                                          </p:spTgt>
                                        </p:tgtEl>
                                      </p:cBhvr>
                                      <p:by x="150000" y="150000"/>
                                    </p:animScale>
                                  </p:childTnLst>
                                </p:cTn>
                              </p:par>
                            </p:childTnLst>
                          </p:cTn>
                        </p:par>
                      </p:childTnLst>
                    </p:cTn>
                  </p:par>
                  <p:par>
                    <p:cTn id="23" fill="hold">
                      <p:stCondLst>
                        <p:cond delay="indefinite"/>
                      </p:stCondLst>
                      <p:childTnLst>
                        <p:par>
                          <p:cTn id="24" fill="hold">
                            <p:stCondLst>
                              <p:cond delay="0"/>
                            </p:stCondLst>
                            <p:childTnLst>
                              <p:par>
                                <p:cTn id="25" presetID="6" presetClass="emph" presetSubtype="0" fill="hold" grpId="0" nodeType="clickEffect">
                                  <p:stCondLst>
                                    <p:cond delay="0"/>
                                  </p:stCondLst>
                                  <p:childTnLst>
                                    <p:animScale>
                                      <p:cBhvr>
                                        <p:cTn id="26" dur="2000" fill="hold"/>
                                        <p:tgtEl>
                                          <p:spTgt spid="3">
                                            <p:txEl>
                                              <p:pRg st="6" end="6"/>
                                            </p:txEl>
                                          </p:spTgt>
                                        </p:tgtEl>
                                      </p:cBhvr>
                                      <p:by x="150000" y="150000"/>
                                    </p:animScale>
                                  </p:childTnLst>
                                </p:cTn>
                              </p:par>
                            </p:childTnLst>
                          </p:cTn>
                        </p:par>
                      </p:childTnLst>
                    </p:cTn>
                  </p:par>
                  <p:par>
                    <p:cTn id="27" fill="hold">
                      <p:stCondLst>
                        <p:cond delay="indefinite"/>
                      </p:stCondLst>
                      <p:childTnLst>
                        <p:par>
                          <p:cTn id="28" fill="hold">
                            <p:stCondLst>
                              <p:cond delay="0"/>
                            </p:stCondLst>
                            <p:childTnLst>
                              <p:par>
                                <p:cTn id="29" presetID="3" presetClass="exit" presetSubtype="10" fill="hold" nodeType="clickEffect">
                                  <p:stCondLst>
                                    <p:cond delay="0"/>
                                  </p:stCondLst>
                                  <p:childTnLst>
                                    <p:animEffect transition="out" filter="blinds(horizontal)">
                                      <p:cBhvr>
                                        <p:cTn id="30" dur="500"/>
                                        <p:tgtEl>
                                          <p:spTgt spid="1027"/>
                                        </p:tgtEl>
                                      </p:cBhvr>
                                    </p:animEffect>
                                    <p:set>
                                      <p:cBhvr>
                                        <p:cTn id="31" dur="1" fill="hold">
                                          <p:stCondLst>
                                            <p:cond delay="499"/>
                                          </p:stCondLst>
                                        </p:cTn>
                                        <p:tgtEl>
                                          <p:spTgt spid="10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b="1" dirty="0" smtClean="0">
                <a:solidFill>
                  <a:srgbClr val="FF0000"/>
                </a:solidFill>
              </a:rPr>
              <a:t>Friendly Letter Writing</a:t>
            </a:r>
            <a:endParaRPr lang="ru-RU" dirty="0">
              <a:solidFill>
                <a:srgbClr val="FF0000"/>
              </a:solidFill>
            </a:endParaRPr>
          </a:p>
        </p:txBody>
      </p:sp>
      <p:sp>
        <p:nvSpPr>
          <p:cNvPr id="4" name="Содержимое 3"/>
          <p:cNvSpPr>
            <a:spLocks noGrp="1"/>
          </p:cNvSpPr>
          <p:nvPr>
            <p:ph idx="1"/>
          </p:nvPr>
        </p:nvSpPr>
        <p:spPr>
          <a:solidFill>
            <a:schemeClr val="accent2">
              <a:lumMod val="40000"/>
              <a:lumOff val="60000"/>
            </a:schemeClr>
          </a:solidFill>
        </p:spPr>
        <p:txBody>
          <a:bodyPr/>
          <a:lstStyle/>
          <a:p>
            <a:r>
              <a:rPr lang="en-US" b="1" dirty="0" smtClean="0"/>
              <a:t>Purpose of a Friendly Letter</a:t>
            </a:r>
            <a:r>
              <a:rPr lang="en-US" dirty="0" smtClean="0"/>
              <a:t/>
            </a:r>
            <a:br>
              <a:rPr lang="en-US" dirty="0" smtClean="0"/>
            </a:br>
            <a:r>
              <a:rPr lang="en-US" dirty="0" smtClean="0"/>
              <a:t>A friendly letter (or informal letter) is a way of communicating between two people (sometimes more) who are usually well acquainted. There are many uses and reasons for writing a friendly letter, but usually friendly letters will consist of topics on a personal level. Friendly letters can either be printed or hand-written. </a:t>
            </a:r>
            <a:endParaRPr lang="ru-RU" dirty="0"/>
          </a:p>
        </p:txBody>
      </p:sp>
      <p:pic>
        <p:nvPicPr>
          <p:cNvPr id="1026" name="Picture 2" descr="C:\Users\Слава\Desktop\письмо\33668_BnHover.jpg"/>
          <p:cNvPicPr>
            <a:picLocks noChangeAspect="1" noChangeArrowheads="1"/>
          </p:cNvPicPr>
          <p:nvPr/>
        </p:nvPicPr>
        <p:blipFill>
          <a:blip r:embed="rId2"/>
          <a:srcRect/>
          <a:stretch>
            <a:fillRect/>
          </a:stretch>
        </p:blipFill>
        <p:spPr bwMode="auto">
          <a:xfrm>
            <a:off x="6715140" y="642918"/>
            <a:ext cx="2255937" cy="150019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xit" presetSubtype="4" fill="hold" nodeType="clickEffect">
                                  <p:stCondLst>
                                    <p:cond delay="0"/>
                                  </p:stCondLst>
                                  <p:childTnLst>
                                    <p:animEffect transition="out" filter="wheel(4)">
                                      <p:cBhvr>
                                        <p:cTn id="6" dur="2000"/>
                                        <p:tgtEl>
                                          <p:spTgt spid="1026"/>
                                        </p:tgtEl>
                                      </p:cBhvr>
                                    </p:animEffect>
                                    <p:set>
                                      <p:cBhvr>
                                        <p:cTn id="7" dur="1" fill="hold">
                                          <p:stCondLst>
                                            <p:cond delay="1999"/>
                                          </p:stCondLst>
                                        </p:cTn>
                                        <p:tgtEl>
                                          <p:spTgt spid="102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en-US" b="1" dirty="0" smtClean="0">
                <a:solidFill>
                  <a:srgbClr val="FF0000"/>
                </a:solidFill>
              </a:rPr>
              <a:t>Your Address</a:t>
            </a:r>
            <a:r>
              <a:rPr lang="ru-RU" b="1" dirty="0" smtClean="0">
                <a:solidFill>
                  <a:schemeClr val="tx1"/>
                </a:solidFill>
              </a:rPr>
              <a:t>1</a:t>
            </a:r>
            <a:r>
              <a:rPr lang="en-US" dirty="0" smtClean="0">
                <a:solidFill>
                  <a:srgbClr val="FF0000"/>
                </a:solidFill>
              </a:rPr>
              <a:t> </a:t>
            </a:r>
            <a:endParaRPr lang="ru-RU" dirty="0">
              <a:solidFill>
                <a:srgbClr val="FF0000"/>
              </a:solidFill>
            </a:endParaRPr>
          </a:p>
        </p:txBody>
      </p:sp>
      <p:sp>
        <p:nvSpPr>
          <p:cNvPr id="3" name="Содержимое 2"/>
          <p:cNvSpPr>
            <a:spLocks noGrp="1"/>
          </p:cNvSpPr>
          <p:nvPr>
            <p:ph idx="1"/>
          </p:nvPr>
        </p:nvSpPr>
        <p:spPr>
          <a:xfrm>
            <a:off x="457200" y="2249424"/>
            <a:ext cx="2971792" cy="4325112"/>
          </a:xfrm>
        </p:spPr>
        <p:txBody>
          <a:bodyPr>
            <a:normAutofit fontScale="85000" lnSpcReduction="20000"/>
          </a:bodyPr>
          <a:lstStyle/>
          <a:p>
            <a:pPr>
              <a:buNone/>
            </a:pPr>
            <a:r>
              <a:rPr lang="en-US" dirty="0" smtClean="0"/>
              <a:t>All that is needed is your street address on the first line and the city, state (county), country and zip on the second line. (Not needed if the letter is printed on paper with a letterhead already on it.) </a:t>
            </a:r>
            <a:endParaRPr lang="ru-RU" dirty="0"/>
          </a:p>
        </p:txBody>
      </p:sp>
      <p:sp>
        <p:nvSpPr>
          <p:cNvPr id="5" name="Прямоугольник 4"/>
          <p:cNvSpPr/>
          <p:nvPr/>
        </p:nvSpPr>
        <p:spPr>
          <a:xfrm>
            <a:off x="5072066" y="2285993"/>
            <a:ext cx="3214710" cy="923330"/>
          </a:xfrm>
          <a:prstGeom prst="rect">
            <a:avLst/>
          </a:prstGeom>
          <a:solidFill>
            <a:schemeClr val="tx2">
              <a:lumMod val="20000"/>
              <a:lumOff val="80000"/>
            </a:schemeClr>
          </a:solidFill>
        </p:spPr>
        <p:txBody>
          <a:bodyPr wrap="square">
            <a:spAutoFit/>
          </a:bodyPr>
          <a:lstStyle/>
          <a:p>
            <a:r>
              <a:rPr lang="en-US" dirty="0" smtClean="0"/>
              <a:t>506 Country Lane</a:t>
            </a:r>
            <a:br>
              <a:rPr lang="en-US" dirty="0" smtClean="0"/>
            </a:br>
            <a:r>
              <a:rPr lang="en-US" dirty="0" smtClean="0"/>
              <a:t>North Baysville, CA 53286</a:t>
            </a:r>
          </a:p>
          <a:p>
            <a:r>
              <a:rPr lang="en-US" dirty="0" smtClean="0"/>
              <a:t>USA</a:t>
            </a:r>
            <a:endParaRPr lang="ru-RU" dirty="0"/>
          </a:p>
        </p:txBody>
      </p:sp>
      <p:sp>
        <p:nvSpPr>
          <p:cNvPr id="6" name="TextBox 5"/>
          <p:cNvSpPr txBox="1"/>
          <p:nvPr/>
        </p:nvSpPr>
        <p:spPr>
          <a:xfrm>
            <a:off x="4786314" y="4714884"/>
            <a:ext cx="3643338" cy="923330"/>
          </a:xfrm>
          <a:prstGeom prst="rect">
            <a:avLst/>
          </a:prstGeom>
          <a:noFill/>
        </p:spPr>
        <p:txBody>
          <a:bodyPr wrap="square" rtlCol="0">
            <a:spAutoFit/>
          </a:bodyPr>
          <a:lstStyle/>
          <a:p>
            <a:r>
              <a:rPr lang="en-US" dirty="0" smtClean="0"/>
              <a:t>Put your address n the top-right corner of the letter. Don’t write your name.</a:t>
            </a:r>
            <a:endParaRPr lang="ru-RU" dirty="0"/>
          </a:p>
        </p:txBody>
      </p:sp>
      <p:pic>
        <p:nvPicPr>
          <p:cNvPr id="1026" name="Picture 2" descr="D:\материалы с флешки\мояпапка\мультяшки\79.gif"/>
          <p:cNvPicPr>
            <a:picLocks noChangeAspect="1" noChangeArrowheads="1" noCrop="1"/>
          </p:cNvPicPr>
          <p:nvPr/>
        </p:nvPicPr>
        <p:blipFill>
          <a:blip r:embed="rId2"/>
          <a:srcRect/>
          <a:stretch>
            <a:fillRect/>
          </a:stretch>
        </p:blipFill>
        <p:spPr bwMode="auto">
          <a:xfrm>
            <a:off x="1071538" y="571480"/>
            <a:ext cx="1571636" cy="14287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r"/>
            <a:r>
              <a:rPr lang="en-US" b="1" dirty="0" smtClean="0">
                <a:solidFill>
                  <a:srgbClr val="FF0000"/>
                </a:solidFill>
              </a:rPr>
              <a:t>Date</a:t>
            </a:r>
            <a:r>
              <a:rPr lang="en-US" dirty="0" smtClean="0"/>
              <a:t> </a:t>
            </a:r>
            <a:r>
              <a:rPr lang="en-US" b="1" dirty="0" smtClean="0"/>
              <a:t>2</a:t>
            </a:r>
            <a:r>
              <a:rPr lang="en-US" dirty="0" smtClean="0"/>
              <a:t/>
            </a:r>
            <a:br>
              <a:rPr lang="en-US" dirty="0" smtClean="0"/>
            </a:br>
            <a:endParaRPr lang="ru-RU" dirty="0"/>
          </a:p>
        </p:txBody>
      </p:sp>
      <p:sp>
        <p:nvSpPr>
          <p:cNvPr id="3" name="Содержимое 2"/>
          <p:cNvSpPr>
            <a:spLocks noGrp="1"/>
          </p:cNvSpPr>
          <p:nvPr>
            <p:ph idx="1"/>
          </p:nvPr>
        </p:nvSpPr>
        <p:spPr>
          <a:xfrm>
            <a:off x="571472" y="3786190"/>
            <a:ext cx="4071966" cy="1428760"/>
          </a:xfrm>
        </p:spPr>
        <p:txBody>
          <a:bodyPr>
            <a:normAutofit fontScale="92500" lnSpcReduction="20000"/>
          </a:bodyPr>
          <a:lstStyle/>
          <a:p>
            <a:r>
              <a:rPr lang="en-US" sz="2000" dirty="0" smtClean="0"/>
              <a:t>Put the date on which the letter was written in the format</a:t>
            </a:r>
          </a:p>
          <a:p>
            <a:r>
              <a:rPr lang="en-US" sz="2000" dirty="0" smtClean="0"/>
              <a:t> </a:t>
            </a:r>
            <a:r>
              <a:rPr lang="en-US" sz="2000" dirty="0" smtClean="0">
                <a:solidFill>
                  <a:srgbClr val="FF0000"/>
                </a:solidFill>
              </a:rPr>
              <a:t>Month Day Year </a:t>
            </a:r>
          </a:p>
          <a:p>
            <a:r>
              <a:rPr lang="en-US" sz="2000" dirty="0" smtClean="0"/>
              <a:t> Skip a line between the date and the salutation. </a:t>
            </a:r>
            <a:endParaRPr lang="ru-RU" sz="2000" dirty="0"/>
          </a:p>
        </p:txBody>
      </p:sp>
      <p:sp>
        <p:nvSpPr>
          <p:cNvPr id="4" name="TextBox 3"/>
          <p:cNvSpPr txBox="1"/>
          <p:nvPr/>
        </p:nvSpPr>
        <p:spPr>
          <a:xfrm>
            <a:off x="5643570" y="2714620"/>
            <a:ext cx="3000396" cy="461665"/>
          </a:xfrm>
          <a:prstGeom prst="rect">
            <a:avLst/>
          </a:prstGeom>
          <a:solidFill>
            <a:schemeClr val="tx2">
              <a:lumMod val="20000"/>
              <a:lumOff val="80000"/>
            </a:schemeClr>
          </a:solidFill>
        </p:spPr>
        <p:txBody>
          <a:bodyPr wrap="square" rtlCol="0">
            <a:spAutoFit/>
          </a:bodyPr>
          <a:lstStyle/>
          <a:p>
            <a:endParaRPr lang="ru-RU" sz="2400" dirty="0"/>
          </a:p>
        </p:txBody>
      </p:sp>
      <p:sp>
        <p:nvSpPr>
          <p:cNvPr id="5" name="TextBox 4"/>
          <p:cNvSpPr txBox="1"/>
          <p:nvPr/>
        </p:nvSpPr>
        <p:spPr>
          <a:xfrm>
            <a:off x="5643570" y="2000240"/>
            <a:ext cx="3071834" cy="4801314"/>
          </a:xfrm>
          <a:prstGeom prst="rect">
            <a:avLst/>
          </a:prstGeom>
          <a:noFill/>
        </p:spPr>
        <p:txBody>
          <a:bodyPr wrap="square" rtlCol="0">
            <a:spAutoFit/>
          </a:bodyPr>
          <a:lstStyle/>
          <a:p>
            <a:r>
              <a:rPr lang="en-US" dirty="0" smtClean="0"/>
              <a:t>There different ways of writing the date: </a:t>
            </a:r>
          </a:p>
          <a:p>
            <a:endParaRPr lang="en-US" dirty="0" smtClean="0"/>
          </a:p>
          <a:p>
            <a:endParaRPr lang="en-US" dirty="0" smtClean="0"/>
          </a:p>
          <a:p>
            <a:r>
              <a:rPr lang="en-US" dirty="0" smtClean="0"/>
              <a:t>August 30, 20</a:t>
            </a:r>
            <a:r>
              <a:rPr lang="ru-RU" dirty="0" smtClean="0"/>
              <a:t>11</a:t>
            </a:r>
            <a:endParaRPr lang="en-US" dirty="0" smtClean="0"/>
          </a:p>
          <a:p>
            <a:endParaRPr lang="en-US" dirty="0" smtClean="0"/>
          </a:p>
          <a:p>
            <a:r>
              <a:rPr lang="en-US" dirty="0" smtClean="0"/>
              <a:t>30</a:t>
            </a:r>
            <a:r>
              <a:rPr lang="en-US" baseline="30000" dirty="0" smtClean="0"/>
              <a:t>th</a:t>
            </a:r>
            <a:r>
              <a:rPr lang="en-US" dirty="0" smtClean="0"/>
              <a:t> August 2011</a:t>
            </a:r>
          </a:p>
          <a:p>
            <a:endParaRPr lang="en-US" dirty="0" smtClean="0"/>
          </a:p>
          <a:p>
            <a:r>
              <a:rPr lang="en-US" dirty="0" smtClean="0"/>
              <a:t>30 August 2011</a:t>
            </a:r>
          </a:p>
          <a:p>
            <a:endParaRPr lang="en-US" dirty="0" smtClean="0"/>
          </a:p>
          <a:p>
            <a:r>
              <a:rPr lang="en-US" dirty="0" smtClean="0"/>
              <a:t>8/30/2011(Americans write the month first!)</a:t>
            </a:r>
            <a:endParaRPr lang="ru-RU" dirty="0" smtClean="0"/>
          </a:p>
          <a:p>
            <a:endParaRPr lang="en-US" dirty="0" smtClean="0"/>
          </a:p>
          <a:p>
            <a:endParaRPr lang="en-US" dirty="0" smtClean="0"/>
          </a:p>
          <a:p>
            <a:endParaRPr lang="en-US" dirty="0" smtClean="0"/>
          </a:p>
          <a:p>
            <a:endParaRPr lang="en-US" dirty="0" smtClean="0"/>
          </a:p>
          <a:p>
            <a:endParaRPr lang="ru-RU" dirty="0"/>
          </a:p>
        </p:txBody>
      </p:sp>
      <p:pic>
        <p:nvPicPr>
          <p:cNvPr id="2050" name="Picture 2" descr="C:\Users\Слава\Desktop\письмо\iza.jpg"/>
          <p:cNvPicPr>
            <a:picLocks noChangeAspect="1" noChangeArrowheads="1"/>
          </p:cNvPicPr>
          <p:nvPr/>
        </p:nvPicPr>
        <p:blipFill>
          <a:blip r:embed="rId2"/>
          <a:srcRect/>
          <a:stretch>
            <a:fillRect/>
          </a:stretch>
        </p:blipFill>
        <p:spPr bwMode="auto">
          <a:xfrm>
            <a:off x="1861192" y="785794"/>
            <a:ext cx="1424924" cy="233311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3">
                                            <p:txEl>
                                              <p:pRg st="0" end="0"/>
                                            </p:txEl>
                                          </p:spTgt>
                                        </p:tgtEl>
                                      </p:cBhvr>
                                    </p:animEffect>
                                    <p:set>
                                      <p:cBhvr>
                                        <p:cTn id="7" dur="1" fill="hold">
                                          <p:stCondLst>
                                            <p:cond delay="1999"/>
                                          </p:stCondLst>
                                        </p:cTn>
                                        <p:tgtEl>
                                          <p:spTgt spid="3">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grpId="0" nodeType="clickEffect">
                                  <p:stCondLst>
                                    <p:cond delay="0"/>
                                  </p:stCondLst>
                                  <p:childTnLst>
                                    <p:animEffect transition="out" filter="diamond(in)">
                                      <p:cBhvr>
                                        <p:cTn id="11" dur="2000"/>
                                        <p:tgtEl>
                                          <p:spTgt spid="3">
                                            <p:txEl>
                                              <p:pRg st="1" end="1"/>
                                            </p:txEl>
                                          </p:spTgt>
                                        </p:tgtEl>
                                      </p:cBhvr>
                                    </p:animEffect>
                                    <p:set>
                                      <p:cBhvr>
                                        <p:cTn id="12" dur="1" fill="hold">
                                          <p:stCondLst>
                                            <p:cond delay="1999"/>
                                          </p:stCondLst>
                                        </p:cTn>
                                        <p:tgtEl>
                                          <p:spTgt spid="3">
                                            <p:txEl>
                                              <p:pRg st="1" end="1"/>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8" presetClass="exit" presetSubtype="16" fill="hold" grpId="0" nodeType="clickEffect">
                                  <p:stCondLst>
                                    <p:cond delay="0"/>
                                  </p:stCondLst>
                                  <p:childTnLst>
                                    <p:animEffect transition="out" filter="diamond(in)">
                                      <p:cBhvr>
                                        <p:cTn id="16" dur="2000"/>
                                        <p:tgtEl>
                                          <p:spTgt spid="3">
                                            <p:txEl>
                                              <p:pRg st="2" end="2"/>
                                            </p:txEl>
                                          </p:spTgt>
                                        </p:tgtEl>
                                      </p:cBhvr>
                                    </p:animEffect>
                                    <p:set>
                                      <p:cBhvr>
                                        <p:cTn id="17" dur="1" fill="hold">
                                          <p:stCondLst>
                                            <p:cond delay="1999"/>
                                          </p:stCondLst>
                                        </p:cTn>
                                        <p:tgtEl>
                                          <p:spTgt spid="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solidFill>
                  <a:srgbClr val="FF0000"/>
                </a:solidFill>
              </a:rPr>
              <a:t>Salutation</a:t>
            </a:r>
            <a:r>
              <a:rPr lang="en-US" dirty="0" smtClean="0">
                <a:solidFill>
                  <a:srgbClr val="FF0000"/>
                </a:solidFill>
              </a:rPr>
              <a:t> </a:t>
            </a:r>
            <a:r>
              <a:rPr lang="en-US" b="1" dirty="0" smtClean="0">
                <a:solidFill>
                  <a:schemeClr val="tx1"/>
                </a:solidFill>
              </a:rPr>
              <a:t>3</a:t>
            </a:r>
            <a:r>
              <a:rPr lang="en-US" dirty="0" smtClean="0">
                <a:solidFill>
                  <a:schemeClr val="tx1"/>
                </a:solidFill>
              </a:rPr>
              <a:t/>
            </a:r>
            <a:br>
              <a:rPr lang="en-US" dirty="0" smtClean="0">
                <a:solidFill>
                  <a:schemeClr val="tx1"/>
                </a:solidFill>
              </a:rPr>
            </a:br>
            <a:endParaRPr lang="ru-RU" dirty="0">
              <a:solidFill>
                <a:schemeClr val="tx1"/>
              </a:solidFill>
            </a:endParaRPr>
          </a:p>
        </p:txBody>
      </p:sp>
      <p:sp>
        <p:nvSpPr>
          <p:cNvPr id="3" name="Содержимое 2"/>
          <p:cNvSpPr>
            <a:spLocks noGrp="1"/>
          </p:cNvSpPr>
          <p:nvPr>
            <p:ph idx="1"/>
          </p:nvPr>
        </p:nvSpPr>
        <p:spPr>
          <a:xfrm>
            <a:off x="4786314" y="2249424"/>
            <a:ext cx="3929090" cy="2894088"/>
          </a:xfrm>
        </p:spPr>
        <p:txBody>
          <a:bodyPr>
            <a:normAutofit/>
          </a:bodyPr>
          <a:lstStyle/>
          <a:p>
            <a:pPr>
              <a:buNone/>
            </a:pPr>
            <a:r>
              <a:rPr lang="en-US" dirty="0" smtClean="0"/>
              <a:t>Usually starts out with </a:t>
            </a:r>
            <a:r>
              <a:rPr lang="en-US" dirty="0" smtClean="0">
                <a:solidFill>
                  <a:srgbClr val="FF0000"/>
                </a:solidFill>
              </a:rPr>
              <a:t>Dear</a:t>
            </a:r>
            <a:r>
              <a:rPr lang="en-US" dirty="0" smtClean="0"/>
              <a:t> so and so, or </a:t>
            </a:r>
            <a:r>
              <a:rPr lang="en-US" dirty="0" smtClean="0">
                <a:solidFill>
                  <a:srgbClr val="FF0000"/>
                </a:solidFill>
              </a:rPr>
              <a:t>Hi</a:t>
            </a:r>
            <a:r>
              <a:rPr lang="en-US" dirty="0" smtClean="0"/>
              <a:t> so and so. Note: There is a comma after the end of the salutation</a:t>
            </a:r>
            <a:endParaRPr lang="ru-RU" dirty="0"/>
          </a:p>
        </p:txBody>
      </p:sp>
      <p:pic>
        <p:nvPicPr>
          <p:cNvPr id="3074" name="Picture 2" descr="C:\Users\Слава\Desktop\письмо\welcome04.gif"/>
          <p:cNvPicPr>
            <a:picLocks noChangeAspect="1" noChangeArrowheads="1" noCrop="1"/>
          </p:cNvPicPr>
          <p:nvPr/>
        </p:nvPicPr>
        <p:blipFill>
          <a:blip r:embed="rId2"/>
          <a:srcRect/>
          <a:stretch>
            <a:fillRect/>
          </a:stretch>
        </p:blipFill>
        <p:spPr bwMode="auto">
          <a:xfrm>
            <a:off x="5357818" y="785794"/>
            <a:ext cx="2578465" cy="1071570"/>
          </a:xfrm>
          <a:prstGeom prst="rect">
            <a:avLst/>
          </a:prstGeom>
          <a:noFill/>
        </p:spPr>
      </p:pic>
      <p:sp>
        <p:nvSpPr>
          <p:cNvPr id="5" name="TextBox 4"/>
          <p:cNvSpPr txBox="1"/>
          <p:nvPr/>
        </p:nvSpPr>
        <p:spPr>
          <a:xfrm>
            <a:off x="357158" y="3000372"/>
            <a:ext cx="2857520" cy="584775"/>
          </a:xfrm>
          <a:prstGeom prst="rect">
            <a:avLst/>
          </a:prstGeom>
          <a:solidFill>
            <a:schemeClr val="accent1">
              <a:lumMod val="60000"/>
              <a:lumOff val="40000"/>
            </a:schemeClr>
          </a:solidFill>
        </p:spPr>
        <p:txBody>
          <a:bodyPr wrap="square" rtlCol="0">
            <a:spAutoFit/>
          </a:bodyPr>
          <a:lstStyle/>
          <a:p>
            <a:r>
              <a:rPr lang="en-US" sz="3200" dirty="0" smtClean="0"/>
              <a:t>Dear Jane,</a:t>
            </a:r>
            <a:endParaRPr lang="ru-RU"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grpId="0" nodeType="clickEffect">
                                  <p:stCondLst>
                                    <p:cond delay="0"/>
                                  </p:stCondLst>
                                  <p:childTnLst>
                                    <p:set>
                                      <p:cBhvr override="childStyle">
                                        <p:cTn id="6" dur="indefinite"/>
                                        <p:tgtEl>
                                          <p:spTgt spid="5"/>
                                        </p:tgtEl>
                                        <p:attrNameLst>
                                          <p:attrName>style.fontStyle</p:attrName>
                                        </p:attrNameLst>
                                      </p:cBhvr>
                                      <p:to>
                                        <p:strVal val="normal"/>
                                      </p:to>
                                    </p:set>
                                    <p:set>
                                      <p:cBhvr override="childStyle">
                                        <p:cTn id="7" dur="indefinite"/>
                                        <p:tgtEl>
                                          <p:spTgt spid="5"/>
                                        </p:tgtEl>
                                        <p:attrNameLst>
                                          <p:attrName>style.fontWeight</p:attrName>
                                        </p:attrNameLst>
                                      </p:cBhvr>
                                      <p:to>
                                        <p:strVal val="bold"/>
                                      </p:to>
                                    </p:set>
                                    <p:set>
                                      <p:cBhvr override="childStyle">
                                        <p:cTn id="8" dur="indefinite"/>
                                        <p:tgtEl>
                                          <p:spTgt spid="5"/>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solidFill>
                  <a:srgbClr val="FF0000"/>
                </a:solidFill>
              </a:rPr>
              <a:t>Body</a:t>
            </a:r>
            <a:r>
              <a:rPr lang="en-US" dirty="0" smtClean="0"/>
              <a:t> </a:t>
            </a:r>
            <a:r>
              <a:rPr lang="en-US" b="1" dirty="0" smtClean="0">
                <a:solidFill>
                  <a:schemeClr val="tx1"/>
                </a:solidFill>
              </a:rPr>
              <a:t>4</a:t>
            </a:r>
            <a:r>
              <a:rPr lang="en-US" dirty="0" smtClean="0">
                <a:solidFill>
                  <a:schemeClr val="tx1"/>
                </a:solidFill>
              </a:rPr>
              <a:t/>
            </a:r>
            <a:br>
              <a:rPr lang="en-US" dirty="0" smtClean="0">
                <a:solidFill>
                  <a:schemeClr val="tx1"/>
                </a:solidFill>
              </a:rPr>
            </a:br>
            <a:endParaRPr lang="ru-RU" dirty="0">
              <a:solidFill>
                <a:schemeClr val="tx1"/>
              </a:solidFill>
            </a:endParaRPr>
          </a:p>
        </p:txBody>
      </p:sp>
      <p:sp>
        <p:nvSpPr>
          <p:cNvPr id="3" name="Содержимое 2"/>
          <p:cNvSpPr>
            <a:spLocks noGrp="1"/>
          </p:cNvSpPr>
          <p:nvPr>
            <p:ph idx="1"/>
          </p:nvPr>
        </p:nvSpPr>
        <p:spPr>
          <a:xfrm>
            <a:off x="5500694" y="4071942"/>
            <a:ext cx="3286148" cy="2286016"/>
          </a:xfrm>
        </p:spPr>
        <p:txBody>
          <a:bodyPr>
            <a:normAutofit/>
          </a:bodyPr>
          <a:lstStyle/>
          <a:p>
            <a:pPr>
              <a:buNone/>
            </a:pPr>
            <a:r>
              <a:rPr lang="en-US" sz="2000" dirty="0" smtClean="0"/>
              <a:t>The body is where you write the content of the letter; the paragraphs should be single spaced with a skipped line between each paragraph.</a:t>
            </a:r>
          </a:p>
        </p:txBody>
      </p:sp>
      <p:sp>
        <p:nvSpPr>
          <p:cNvPr id="4" name="TextBox 3"/>
          <p:cNvSpPr txBox="1"/>
          <p:nvPr/>
        </p:nvSpPr>
        <p:spPr>
          <a:xfrm>
            <a:off x="500034" y="1857364"/>
            <a:ext cx="3643338" cy="1200329"/>
          </a:xfrm>
          <a:prstGeom prst="rect">
            <a:avLst/>
          </a:prstGeom>
          <a:noFill/>
        </p:spPr>
        <p:txBody>
          <a:bodyPr wrap="square" rtlCol="0">
            <a:spAutoFit/>
          </a:bodyPr>
          <a:lstStyle/>
          <a:p>
            <a:pPr>
              <a:buNone/>
            </a:pPr>
            <a:r>
              <a:rPr lang="en-US" dirty="0" smtClean="0">
                <a:solidFill>
                  <a:srgbClr val="FF0000"/>
                </a:solidFill>
              </a:rPr>
              <a:t>Start your letter</a:t>
            </a:r>
          </a:p>
          <a:p>
            <a:pPr>
              <a:buNone/>
            </a:pPr>
            <a:r>
              <a:rPr lang="en-US" dirty="0" smtClean="0">
                <a:solidFill>
                  <a:schemeClr val="accent3">
                    <a:lumMod val="75000"/>
                  </a:schemeClr>
                </a:solidFill>
              </a:rPr>
              <a:t>1. Have you had any letters from your friend?</a:t>
            </a:r>
          </a:p>
          <a:p>
            <a:pPr>
              <a:buNone/>
            </a:pPr>
            <a:r>
              <a:rPr lang="en-US" dirty="0" smtClean="0">
                <a:solidFill>
                  <a:schemeClr val="accent3">
                    <a:lumMod val="75000"/>
                  </a:schemeClr>
                </a:solidFill>
              </a:rPr>
              <a:t>2.Have you forgotten to write?</a:t>
            </a:r>
          </a:p>
        </p:txBody>
      </p:sp>
      <p:sp>
        <p:nvSpPr>
          <p:cNvPr id="6" name="Прямоугольник 5"/>
          <p:cNvSpPr/>
          <p:nvPr/>
        </p:nvSpPr>
        <p:spPr>
          <a:xfrm>
            <a:off x="357158" y="3143248"/>
            <a:ext cx="3714744" cy="1754326"/>
          </a:xfrm>
          <a:prstGeom prst="rect">
            <a:avLst/>
          </a:prstGeom>
        </p:spPr>
        <p:txBody>
          <a:bodyPr wrap="square">
            <a:spAutoFit/>
          </a:bodyPr>
          <a:lstStyle/>
          <a:p>
            <a:pPr>
              <a:buNone/>
            </a:pPr>
            <a:r>
              <a:rPr lang="en-US" dirty="0" smtClean="0">
                <a:solidFill>
                  <a:srgbClr val="FF0000"/>
                </a:solidFill>
              </a:rPr>
              <a:t>Give news and information</a:t>
            </a:r>
          </a:p>
          <a:p>
            <a:pPr>
              <a:buNone/>
            </a:pPr>
            <a:r>
              <a:rPr lang="en-US" dirty="0" smtClean="0">
                <a:solidFill>
                  <a:schemeClr val="accent3">
                    <a:lumMod val="75000"/>
                  </a:schemeClr>
                </a:solidFill>
              </a:rPr>
              <a:t>1. Are you OK?</a:t>
            </a:r>
          </a:p>
          <a:p>
            <a:pPr>
              <a:buNone/>
            </a:pPr>
            <a:r>
              <a:rPr lang="en-US" dirty="0" smtClean="0">
                <a:solidFill>
                  <a:schemeClr val="accent3">
                    <a:lumMod val="75000"/>
                  </a:schemeClr>
                </a:solidFill>
              </a:rPr>
              <a:t>2.Has anything new happened in your life?</a:t>
            </a:r>
          </a:p>
          <a:p>
            <a:pPr>
              <a:buNone/>
            </a:pPr>
            <a:r>
              <a:rPr lang="en-US" dirty="0" smtClean="0">
                <a:solidFill>
                  <a:schemeClr val="accent3">
                    <a:lumMod val="75000"/>
                  </a:schemeClr>
                </a:solidFill>
              </a:rPr>
              <a:t>3. Is there any news about your family and  friends?</a:t>
            </a:r>
          </a:p>
        </p:txBody>
      </p:sp>
      <p:sp>
        <p:nvSpPr>
          <p:cNvPr id="7" name="Прямоугольник 6"/>
          <p:cNvSpPr/>
          <p:nvPr/>
        </p:nvSpPr>
        <p:spPr>
          <a:xfrm>
            <a:off x="285720" y="5143512"/>
            <a:ext cx="4572000" cy="923330"/>
          </a:xfrm>
          <a:prstGeom prst="rect">
            <a:avLst/>
          </a:prstGeom>
        </p:spPr>
        <p:txBody>
          <a:bodyPr>
            <a:spAutoFit/>
          </a:bodyPr>
          <a:lstStyle/>
          <a:p>
            <a:pPr>
              <a:buNone/>
            </a:pPr>
            <a:r>
              <a:rPr lang="en-US" dirty="0" smtClean="0">
                <a:solidFill>
                  <a:srgbClr val="FF0000"/>
                </a:solidFill>
              </a:rPr>
              <a:t>Ask for news and information</a:t>
            </a:r>
          </a:p>
          <a:p>
            <a:pPr>
              <a:buNone/>
            </a:pPr>
            <a:r>
              <a:rPr lang="en-US" dirty="0" smtClean="0">
                <a:solidFill>
                  <a:schemeClr val="accent3">
                    <a:lumMod val="75000"/>
                  </a:schemeClr>
                </a:solidFill>
              </a:rPr>
              <a:t>1.How is your friend?</a:t>
            </a:r>
          </a:p>
          <a:p>
            <a:pPr>
              <a:buNone/>
            </a:pPr>
            <a:r>
              <a:rPr lang="en-US" dirty="0" smtClean="0">
                <a:solidFill>
                  <a:schemeClr val="accent3">
                    <a:lumMod val="75000"/>
                  </a:schemeClr>
                </a:solidFill>
              </a:rPr>
              <a:t>2. How are his/her friends and family?</a:t>
            </a:r>
            <a:endParaRPr lang="ru-RU" dirty="0">
              <a:solidFill>
                <a:schemeClr val="accent3">
                  <a:lumMod val="75000"/>
                </a:schemeClr>
              </a:solidFill>
            </a:endParaRPr>
          </a:p>
        </p:txBody>
      </p:sp>
      <p:pic>
        <p:nvPicPr>
          <p:cNvPr id="4098" name="Picture 2" descr="C:\Users\Слава\Desktop\письмо\er.jpg"/>
          <p:cNvPicPr>
            <a:picLocks noChangeAspect="1" noChangeArrowheads="1"/>
          </p:cNvPicPr>
          <p:nvPr/>
        </p:nvPicPr>
        <p:blipFill>
          <a:blip r:embed="rId2"/>
          <a:srcRect/>
          <a:stretch>
            <a:fillRect/>
          </a:stretch>
        </p:blipFill>
        <p:spPr bwMode="auto">
          <a:xfrm>
            <a:off x="5643570" y="1071546"/>
            <a:ext cx="2714644" cy="271464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r"/>
            <a:r>
              <a:rPr lang="en-US" b="1" dirty="0" smtClean="0">
                <a:solidFill>
                  <a:srgbClr val="FF0000"/>
                </a:solidFill>
              </a:rPr>
              <a:t>Closing</a:t>
            </a:r>
            <a:r>
              <a:rPr lang="en-US" dirty="0" smtClean="0"/>
              <a:t> </a:t>
            </a:r>
            <a:r>
              <a:rPr lang="en-US" b="1" dirty="0" smtClean="0">
                <a:solidFill>
                  <a:schemeClr val="tx1"/>
                </a:solidFill>
              </a:rPr>
              <a:t>5</a:t>
            </a:r>
            <a:r>
              <a:rPr lang="en-US" dirty="0" smtClean="0">
                <a:solidFill>
                  <a:schemeClr val="tx1"/>
                </a:solidFill>
              </a:rPr>
              <a:t/>
            </a:r>
            <a:br>
              <a:rPr lang="en-US" dirty="0" smtClean="0">
                <a:solidFill>
                  <a:schemeClr val="tx1"/>
                </a:solidFill>
              </a:rPr>
            </a:br>
            <a:endParaRPr lang="ru-RU" dirty="0">
              <a:solidFill>
                <a:schemeClr val="tx1"/>
              </a:solidFill>
            </a:endParaRPr>
          </a:p>
        </p:txBody>
      </p:sp>
      <p:sp>
        <p:nvSpPr>
          <p:cNvPr id="3" name="Содержимое 2"/>
          <p:cNvSpPr>
            <a:spLocks noGrp="1"/>
          </p:cNvSpPr>
          <p:nvPr>
            <p:ph idx="1"/>
          </p:nvPr>
        </p:nvSpPr>
        <p:spPr/>
        <p:txBody>
          <a:bodyPr/>
          <a:lstStyle/>
          <a:p>
            <a:pPr algn="r">
              <a:buNone/>
            </a:pPr>
            <a:r>
              <a:rPr lang="en-US" dirty="0" smtClean="0">
                <a:solidFill>
                  <a:srgbClr val="FF0000"/>
                </a:solidFill>
              </a:rPr>
              <a:t>End the letter like this</a:t>
            </a:r>
            <a:r>
              <a:rPr lang="en-US" dirty="0" smtClean="0"/>
              <a:t>:</a:t>
            </a:r>
          </a:p>
          <a:p>
            <a:pPr algn="r"/>
            <a:r>
              <a:rPr lang="en-US" dirty="0" smtClean="0"/>
              <a:t>Sincerely, </a:t>
            </a:r>
          </a:p>
          <a:p>
            <a:pPr algn="r"/>
            <a:r>
              <a:rPr lang="en-US" dirty="0" smtClean="0"/>
              <a:t>Sincerely yours,</a:t>
            </a:r>
          </a:p>
          <a:p>
            <a:pPr algn="r"/>
            <a:r>
              <a:rPr lang="en-US" dirty="0" smtClean="0"/>
              <a:t> Thank you,</a:t>
            </a:r>
          </a:p>
          <a:p>
            <a:pPr algn="r"/>
            <a:r>
              <a:rPr lang="en-US" dirty="0" smtClean="0"/>
              <a:t>Please write me soon,</a:t>
            </a:r>
          </a:p>
          <a:p>
            <a:pPr algn="r"/>
            <a:r>
              <a:rPr lang="en-US" dirty="0" smtClean="0"/>
              <a:t>I hope to hear from you soon,</a:t>
            </a:r>
          </a:p>
          <a:p>
            <a:pPr algn="r"/>
            <a:r>
              <a:rPr lang="en-US" dirty="0" smtClean="0"/>
              <a:t>Let's keep in touch,</a:t>
            </a:r>
          </a:p>
          <a:p>
            <a:pPr algn="r"/>
            <a:r>
              <a:rPr lang="en-US" dirty="0" smtClean="0"/>
              <a:t>It was great to hear from you,</a:t>
            </a:r>
            <a:endParaRPr lang="ru-RU" dirty="0"/>
          </a:p>
        </p:txBody>
      </p:sp>
      <p:pic>
        <p:nvPicPr>
          <p:cNvPr id="5123" name="Picture 3" descr="C:\Users\Слава\Desktop\письмо\icx.jpg"/>
          <p:cNvPicPr>
            <a:picLocks noChangeAspect="1" noChangeArrowheads="1"/>
          </p:cNvPicPr>
          <p:nvPr/>
        </p:nvPicPr>
        <p:blipFill>
          <a:blip r:embed="rId2"/>
          <a:srcRect/>
          <a:stretch>
            <a:fillRect/>
          </a:stretch>
        </p:blipFill>
        <p:spPr bwMode="auto">
          <a:xfrm>
            <a:off x="571472" y="2810302"/>
            <a:ext cx="2500330" cy="226177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12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r"/>
            <a:r>
              <a:rPr lang="en-US" b="1" dirty="0" smtClean="0">
                <a:solidFill>
                  <a:srgbClr val="FF0000"/>
                </a:solidFill>
              </a:rPr>
              <a:t>Signature</a:t>
            </a:r>
            <a:r>
              <a:rPr lang="en-US" dirty="0" smtClean="0"/>
              <a:t> </a:t>
            </a:r>
            <a:r>
              <a:rPr lang="en-US" b="1" dirty="0" smtClean="0">
                <a:solidFill>
                  <a:schemeClr val="tx1"/>
                </a:solidFill>
              </a:rPr>
              <a:t>6</a:t>
            </a:r>
            <a:endParaRPr lang="ru-RU" dirty="0">
              <a:solidFill>
                <a:schemeClr val="tx1"/>
              </a:solidFill>
            </a:endParaRPr>
          </a:p>
        </p:txBody>
      </p:sp>
      <p:sp>
        <p:nvSpPr>
          <p:cNvPr id="3" name="Содержимое 2"/>
          <p:cNvSpPr>
            <a:spLocks noGrp="1"/>
          </p:cNvSpPr>
          <p:nvPr>
            <p:ph idx="1"/>
          </p:nvPr>
        </p:nvSpPr>
        <p:spPr/>
        <p:txBody>
          <a:bodyPr/>
          <a:lstStyle/>
          <a:p>
            <a:pPr algn="r"/>
            <a:r>
              <a:rPr lang="en-US" dirty="0" smtClean="0"/>
              <a:t>Love,</a:t>
            </a:r>
          </a:p>
          <a:p>
            <a:pPr algn="r"/>
            <a:r>
              <a:rPr lang="en-US" dirty="0" smtClean="0"/>
              <a:t>Best wishes,</a:t>
            </a:r>
          </a:p>
          <a:p>
            <a:pPr algn="r"/>
            <a:r>
              <a:rPr lang="en-US" dirty="0" smtClean="0"/>
              <a:t>Your friend,</a:t>
            </a:r>
          </a:p>
          <a:p>
            <a:pPr algn="r"/>
            <a:r>
              <a:rPr lang="en-US" dirty="0" smtClean="0"/>
              <a:t>Kiss you,</a:t>
            </a:r>
          </a:p>
          <a:p>
            <a:pPr algn="r"/>
            <a:endParaRPr lang="en-US" dirty="0" smtClean="0"/>
          </a:p>
          <a:p>
            <a:pPr algn="r"/>
            <a:endParaRPr lang="en-US" dirty="0" smtClean="0"/>
          </a:p>
          <a:p>
            <a:pPr algn="r"/>
            <a:r>
              <a:rPr lang="en-US" i="1" dirty="0" smtClean="0">
                <a:solidFill>
                  <a:srgbClr val="FF0000"/>
                </a:solidFill>
              </a:rPr>
              <a:t>Sign your name in your own writing</a:t>
            </a:r>
            <a:endParaRPr lang="ru-RU" i="1" dirty="0">
              <a:solidFill>
                <a:srgbClr val="FF0000"/>
              </a:solidFill>
            </a:endParaRPr>
          </a:p>
        </p:txBody>
      </p:sp>
      <p:pic>
        <p:nvPicPr>
          <p:cNvPr id="6147" name="Picture 3" descr="C:\Users\Слава\Desktop\письмо\tablichki-1270.gif"/>
          <p:cNvPicPr>
            <a:picLocks noChangeAspect="1" noChangeArrowheads="1" noCrop="1"/>
          </p:cNvPicPr>
          <p:nvPr/>
        </p:nvPicPr>
        <p:blipFill>
          <a:blip r:embed="rId2"/>
          <a:srcRect/>
          <a:stretch>
            <a:fillRect/>
          </a:stretch>
        </p:blipFill>
        <p:spPr bwMode="auto">
          <a:xfrm rot="20765309">
            <a:off x="1312643" y="2714620"/>
            <a:ext cx="3585294" cy="78581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61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240</TotalTime>
  <Words>458</Words>
  <Application>Microsoft Office PowerPoint</Application>
  <PresentationFormat>Экран (4:3)</PresentationFormat>
  <Paragraphs>86</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Городская</vt:lpstr>
      <vt:lpstr>Let’s keep in touch</vt:lpstr>
      <vt:lpstr>Слайд 2</vt:lpstr>
      <vt:lpstr>Friendly Letter Writing</vt:lpstr>
      <vt:lpstr>Your Address1 </vt:lpstr>
      <vt:lpstr>Date 2 </vt:lpstr>
      <vt:lpstr>Salutation 3 </vt:lpstr>
      <vt:lpstr>Body 4 </vt:lpstr>
      <vt:lpstr>Closing 5 </vt:lpstr>
      <vt:lpstr>Signature 6</vt:lpstr>
      <vt:lpstr>P.S. 7</vt:lpstr>
      <vt:lpstr>Friendly Letter Format  In the friendly letter format, your address, date, the closing, signature, and name are all indented to the right half of the page (how far you indent in is up to you as long as the heading </vt:lpstr>
      <vt:lpstr>Список литературы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Let’s keep in touch</dc:title>
  <dc:creator>Слава</dc:creator>
  <cp:lastModifiedBy>Слава</cp:lastModifiedBy>
  <cp:revision>34</cp:revision>
  <dcterms:created xsi:type="dcterms:W3CDTF">2011-09-09T00:07:51Z</dcterms:created>
  <dcterms:modified xsi:type="dcterms:W3CDTF">2011-09-10T05:50:33Z</dcterms:modified>
</cp:coreProperties>
</file>