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notesSlides/notesSlide1.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8"/>
  </p:notesMasterIdLst>
  <p:sldIdLst>
    <p:sldId id="256" r:id="rId2"/>
    <p:sldId id="257" r:id="rId3"/>
    <p:sldId id="258" r:id="rId4"/>
    <p:sldId id="259" r:id="rId5"/>
    <p:sldId id="261" r:id="rId6"/>
    <p:sldId id="262" r:id="rId7"/>
    <p:sldId id="266" r:id="rId8"/>
    <p:sldId id="265" r:id="rId9"/>
    <p:sldId id="264" r:id="rId10"/>
    <p:sldId id="263" r:id="rId11"/>
    <p:sldId id="260" r:id="rId12"/>
    <p:sldId id="267" r:id="rId13"/>
    <p:sldId id="268" r:id="rId14"/>
    <p:sldId id="269" r:id="rId15"/>
    <p:sldId id="270" r:id="rId16"/>
    <p:sldId id="271" r:id="rId1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43" autoAdjust="0"/>
    <p:restoredTop sz="94598" autoAdjust="0"/>
  </p:normalViewPr>
  <p:slideViewPr>
    <p:cSldViewPr>
      <p:cViewPr varScale="1">
        <p:scale>
          <a:sx n="95" d="100"/>
          <a:sy n="95" d="100"/>
        </p:scale>
        <p:origin x="-492"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A4AF4CD-BF11-482F-8CB3-4D38750588B7}" type="datetimeFigureOut">
              <a:rPr lang="ru-RU" smtClean="0"/>
              <a:pPr/>
              <a:t>27.12.2010</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E6C3148-29A2-4B17-BFA5-347406FD833B}"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BE6C3148-29A2-4B17-BFA5-347406FD833B}" type="slidenum">
              <a:rPr lang="ru-RU" smtClean="0"/>
              <a:pPr/>
              <a:t>4</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Подзаголовок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Заголовок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ru-RU" smtClean="0"/>
              <a:t>Образец заголовка</a:t>
            </a:r>
            <a:endParaRPr kumimoji="0" lang="en-US"/>
          </a:p>
        </p:txBody>
      </p:sp>
      <p:cxnSp>
        <p:nvCxnSpPr>
          <p:cNvPr id="8" name="Прямая соединительная линия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Овал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Дата 14"/>
          <p:cNvSpPr>
            <a:spLocks noGrp="1"/>
          </p:cNvSpPr>
          <p:nvPr>
            <p:ph type="dt" sz="half" idx="10"/>
          </p:nvPr>
        </p:nvSpPr>
        <p:spPr/>
        <p:txBody>
          <a:bodyPr/>
          <a:lstStyle/>
          <a:p>
            <a:fld id="{1C441B8D-4701-443B-89A9-B936655F8716}" type="datetimeFigureOut">
              <a:rPr lang="ru-RU" smtClean="0"/>
              <a:pPr/>
              <a:t>27.12.2010</a:t>
            </a:fld>
            <a:endParaRPr lang="ru-RU"/>
          </a:p>
        </p:txBody>
      </p:sp>
      <p:sp>
        <p:nvSpPr>
          <p:cNvPr id="16" name="Номер слайда 15"/>
          <p:cNvSpPr>
            <a:spLocks noGrp="1"/>
          </p:cNvSpPr>
          <p:nvPr>
            <p:ph type="sldNum" sz="quarter" idx="11"/>
          </p:nvPr>
        </p:nvSpPr>
        <p:spPr/>
        <p:txBody>
          <a:bodyPr/>
          <a:lstStyle/>
          <a:p>
            <a:fld id="{B6A829A7-B8F5-4EA6-8D6C-13AB89775111}" type="slidenum">
              <a:rPr lang="ru-RU" smtClean="0"/>
              <a:pPr/>
              <a:t>‹#›</a:t>
            </a:fld>
            <a:endParaRPr lang="ru-RU"/>
          </a:p>
        </p:txBody>
      </p:sp>
      <p:sp>
        <p:nvSpPr>
          <p:cNvPr id="17" name="Нижний колонтитул 16"/>
          <p:cNvSpPr>
            <a:spLocks noGrp="1"/>
          </p:cNvSpPr>
          <p:nvPr>
            <p:ph type="ftr" sz="quarter" idx="12"/>
          </p:nvPr>
        </p:nvSpPr>
        <p:spPr/>
        <p:txBody>
          <a:bodyPr/>
          <a:lstStyle/>
          <a:p>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1C441B8D-4701-443B-89A9-B936655F8716}" type="datetimeFigureOut">
              <a:rPr lang="ru-RU" smtClean="0"/>
              <a:pPr/>
              <a:t>27.12.2010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6A829A7-B8F5-4EA6-8D6C-13AB89775111}"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1C441B8D-4701-443B-89A9-B936655F8716}" type="datetimeFigureOut">
              <a:rPr lang="ru-RU" smtClean="0"/>
              <a:pPr/>
              <a:t>27.12.2010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6A829A7-B8F5-4EA6-8D6C-13AB89775111}"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9" name="Содержимое 8"/>
          <p:cNvSpPr>
            <a:spLocks noGrp="1"/>
          </p:cNvSpPr>
          <p:nvPr>
            <p:ph idx="1"/>
          </p:nvPr>
        </p:nvSpPr>
        <p:spPr>
          <a:xfrm>
            <a:off x="457200" y="1524000"/>
            <a:ext cx="82296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4" name="Дата 13"/>
          <p:cNvSpPr>
            <a:spLocks noGrp="1"/>
          </p:cNvSpPr>
          <p:nvPr>
            <p:ph type="dt" sz="half" idx="14"/>
          </p:nvPr>
        </p:nvSpPr>
        <p:spPr/>
        <p:txBody>
          <a:bodyPr/>
          <a:lstStyle/>
          <a:p>
            <a:fld id="{1C441B8D-4701-443B-89A9-B936655F8716}" type="datetimeFigureOut">
              <a:rPr lang="ru-RU" smtClean="0"/>
              <a:pPr/>
              <a:t>27.12.2010</a:t>
            </a:fld>
            <a:endParaRPr lang="ru-RU"/>
          </a:p>
        </p:txBody>
      </p:sp>
      <p:sp>
        <p:nvSpPr>
          <p:cNvPr id="15" name="Номер слайда 14"/>
          <p:cNvSpPr>
            <a:spLocks noGrp="1"/>
          </p:cNvSpPr>
          <p:nvPr>
            <p:ph type="sldNum" sz="quarter" idx="15"/>
          </p:nvPr>
        </p:nvSpPr>
        <p:spPr/>
        <p:txBody>
          <a:bodyPr/>
          <a:lstStyle>
            <a:lvl1pPr algn="ctr">
              <a:defRPr/>
            </a:lvl1pPr>
          </a:lstStyle>
          <a:p>
            <a:fld id="{B6A829A7-B8F5-4EA6-8D6C-13AB89775111}" type="slidenum">
              <a:rPr lang="ru-RU" smtClean="0"/>
              <a:pPr/>
              <a:t>‹#›</a:t>
            </a:fld>
            <a:endParaRPr lang="ru-RU"/>
          </a:p>
        </p:txBody>
      </p:sp>
      <p:sp>
        <p:nvSpPr>
          <p:cNvPr id="16" name="Нижний колонтитул 15"/>
          <p:cNvSpPr>
            <a:spLocks noGrp="1"/>
          </p:cNvSpPr>
          <p:nvPr>
            <p:ph type="ftr" sz="quarter" idx="16"/>
          </p:nvPr>
        </p:nvSpPr>
        <p:spPr/>
        <p:txBody>
          <a:bodyPr/>
          <a:lstStyle/>
          <a:p>
            <a:endParaRPr lang="ru-RU"/>
          </a:p>
        </p:txBody>
      </p:sp>
      <p:sp>
        <p:nvSpPr>
          <p:cNvPr id="17" name="Заголовок 16"/>
          <p:cNvSpPr>
            <a:spLocks noGrp="1"/>
          </p:cNvSpPr>
          <p:nvPr>
            <p:ph type="title"/>
          </p:nvPr>
        </p:nvSpPr>
        <p:spPr/>
        <p:txBody>
          <a:bodyPr rtlCol="0" anchor="b" anchorCtr="0"/>
          <a:lstStyle/>
          <a:p>
            <a:r>
              <a:rPr kumimoji="0" lang="ru-RU" smtClean="0"/>
              <a:t>Образец заголовка</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4" name="Дата 3"/>
          <p:cNvSpPr>
            <a:spLocks noGrp="1"/>
          </p:cNvSpPr>
          <p:nvPr>
            <p:ph type="dt" sz="half" idx="10"/>
          </p:nvPr>
        </p:nvSpPr>
        <p:spPr/>
        <p:txBody>
          <a:bodyPr/>
          <a:lstStyle/>
          <a:p>
            <a:fld id="{1C441B8D-4701-443B-89A9-B936655F8716}" type="datetimeFigureOut">
              <a:rPr lang="ru-RU" smtClean="0"/>
              <a:pPr/>
              <a:t>27.12.2010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6A829A7-B8F5-4EA6-8D6C-13AB89775111}" type="slidenum">
              <a:rPr lang="ru-RU" smtClean="0"/>
              <a:pPr/>
              <a:t>‹#›</a:t>
            </a:fld>
            <a:endParaRPr lang="ru-RU"/>
          </a:p>
        </p:txBody>
      </p:sp>
      <p:sp>
        <p:nvSpPr>
          <p:cNvPr id="2" name="Заголовок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cxnSp>
        <p:nvCxnSpPr>
          <p:cNvPr id="7" name="Прямая соединительная линия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Дата 4"/>
          <p:cNvSpPr>
            <a:spLocks noGrp="1"/>
          </p:cNvSpPr>
          <p:nvPr>
            <p:ph type="dt" sz="half" idx="10"/>
          </p:nvPr>
        </p:nvSpPr>
        <p:spPr/>
        <p:txBody>
          <a:bodyPr/>
          <a:lstStyle/>
          <a:p>
            <a:fld id="{1C441B8D-4701-443B-89A9-B936655F8716}" type="datetimeFigureOut">
              <a:rPr lang="ru-RU" smtClean="0"/>
              <a:pPr/>
              <a:t>27.12.2010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6A829A7-B8F5-4EA6-8D6C-13AB89775111}" type="slidenum">
              <a:rPr lang="ru-RU" smtClean="0"/>
              <a:pPr/>
              <a:t>‹#›</a:t>
            </a:fld>
            <a:endParaRPr lang="ru-RU"/>
          </a:p>
        </p:txBody>
      </p:sp>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11" name="Содержимое 10"/>
          <p:cNvSpPr>
            <a:spLocks noGrp="1"/>
          </p:cNvSpPr>
          <p:nvPr>
            <p:ph sz="half" idx="1"/>
          </p:nvPr>
        </p:nvSpPr>
        <p:spPr>
          <a:xfrm>
            <a:off x="457200" y="1524000"/>
            <a:ext cx="4059936"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Содержимое 12"/>
          <p:cNvSpPr>
            <a:spLocks noGrp="1"/>
          </p:cNvSpPr>
          <p:nvPr>
            <p:ph sz="half" idx="2"/>
          </p:nvPr>
        </p:nvSpPr>
        <p:spPr>
          <a:xfrm>
            <a:off x="4648200" y="1524000"/>
            <a:ext cx="4059936"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9" name="Номер слайда 8"/>
          <p:cNvSpPr>
            <a:spLocks noGrp="1"/>
          </p:cNvSpPr>
          <p:nvPr>
            <p:ph type="sldNum" sz="quarter" idx="12"/>
          </p:nvPr>
        </p:nvSpPr>
        <p:spPr/>
        <p:txBody>
          <a:bodyPr/>
          <a:lstStyle/>
          <a:p>
            <a:fld id="{B6A829A7-B8F5-4EA6-8D6C-13AB89775111}" type="slidenum">
              <a:rPr lang="ru-RU" smtClean="0"/>
              <a:pPr/>
              <a:t>‹#›</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7" name="Дата 6"/>
          <p:cNvSpPr>
            <a:spLocks noGrp="1"/>
          </p:cNvSpPr>
          <p:nvPr>
            <p:ph type="dt" sz="half" idx="10"/>
          </p:nvPr>
        </p:nvSpPr>
        <p:spPr/>
        <p:txBody>
          <a:bodyPr/>
          <a:lstStyle/>
          <a:p>
            <a:fld id="{1C441B8D-4701-443B-89A9-B936655F8716}" type="datetimeFigureOut">
              <a:rPr lang="ru-RU" smtClean="0"/>
              <a:pPr/>
              <a:t>27.12.2010</a:t>
            </a:fld>
            <a:endParaRPr lang="ru-RU"/>
          </a:p>
        </p:txBody>
      </p:sp>
      <p:sp>
        <p:nvSpPr>
          <p:cNvPr id="3" name="Текст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32" name="Содержимое 31"/>
          <p:cNvSpPr>
            <a:spLocks noGrp="1"/>
          </p:cNvSpPr>
          <p:nvPr>
            <p:ph sz="half" idx="2"/>
          </p:nvPr>
        </p:nvSpPr>
        <p:spPr>
          <a:xfrm>
            <a:off x="457200" y="2201896"/>
            <a:ext cx="4038600" cy="391363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34" name="Содержимое 33"/>
          <p:cNvSpPr>
            <a:spLocks noGrp="1"/>
          </p:cNvSpPr>
          <p:nvPr>
            <p:ph sz="quarter" idx="4"/>
          </p:nvPr>
        </p:nvSpPr>
        <p:spPr>
          <a:xfrm>
            <a:off x="4649788" y="2201896"/>
            <a:ext cx="4038600" cy="391363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 name="Заголовок 1"/>
          <p:cNvSpPr>
            <a:spLocks noGrp="1"/>
          </p:cNvSpPr>
          <p:nvPr>
            <p:ph type="title"/>
          </p:nvPr>
        </p:nvSpPr>
        <p:spPr>
          <a:xfrm>
            <a:off x="457200" y="155448"/>
            <a:ext cx="8229600" cy="1143000"/>
          </a:xfrm>
        </p:spPr>
        <p:txBody>
          <a:bodyPr anchor="b" anchorCtr="0"/>
          <a:lstStyle>
            <a:lvl1pPr>
              <a:defRPr/>
            </a:lvl1pPr>
          </a:lstStyle>
          <a:p>
            <a:r>
              <a:rPr kumimoji="0" lang="ru-RU" smtClean="0"/>
              <a:t>Образец заголовка</a:t>
            </a:r>
            <a:endParaRPr kumimoji="0" lang="en-US"/>
          </a:p>
        </p:txBody>
      </p:sp>
      <p:sp>
        <p:nvSpPr>
          <p:cNvPr id="12" name="Текст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cxnSp>
        <p:nvCxnSpPr>
          <p:cNvPr id="10" name="Прямая соединительная линия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1C441B8D-4701-443B-89A9-B936655F8716}" type="datetimeFigureOut">
              <a:rPr lang="ru-RU" smtClean="0"/>
              <a:pPr/>
              <a:t>27.12.2010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6A829A7-B8F5-4EA6-8D6C-13AB89775111}" type="slidenum">
              <a:rPr lang="ru-RU" smtClean="0"/>
              <a:pPr/>
              <a:t>‹#›</a:t>
            </a:fld>
            <a:endParaRPr lang="ru-RU"/>
          </a:p>
        </p:txBody>
      </p:sp>
      <p:sp>
        <p:nvSpPr>
          <p:cNvPr id="2" name="Заголовок 1"/>
          <p:cNvSpPr>
            <a:spLocks noGrp="1"/>
          </p:cNvSpPr>
          <p:nvPr>
            <p:ph type="title"/>
          </p:nvPr>
        </p:nvSpPr>
        <p:spPr/>
        <p:txBody>
          <a:bodyPr/>
          <a:lstStyle/>
          <a:p>
            <a:r>
              <a:rPr kumimoji="0" lang="ru-RU" smtClean="0"/>
              <a:t>Образец заголовка</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1C441B8D-4701-443B-89A9-B936655F8716}" type="datetimeFigureOut">
              <a:rPr lang="ru-RU" smtClean="0"/>
              <a:pPr/>
              <a:t>27.12.2010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6A829A7-B8F5-4EA6-8D6C-13AB89775111}"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9" name="Содержимое 28"/>
          <p:cNvSpPr>
            <a:spLocks noGrp="1"/>
          </p:cNvSpPr>
          <p:nvPr>
            <p:ph sz="quarter" idx="1"/>
          </p:nvPr>
        </p:nvSpPr>
        <p:spPr>
          <a:xfrm>
            <a:off x="457200" y="457200"/>
            <a:ext cx="6248400" cy="5715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3" name="Текст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31" name="Заголовок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ru-RU" smtClean="0"/>
              <a:t>Образец заголовка</a:t>
            </a:r>
            <a:endParaRPr kumimoji="0" lang="en-US"/>
          </a:p>
        </p:txBody>
      </p:sp>
      <p:sp>
        <p:nvSpPr>
          <p:cNvPr id="8" name="Дата 7"/>
          <p:cNvSpPr>
            <a:spLocks noGrp="1"/>
          </p:cNvSpPr>
          <p:nvPr>
            <p:ph type="dt" sz="half" idx="14"/>
          </p:nvPr>
        </p:nvSpPr>
        <p:spPr/>
        <p:txBody>
          <a:bodyPr/>
          <a:lstStyle/>
          <a:p>
            <a:fld id="{1C441B8D-4701-443B-89A9-B936655F8716}" type="datetimeFigureOut">
              <a:rPr lang="ru-RU" smtClean="0"/>
              <a:pPr/>
              <a:t>27.12.2010</a:t>
            </a:fld>
            <a:endParaRPr lang="ru-RU"/>
          </a:p>
        </p:txBody>
      </p:sp>
      <p:sp>
        <p:nvSpPr>
          <p:cNvPr id="9" name="Номер слайда 8"/>
          <p:cNvSpPr>
            <a:spLocks noGrp="1"/>
          </p:cNvSpPr>
          <p:nvPr>
            <p:ph type="sldNum" sz="quarter" idx="15"/>
          </p:nvPr>
        </p:nvSpPr>
        <p:spPr/>
        <p:txBody>
          <a:bodyPr/>
          <a:lstStyle/>
          <a:p>
            <a:fld id="{B6A829A7-B8F5-4EA6-8D6C-13AB89775111}" type="slidenum">
              <a:rPr lang="ru-RU" smtClean="0"/>
              <a:pPr/>
              <a:t>‹#›</a:t>
            </a:fld>
            <a:endParaRPr lang="ru-RU"/>
          </a:p>
        </p:txBody>
      </p:sp>
      <p:sp>
        <p:nvSpPr>
          <p:cNvPr id="10" name="Нижний колонтитул 9"/>
          <p:cNvSpPr>
            <a:spLocks noGrp="1"/>
          </p:cNvSpPr>
          <p:nvPr>
            <p:ph type="ftr" sz="quarter" idx="16"/>
          </p:nvPr>
        </p:nvSpPr>
        <p:spPr/>
        <p:txBody>
          <a:bodyPr/>
          <a:lstStyle/>
          <a:p>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ru-RU" smtClean="0"/>
              <a:t>Вставка рисунка</a:t>
            </a:r>
            <a:endParaRPr kumimoji="0" lang="en-US"/>
          </a:p>
        </p:txBody>
      </p:sp>
      <p:sp>
        <p:nvSpPr>
          <p:cNvPr id="4" name="Текст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8" name="Дата 7"/>
          <p:cNvSpPr>
            <a:spLocks noGrp="1"/>
          </p:cNvSpPr>
          <p:nvPr>
            <p:ph type="dt" sz="half" idx="10"/>
          </p:nvPr>
        </p:nvSpPr>
        <p:spPr/>
        <p:txBody>
          <a:bodyPr/>
          <a:lstStyle/>
          <a:p>
            <a:fld id="{1C441B8D-4701-443B-89A9-B936655F8716}" type="datetimeFigureOut">
              <a:rPr lang="ru-RU" smtClean="0"/>
              <a:pPr/>
              <a:t>27.12.2010</a:t>
            </a:fld>
            <a:endParaRPr lang="ru-RU"/>
          </a:p>
        </p:txBody>
      </p:sp>
      <p:sp>
        <p:nvSpPr>
          <p:cNvPr id="9" name="Номер слайда 8"/>
          <p:cNvSpPr>
            <a:spLocks noGrp="1"/>
          </p:cNvSpPr>
          <p:nvPr>
            <p:ph type="sldNum" sz="quarter" idx="11"/>
          </p:nvPr>
        </p:nvSpPr>
        <p:spPr/>
        <p:txBody>
          <a:bodyPr/>
          <a:lstStyle/>
          <a:p>
            <a:fld id="{B6A829A7-B8F5-4EA6-8D6C-13AB89775111}" type="slidenum">
              <a:rPr lang="ru-RU" smtClean="0"/>
              <a:pPr/>
              <a:t>‹#›</a:t>
            </a:fld>
            <a:endParaRPr lang="ru-RU"/>
          </a:p>
        </p:txBody>
      </p:sp>
      <p:sp>
        <p:nvSpPr>
          <p:cNvPr id="10" name="Нижний колонтитул 9"/>
          <p:cNvSpPr>
            <a:spLocks noGrp="1"/>
          </p:cNvSpPr>
          <p:nvPr>
            <p:ph type="ftr" sz="quarter" idx="12"/>
          </p:nvPr>
        </p:nvSpPr>
        <p:spPr/>
        <p:txBody>
          <a:bodyPr/>
          <a:lstStyle/>
          <a:p>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Текст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4" name="Дата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1C441B8D-4701-443B-89A9-B936655F8716}" type="datetimeFigureOut">
              <a:rPr lang="ru-RU" smtClean="0"/>
              <a:pPr/>
              <a:t>27.12.2010</a:t>
            </a:fld>
            <a:endParaRPr lang="ru-RU"/>
          </a:p>
        </p:txBody>
      </p:sp>
      <p:sp>
        <p:nvSpPr>
          <p:cNvPr id="10" name="Нижний колонтитул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ru-RU"/>
          </a:p>
        </p:txBody>
      </p:sp>
      <p:sp>
        <p:nvSpPr>
          <p:cNvPr id="22" name="Номер слайда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B6A829A7-B8F5-4EA6-8D6C-13AB89775111}" type="slidenum">
              <a:rPr lang="ru-RU" smtClean="0"/>
              <a:pPr/>
              <a:t>‹#›</a:t>
            </a:fld>
            <a:endParaRPr lang="ru-RU"/>
          </a:p>
        </p:txBody>
      </p:sp>
      <p:sp>
        <p:nvSpPr>
          <p:cNvPr id="5" name="Заголовок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ru-RU" smtClean="0"/>
              <a:t>Образец заголовка</a:t>
            </a:r>
            <a:endParaRPr kumimoji="0" lang="en-US"/>
          </a:p>
        </p:txBody>
      </p:sp>
    </p:spTree>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457200" y="3699804"/>
            <a:ext cx="8305800" cy="2872468"/>
          </a:xfrm>
        </p:spPr>
        <p:txBody>
          <a:bodyPr>
            <a:normAutofit fontScale="92500" lnSpcReduction="10000"/>
          </a:bodyPr>
          <a:lstStyle/>
          <a:p>
            <a:r>
              <a:rPr lang="en-US" sz="3200" dirty="0" smtClean="0"/>
              <a:t> </a:t>
            </a:r>
            <a:r>
              <a:rPr lang="ru-RU" sz="3200" dirty="0" smtClean="0"/>
              <a:t>                             </a:t>
            </a:r>
          </a:p>
          <a:p>
            <a:endParaRPr lang="ru-RU" sz="3200" dirty="0" smtClean="0"/>
          </a:p>
          <a:p>
            <a:r>
              <a:rPr lang="ru-RU" sz="3200" dirty="0" smtClean="0"/>
              <a:t>                                 </a:t>
            </a:r>
            <a:r>
              <a:rPr lang="en-US" sz="3200" dirty="0" smtClean="0"/>
              <a:t>creator</a:t>
            </a:r>
            <a:r>
              <a:rPr lang="ru-RU" sz="3200" dirty="0" smtClean="0"/>
              <a:t>:</a:t>
            </a:r>
            <a:r>
              <a:rPr lang="en-US" sz="3200" dirty="0" smtClean="0"/>
              <a:t> Semenets  P.</a:t>
            </a:r>
            <a:br>
              <a:rPr lang="en-US" sz="3200" dirty="0" smtClean="0"/>
            </a:br>
            <a:r>
              <a:rPr lang="en-US" sz="3200" dirty="0" smtClean="0"/>
              <a:t>     </a:t>
            </a:r>
            <a:r>
              <a:rPr lang="ru-RU" sz="3200" dirty="0" smtClean="0"/>
              <a:t>            </a:t>
            </a:r>
            <a:r>
              <a:rPr lang="en-US" sz="3200" dirty="0" smtClean="0"/>
              <a:t>form 7 </a:t>
            </a:r>
            <a:r>
              <a:rPr lang="ru-RU" sz="3200" dirty="0" smtClean="0"/>
              <a:t>«</a:t>
            </a:r>
            <a:r>
              <a:rPr lang="en-US" sz="3200" dirty="0" smtClean="0"/>
              <a:t>B</a:t>
            </a:r>
            <a:r>
              <a:rPr lang="ru-RU" sz="3200" dirty="0" smtClean="0"/>
              <a:t>»</a:t>
            </a:r>
            <a:r>
              <a:rPr lang="en-US" sz="3200" dirty="0" smtClean="0"/>
              <a:t/>
            </a:r>
            <a:br>
              <a:rPr lang="en-US" sz="3200" dirty="0" smtClean="0"/>
            </a:br>
            <a:r>
              <a:rPr lang="en-US" sz="3200" dirty="0" smtClean="0"/>
              <a:t>                        </a:t>
            </a:r>
            <a:r>
              <a:rPr lang="ru-RU" sz="3200" dirty="0" smtClean="0"/>
              <a:t>             </a:t>
            </a:r>
            <a:r>
              <a:rPr lang="en-US" sz="3200" dirty="0" smtClean="0"/>
              <a:t>school  years  2010-2011</a:t>
            </a:r>
            <a:r>
              <a:rPr lang="en-US" sz="3600" dirty="0" smtClean="0"/>
              <a:t/>
            </a:r>
            <a:br>
              <a:rPr lang="en-US" sz="3600" dirty="0" smtClean="0"/>
            </a:br>
            <a:endParaRPr lang="ru-RU" sz="3600" dirty="0"/>
          </a:p>
        </p:txBody>
      </p:sp>
      <p:sp>
        <p:nvSpPr>
          <p:cNvPr id="2" name="Заголовок 1"/>
          <p:cNvSpPr>
            <a:spLocks noGrp="1"/>
          </p:cNvSpPr>
          <p:nvPr>
            <p:ph type="ctrTitle"/>
          </p:nvPr>
        </p:nvSpPr>
        <p:spPr/>
        <p:txBody>
          <a:bodyPr>
            <a:norm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b="1" spc="0" dirty="0" smtClean="0">
                <a:ln/>
                <a:solidFill>
                  <a:schemeClr val="accent3"/>
                </a:solidFill>
                <a:effectLst/>
              </a:rPr>
              <a:t>Project</a:t>
            </a:r>
            <a:br>
              <a:rPr lang="en-US" b="1" spc="0" dirty="0" smtClean="0">
                <a:ln/>
                <a:solidFill>
                  <a:schemeClr val="accent3"/>
                </a:solidFill>
                <a:effectLst/>
              </a:rPr>
            </a:br>
            <a:r>
              <a:rPr lang="en-US" b="1" spc="0" dirty="0" smtClean="0">
                <a:ln/>
                <a:solidFill>
                  <a:schemeClr val="accent3"/>
                </a:solidFill>
                <a:effectLst/>
              </a:rPr>
              <a:t>7  Wonders of the World</a:t>
            </a:r>
            <a:endParaRPr lang="ru-RU" b="1" spc="0" dirty="0">
              <a:ln/>
              <a:solidFill>
                <a:schemeClr val="accent3"/>
              </a:solidFill>
              <a:effectLst/>
            </a:endParaRPr>
          </a:p>
        </p:txBody>
      </p:sp>
    </p:spTree>
  </p:cSld>
  <p:clrMapOvr>
    <a:masterClrMapping/>
  </p:clrMapOvr>
  <p:transition>
    <p:dissolv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4282" y="214290"/>
            <a:ext cx="8715436" cy="642942"/>
          </a:xfrm>
        </p:spPr>
        <p:txBody>
          <a:bodyPr>
            <a:normAutofit fontScale="90000"/>
          </a:bodyPr>
          <a:lstStyle/>
          <a:p>
            <a:r>
              <a:rPr lang="ru-RU"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i="1"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Taj</a:t>
            </a:r>
            <a:r>
              <a:rPr lang="en-US" i="1"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i="1"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Mahal</a:t>
            </a:r>
            <a:endParaRPr lang="ru-RU" dirty="0"/>
          </a:p>
        </p:txBody>
      </p:sp>
      <p:sp>
        <p:nvSpPr>
          <p:cNvPr id="3" name="Содержимое 2"/>
          <p:cNvSpPr>
            <a:spLocks noGrp="1"/>
          </p:cNvSpPr>
          <p:nvPr>
            <p:ph sz="half" idx="1"/>
          </p:nvPr>
        </p:nvSpPr>
        <p:spPr>
          <a:xfrm>
            <a:off x="214282" y="3786190"/>
            <a:ext cx="4357718" cy="2857520"/>
          </a:xfrm>
        </p:spPr>
        <p:txBody>
          <a:bodyPr>
            <a:normAutofit fontScale="77500" lnSpcReduction="20000"/>
          </a:bodyPr>
          <a:lstStyle/>
          <a:p>
            <a:pPr>
              <a:buNone/>
            </a:pPr>
            <a:r>
              <a:rPr lang="en-US"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Taj</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Mahal</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(also "the </a:t>
            </a:r>
            <a:r>
              <a:rPr lang="en-US"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Taj</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is considered the best example of </a:t>
            </a:r>
            <a:r>
              <a:rPr lang="en-US"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Mughal</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architecture style, which combines elements of Persian, Indian and Islamic architectural styles</a:t>
            </a:r>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Despite the fact that the white marble dome of the mausoleum is the most prominent component, the </a:t>
            </a:r>
            <a:r>
              <a:rPr lang="en-US"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Taj</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Mahal</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 is structurally integrated complex.</a:t>
            </a:r>
            <a:endParaRPr lang="ru-RU"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Содержимое 3"/>
          <p:cNvSpPr>
            <a:spLocks noGrp="1"/>
          </p:cNvSpPr>
          <p:nvPr>
            <p:ph sz="half" idx="2"/>
          </p:nvPr>
        </p:nvSpPr>
        <p:spPr>
          <a:xfrm>
            <a:off x="4572000" y="857232"/>
            <a:ext cx="4357718" cy="2928958"/>
          </a:xfrm>
        </p:spPr>
        <p:txBody>
          <a:bodyPr>
            <a:normAutofit fontScale="77500" lnSpcReduction="20000"/>
          </a:bodyPr>
          <a:lstStyle/>
          <a:p>
            <a:pPr>
              <a:buNone/>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Mausoleum-Mosque, located in Agra, India, on the banks of the river Yamuna (architects, probably </a:t>
            </a:r>
            <a:r>
              <a:rPr lang="en-US"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Ustad</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Isa and others). Built by the </a:t>
            </a:r>
            <a:r>
              <a:rPr lang="en-US"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Mughal</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emperor Shah </a:t>
            </a:r>
            <a:r>
              <a:rPr lang="en-US"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Jahan</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in memory of his wife </a:t>
            </a:r>
            <a:r>
              <a:rPr lang="en-US"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Mumtaz</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Mahal</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who died in childbirth (later there was buried himself Shah </a:t>
            </a:r>
            <a:r>
              <a:rPr lang="en-US"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Jahan</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endParaRPr lang="ru-RU"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5" name="Picture 3"/>
          <p:cNvPicPr>
            <a:picLocks noChangeAspect="1" noChangeArrowheads="1"/>
          </p:cNvPicPr>
          <p:nvPr/>
        </p:nvPicPr>
        <p:blipFill>
          <a:blip r:embed="rId2" cstate="print"/>
          <a:srcRect/>
          <a:stretch>
            <a:fillRect/>
          </a:stretch>
        </p:blipFill>
        <p:spPr bwMode="auto">
          <a:xfrm>
            <a:off x="214282" y="857232"/>
            <a:ext cx="4333882" cy="2928958"/>
          </a:xfrm>
          <a:prstGeom prst="roundRect">
            <a:avLst>
              <a:gd name="adj" fmla="val 8594"/>
            </a:avLst>
          </a:prstGeom>
          <a:solidFill>
            <a:srgbClr val="FFFFFF">
              <a:shade val="85000"/>
            </a:srgbClr>
          </a:solidFill>
          <a:ln>
            <a:noFill/>
          </a:ln>
          <a:effectLst/>
          <a:scene3d>
            <a:camera prst="orthographicFront"/>
            <a:lightRig rig="threePt" dir="t"/>
          </a:scene3d>
          <a:sp3d>
            <a:bevelT prst="angle"/>
          </a:sp3d>
        </p:spPr>
      </p:pic>
      <p:pic>
        <p:nvPicPr>
          <p:cNvPr id="6" name="Picture 4"/>
          <p:cNvPicPr>
            <a:picLocks noChangeAspect="1" noChangeArrowheads="1"/>
          </p:cNvPicPr>
          <p:nvPr/>
        </p:nvPicPr>
        <p:blipFill>
          <a:blip r:embed="rId3" cstate="print"/>
          <a:srcRect/>
          <a:stretch>
            <a:fillRect/>
          </a:stretch>
        </p:blipFill>
        <p:spPr bwMode="auto">
          <a:xfrm>
            <a:off x="4572000" y="3786190"/>
            <a:ext cx="4357718" cy="28575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comb dir="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4282" y="214290"/>
            <a:ext cx="45719" cy="71438"/>
          </a:xfrm>
        </p:spPr>
        <p:txBody>
          <a:bodyPr>
            <a:normAutofit fontScale="90000"/>
          </a:bodyPr>
          <a:lstStyle/>
          <a:p>
            <a:r>
              <a:rPr lang="ru-RU"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endParaRPr lang="ru-RU" dirty="0"/>
          </a:p>
        </p:txBody>
      </p:sp>
      <p:sp>
        <p:nvSpPr>
          <p:cNvPr id="3" name="Содержимое 2"/>
          <p:cNvSpPr>
            <a:spLocks noGrp="1"/>
          </p:cNvSpPr>
          <p:nvPr>
            <p:ph sz="half" idx="1"/>
          </p:nvPr>
        </p:nvSpPr>
        <p:spPr>
          <a:xfrm>
            <a:off x="214282" y="3429000"/>
            <a:ext cx="4357718" cy="3214710"/>
          </a:xfrm>
        </p:spPr>
        <p:txBody>
          <a:bodyPr>
            <a:noAutofit/>
          </a:bodyPr>
          <a:lstStyle/>
          <a:p>
            <a:pPr>
              <a:buNone/>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Inside the mausoleum are two tombs - Shah and his wife. In fact, their place of burial is in the same place and the tomb, but under the ground. Construction time is approximately 1630-1652 years.</a:t>
            </a:r>
            <a:endParaRPr lang="ru-RU"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Содержимое 3"/>
          <p:cNvSpPr>
            <a:spLocks noGrp="1"/>
          </p:cNvSpPr>
          <p:nvPr>
            <p:ph sz="half" idx="2"/>
          </p:nvPr>
        </p:nvSpPr>
        <p:spPr>
          <a:xfrm>
            <a:off x="4572000" y="214290"/>
            <a:ext cx="4357718" cy="3214710"/>
          </a:xfrm>
        </p:spPr>
        <p:txBody>
          <a:bodyPr>
            <a:normAutofit fontScale="77500" lnSpcReduction="20000"/>
          </a:bodyPr>
          <a:lstStyle/>
          <a:p>
            <a:pPr>
              <a:buNone/>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The building began to build around in 1632 and completed in 1653, employed thousands of artisans and craftsmen. Construction management of the </a:t>
            </a:r>
            <a:r>
              <a:rPr lang="en-US"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Taj</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Mahal</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was entrusted to the Board of Architects under imperial control, including </a:t>
            </a:r>
            <a:r>
              <a:rPr lang="en-US"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Deschênes</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Ana, </a:t>
            </a:r>
            <a:r>
              <a:rPr lang="en-US"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Makramat</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Khan and </a:t>
            </a:r>
            <a:r>
              <a:rPr lang="en-US"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Ustad</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Ahmad </a:t>
            </a:r>
            <a:r>
              <a:rPr lang="en-US"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Lahauri</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Chief designer is usually considered </a:t>
            </a:r>
            <a:r>
              <a:rPr lang="en-US"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Lahauri</a:t>
            </a:r>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endPar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endParaRPr lang="ru-RU" dirty="0"/>
          </a:p>
        </p:txBody>
      </p:sp>
      <p:pic>
        <p:nvPicPr>
          <p:cNvPr id="1026" name="Picture 2"/>
          <p:cNvPicPr>
            <a:picLocks noChangeAspect="1" noChangeArrowheads="1"/>
          </p:cNvPicPr>
          <p:nvPr/>
        </p:nvPicPr>
        <p:blipFill>
          <a:blip r:embed="rId2" cstate="print"/>
          <a:srcRect b="33750"/>
          <a:stretch>
            <a:fillRect/>
          </a:stretch>
        </p:blipFill>
        <p:spPr bwMode="auto">
          <a:xfrm>
            <a:off x="214283" y="214290"/>
            <a:ext cx="4357718" cy="3214710"/>
          </a:xfrm>
          <a:prstGeom prst="roundRect">
            <a:avLst>
              <a:gd name="adj" fmla="val 4167"/>
            </a:avLst>
          </a:prstGeom>
          <a:solidFill>
            <a:srgbClr val="FFFFFF"/>
          </a:solidFill>
          <a:ln w="76200" cap="sq">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027" name="Picture 3"/>
          <p:cNvPicPr>
            <a:picLocks noChangeAspect="1" noChangeArrowheads="1"/>
          </p:cNvPicPr>
          <p:nvPr/>
        </p:nvPicPr>
        <p:blipFill>
          <a:blip r:embed="rId3" cstate="print"/>
          <a:srcRect/>
          <a:stretch>
            <a:fillRect/>
          </a:stretch>
        </p:blipFill>
        <p:spPr bwMode="auto">
          <a:xfrm>
            <a:off x="4572000" y="3429000"/>
            <a:ext cx="4357718" cy="32242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wheel/>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4282" y="214290"/>
            <a:ext cx="8715436" cy="642942"/>
          </a:xfrm>
        </p:spPr>
        <p:txBody>
          <a:bodyPr>
            <a:normAutofit fontScale="90000"/>
          </a:bodyPr>
          <a:lstStyle/>
          <a:p>
            <a:r>
              <a:rPr lang="ru-RU"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dirty="0" smtClean="0"/>
              <a:t> </a:t>
            </a:r>
            <a:r>
              <a:rPr lang="en-US"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Christ the Redeemer</a:t>
            </a:r>
            <a:endParaRPr lang="ru-RU"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 name="Содержимое 2"/>
          <p:cNvSpPr>
            <a:spLocks noGrp="1"/>
          </p:cNvSpPr>
          <p:nvPr>
            <p:ph sz="half" idx="1"/>
          </p:nvPr>
        </p:nvSpPr>
        <p:spPr>
          <a:xfrm>
            <a:off x="214282" y="3786190"/>
            <a:ext cx="4357718" cy="2857520"/>
          </a:xfrm>
        </p:spPr>
        <p:txBody>
          <a:bodyPr>
            <a:normAutofit fontScale="85000" lnSpcReduction="20000"/>
          </a:bodyPr>
          <a:lstStyle/>
          <a:p>
            <a:pPr>
              <a:buNone/>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In 1921 </a:t>
            </a:r>
            <a:r>
              <a:rPr lang="en-US"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blizyaschayasya</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centenary of national independence of Brazil (1822) inspired the fathers of the city - Rio de Janeiro when it was the capital of Brazil - to create a monument to Christ the Redeemer. Magazine "O </a:t>
            </a:r>
            <a:r>
              <a:rPr lang="en-US"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Cruzeiro</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announced fund-raising by subscription for the construction of the monument.</a:t>
            </a:r>
            <a:endParaRPr lang="ru-RU" dirty="0"/>
          </a:p>
        </p:txBody>
      </p:sp>
      <p:sp>
        <p:nvSpPr>
          <p:cNvPr id="4" name="Содержимое 3"/>
          <p:cNvSpPr>
            <a:spLocks noGrp="1"/>
          </p:cNvSpPr>
          <p:nvPr>
            <p:ph sz="half" idx="2"/>
          </p:nvPr>
        </p:nvSpPr>
        <p:spPr>
          <a:xfrm>
            <a:off x="4572000" y="857232"/>
            <a:ext cx="4357718" cy="2928958"/>
          </a:xfrm>
        </p:spPr>
        <p:txBody>
          <a:bodyPr>
            <a:normAutofit fontScale="85000" lnSpcReduction="20000"/>
          </a:bodyPr>
          <a:lstStyle/>
          <a:p>
            <a:pPr>
              <a:buNone/>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The exact dimensions of the statue of Christ the Redeemer are: height - 38 meters, including the pedestal - 8 m, weight - 1145 tons; span - 30 feet. Statue of Christ Redeemer in Rio de Janeiro - one of the most famous and popular in the world monuments.</a:t>
            </a:r>
          </a:p>
          <a:p>
            <a:endParaRPr lang="ru-RU" dirty="0"/>
          </a:p>
        </p:txBody>
      </p:sp>
      <p:pic>
        <p:nvPicPr>
          <p:cNvPr id="5" name="Picture 2"/>
          <p:cNvPicPr>
            <a:picLocks noChangeAspect="1" noChangeArrowheads="1"/>
          </p:cNvPicPr>
          <p:nvPr/>
        </p:nvPicPr>
        <p:blipFill>
          <a:blip r:embed="rId2" cstate="print"/>
          <a:srcRect/>
          <a:stretch>
            <a:fillRect/>
          </a:stretch>
        </p:blipFill>
        <p:spPr bwMode="auto">
          <a:xfrm>
            <a:off x="214282" y="857232"/>
            <a:ext cx="4357718" cy="2928958"/>
          </a:xfrm>
          <a:prstGeom prst="roundRect">
            <a:avLst>
              <a:gd name="adj" fmla="val 8594"/>
            </a:avLst>
          </a:prstGeom>
          <a:solidFill>
            <a:srgbClr val="FFFFFF">
              <a:shade val="85000"/>
            </a:srgbClr>
          </a:solidFill>
          <a:ln>
            <a:noFill/>
          </a:ln>
          <a:effectLst/>
        </p:spPr>
      </p:pic>
      <p:pic>
        <p:nvPicPr>
          <p:cNvPr id="6" name="Picture 3"/>
          <p:cNvPicPr>
            <a:picLocks noChangeAspect="1" noChangeArrowheads="1"/>
          </p:cNvPicPr>
          <p:nvPr/>
        </p:nvPicPr>
        <p:blipFill>
          <a:blip r:embed="rId3" cstate="print"/>
          <a:srcRect/>
          <a:stretch>
            <a:fillRect/>
          </a:stretch>
        </p:blipFill>
        <p:spPr bwMode="auto">
          <a:xfrm>
            <a:off x="4572000" y="3786190"/>
            <a:ext cx="4357718" cy="28574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cover dir="l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4282" y="214290"/>
            <a:ext cx="71438" cy="71438"/>
          </a:xfrm>
        </p:spPr>
        <p:txBody>
          <a:bodyPr>
            <a:normAutofit fontScale="90000"/>
          </a:bodyPr>
          <a:lstStyle/>
          <a:p>
            <a:r>
              <a:rPr lang="ru-RU"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endParaRPr lang="ru-RU" dirty="0"/>
          </a:p>
        </p:txBody>
      </p:sp>
      <p:sp>
        <p:nvSpPr>
          <p:cNvPr id="3" name="Содержимое 2"/>
          <p:cNvSpPr>
            <a:spLocks noGrp="1"/>
          </p:cNvSpPr>
          <p:nvPr>
            <p:ph sz="half" idx="1"/>
          </p:nvPr>
        </p:nvSpPr>
        <p:spPr>
          <a:xfrm>
            <a:off x="214282" y="3500438"/>
            <a:ext cx="4357718" cy="3143272"/>
          </a:xfrm>
        </p:spPr>
        <p:txBody>
          <a:bodyPr>
            <a:normAutofit fontScale="85000" lnSpcReduction="10000"/>
          </a:bodyPr>
          <a:lstStyle/>
          <a:p>
            <a:pPr>
              <a:buNone/>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In 1924 the French sculptor Paul </a:t>
            </a:r>
            <a:r>
              <a:rPr lang="en-US"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Landowski</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(Paul </a:t>
            </a:r>
            <a:r>
              <a:rPr lang="en-US"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Landowski</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finished the modeling of the head (height 3.75 meters) and the hands of the statue. In the disassembled all the parts of the monument were brought to Brazil, and transported by rail to the top of Corcovado Mountain.</a:t>
            </a:r>
            <a:endParaRPr lang="ru-RU"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Содержимое 3"/>
          <p:cNvSpPr>
            <a:spLocks noGrp="1"/>
          </p:cNvSpPr>
          <p:nvPr>
            <p:ph sz="half" idx="2"/>
          </p:nvPr>
        </p:nvSpPr>
        <p:spPr>
          <a:xfrm>
            <a:off x="4572000" y="214290"/>
            <a:ext cx="4357718" cy="3286148"/>
          </a:xfrm>
        </p:spPr>
        <p:txBody>
          <a:bodyPr>
            <a:noAutofit/>
          </a:bodyPr>
          <a:lstStyle/>
          <a:p>
            <a:pPr>
              <a:buNone/>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As a result, the campaign had collected 2.2 million flights. To raise funds and joined the church: the then Archbishop of Rio de Janeiro, Don Sebastian </a:t>
            </a:r>
            <a:r>
              <a:rPr lang="en-US"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Leme</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took a large part in creating the monument.</a:t>
            </a:r>
          </a:p>
          <a:p>
            <a:endParaRPr lang="ru-RU" dirty="0"/>
          </a:p>
        </p:txBody>
      </p:sp>
      <p:pic>
        <p:nvPicPr>
          <p:cNvPr id="2051" name="Picture 3"/>
          <p:cNvPicPr>
            <a:picLocks noChangeAspect="1" noChangeArrowheads="1"/>
          </p:cNvPicPr>
          <p:nvPr/>
        </p:nvPicPr>
        <p:blipFill>
          <a:blip r:embed="rId2" cstate="print"/>
          <a:srcRect l="20536" t="21428"/>
          <a:stretch>
            <a:fillRect/>
          </a:stretch>
        </p:blipFill>
        <p:spPr bwMode="auto">
          <a:xfrm>
            <a:off x="214282" y="285728"/>
            <a:ext cx="4381512" cy="3214696"/>
          </a:xfrm>
          <a:prstGeom prst="rect">
            <a:avLst/>
          </a:prstGeom>
          <a:noFill/>
          <a:ln w="9525">
            <a:noFill/>
            <a:miter lim="800000"/>
            <a:headEnd/>
            <a:tailEnd/>
          </a:ln>
          <a:effectLst/>
        </p:spPr>
      </p:pic>
      <p:pic>
        <p:nvPicPr>
          <p:cNvPr id="2052" name="Picture 4"/>
          <p:cNvPicPr>
            <a:picLocks noChangeAspect="1" noChangeArrowheads="1"/>
          </p:cNvPicPr>
          <p:nvPr/>
        </p:nvPicPr>
        <p:blipFill>
          <a:blip r:embed="rId3" cstate="print"/>
          <a:srcRect b="52272"/>
          <a:stretch>
            <a:fillRect/>
          </a:stretch>
        </p:blipFill>
        <p:spPr bwMode="auto">
          <a:xfrm>
            <a:off x="4572001" y="3500438"/>
            <a:ext cx="4286280" cy="3143272"/>
          </a:xfrm>
          <a:prstGeom prst="rect">
            <a:avLst/>
          </a:prstGeom>
          <a:noFill/>
          <a:ln w="9525">
            <a:noFill/>
            <a:miter lim="800000"/>
            <a:headEnd/>
            <a:tailEnd/>
          </a:ln>
          <a:effectLst/>
        </p:spPr>
      </p:pic>
    </p:spTree>
  </p:cSld>
  <p:clrMapOvr>
    <a:masterClrMapping/>
  </p:clrMapOvr>
  <p:transition>
    <p:randomBar dir="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4282" y="214290"/>
            <a:ext cx="8715436" cy="642942"/>
          </a:xfrm>
        </p:spPr>
        <p:txBody>
          <a:bodyPr>
            <a:normAutofit fontScale="90000"/>
          </a:bodyPr>
          <a:lstStyle/>
          <a:p>
            <a:r>
              <a:rPr lang="ru-RU"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b="1" dirty="0" smtClean="0"/>
              <a:t> </a:t>
            </a:r>
            <a:r>
              <a:rPr lang="ru-RU" b="1" smtClean="0"/>
              <a:t>      </a:t>
            </a:r>
            <a:r>
              <a:rPr lang="en-US" spc="0" smtClean="0">
                <a:ln w="18415" cmpd="sng">
                  <a:solidFill>
                    <a:srgbClr val="FFFFFF"/>
                  </a:solidFill>
                  <a:prstDash val="solid"/>
                </a:ln>
                <a:solidFill>
                  <a:srgbClr val="FFFFFF"/>
                </a:solidFill>
                <a:effectLst>
                  <a:outerShdw blurRad="63500" dir="3600000" algn="tl" rotWithShape="0">
                    <a:srgbClr val="000000">
                      <a:alpha val="70000"/>
                    </a:srgbClr>
                  </a:outerShdw>
                </a:effectLst>
              </a:rPr>
              <a:t>Chichen</a:t>
            </a:r>
            <a:r>
              <a:rPr lang="en-US"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Itza</a:t>
            </a:r>
            <a:endParaRPr lang="ru-RU" dirty="0"/>
          </a:p>
        </p:txBody>
      </p:sp>
      <p:sp>
        <p:nvSpPr>
          <p:cNvPr id="3" name="Содержимое 2"/>
          <p:cNvSpPr>
            <a:spLocks noGrp="1"/>
          </p:cNvSpPr>
          <p:nvPr>
            <p:ph sz="half" idx="1"/>
          </p:nvPr>
        </p:nvSpPr>
        <p:spPr>
          <a:xfrm>
            <a:off x="214282" y="3786190"/>
            <a:ext cx="4357718" cy="2857520"/>
          </a:xfrm>
        </p:spPr>
        <p:txBody>
          <a:bodyPr>
            <a:normAutofit fontScale="70000" lnSpcReduction="20000"/>
          </a:bodyPr>
          <a:lstStyle/>
          <a:p>
            <a:pPr>
              <a:buNone/>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New research suggests that the tribes of the Central Mexican mountain region were heading east, getting to this part of Yucatan in 7-8 centuries, mixing with the Aboriginal Maya. A century or two later, followed by a return migration, which explains the apparent Mayan items found in Thule. </a:t>
            </a:r>
            <a:endParaRPr lang="ru-RU"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Содержимое 3"/>
          <p:cNvSpPr>
            <a:spLocks noGrp="1"/>
          </p:cNvSpPr>
          <p:nvPr>
            <p:ph sz="half" idx="2"/>
          </p:nvPr>
        </p:nvSpPr>
        <p:spPr>
          <a:xfrm>
            <a:off x="4572000" y="857232"/>
            <a:ext cx="4357718" cy="2928958"/>
          </a:xfrm>
        </p:spPr>
        <p:txBody>
          <a:bodyPr>
            <a:normAutofit fontScale="70000" lnSpcReduction="20000"/>
          </a:bodyPr>
          <a:lstStyle/>
          <a:p>
            <a:pPr>
              <a:buNone/>
            </a:pPr>
            <a:r>
              <a:rPr lang="en-US"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Chichen</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Itza (Mayan language "about the source of Itza") was probably founded around 450 AD Mayan tribes migrating from the south. Experts suggest that the site continued to occupy and at the end of the Mayan Classic Era (c. 900 AD), in contrast to central and southern areas of the Mayan (Campeche, Chiapas, Guatemala, Honduras), which until that time had a much greater significance. </a:t>
            </a:r>
            <a:endParaRPr lang="ru-RU"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5" name="Picture 3"/>
          <p:cNvPicPr>
            <a:picLocks noChangeAspect="1" noChangeArrowheads="1"/>
          </p:cNvPicPr>
          <p:nvPr/>
        </p:nvPicPr>
        <p:blipFill>
          <a:blip r:embed="rId2" cstate="print"/>
          <a:srcRect/>
          <a:stretch>
            <a:fillRect/>
          </a:stretch>
        </p:blipFill>
        <p:spPr bwMode="auto">
          <a:xfrm>
            <a:off x="214282" y="857232"/>
            <a:ext cx="4357718" cy="2928958"/>
          </a:xfrm>
          <a:prstGeom prst="rect">
            <a:avLst/>
          </a:prstGeom>
          <a:noFill/>
          <a:ln w="9525">
            <a:noFill/>
            <a:miter lim="800000"/>
            <a:headEnd/>
            <a:tailEnd/>
          </a:ln>
          <a:effectLst/>
        </p:spPr>
      </p:pic>
      <p:pic>
        <p:nvPicPr>
          <p:cNvPr id="1028" name="Picture 4"/>
          <p:cNvPicPr>
            <a:picLocks noChangeAspect="1" noChangeArrowheads="1"/>
          </p:cNvPicPr>
          <p:nvPr/>
        </p:nvPicPr>
        <p:blipFill>
          <a:blip r:embed="rId3" cstate="print"/>
          <a:srcRect/>
          <a:stretch>
            <a:fillRect/>
          </a:stretch>
        </p:blipFill>
        <p:spPr bwMode="auto">
          <a:xfrm>
            <a:off x="4572000" y="3786190"/>
            <a:ext cx="4381484" cy="2862253"/>
          </a:xfrm>
          <a:prstGeom prst="rect">
            <a:avLst/>
          </a:prstGeom>
          <a:noFill/>
          <a:ln w="9525">
            <a:noFill/>
            <a:miter lim="800000"/>
            <a:headEnd/>
            <a:tailEnd/>
          </a:ln>
          <a:effectLst/>
        </p:spPr>
      </p:pic>
    </p:spTree>
  </p:cSld>
  <p:clrMapOvr>
    <a:masterClrMapping/>
  </p:clrMapOvr>
  <p:transition>
    <p:zoom dir="in"/>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4282" y="214290"/>
            <a:ext cx="8715436" cy="642942"/>
          </a:xfrm>
        </p:spPr>
        <p:txBody>
          <a:bodyPr>
            <a:normAutofit fontScale="90000"/>
          </a:bodyPr>
          <a:lstStyle/>
          <a:p>
            <a:r>
              <a:rPr lang="ru-RU"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endParaRPr lang="ru-RU" dirty="0"/>
          </a:p>
        </p:txBody>
      </p:sp>
      <p:sp>
        <p:nvSpPr>
          <p:cNvPr id="3" name="Содержимое 2"/>
          <p:cNvSpPr>
            <a:spLocks noGrp="1"/>
          </p:cNvSpPr>
          <p:nvPr>
            <p:ph sz="half" idx="1"/>
          </p:nvPr>
        </p:nvSpPr>
        <p:spPr>
          <a:xfrm>
            <a:off x="214282" y="3429000"/>
            <a:ext cx="4357718" cy="3214710"/>
          </a:xfrm>
        </p:spPr>
        <p:txBody>
          <a:bodyPr>
            <a:normAutofit fontScale="85000" lnSpcReduction="10000"/>
          </a:bodyPr>
          <a:lstStyle/>
          <a:p>
            <a:pPr>
              <a:buNone/>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According to old chronicles the </a:t>
            </a:r>
            <a:r>
              <a:rPr lang="en-US"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Nahua</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the recent migrants were headed by the legendary prince </a:t>
            </a:r>
            <a:r>
              <a:rPr lang="en-US"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Ke</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Akatl</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Topiltsin</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named, as well as several governors Toltec, </a:t>
            </a:r>
            <a:r>
              <a:rPr lang="en-US"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Kuttsalkoatlem</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or </a:t>
            </a:r>
            <a:r>
              <a:rPr lang="en-US"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Kukulkanom</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("feathered serpent"). He was expelled from Tula to become more peaceful.</a:t>
            </a:r>
            <a:endParaRPr lang="ru-RU"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Содержимое 3"/>
          <p:cNvSpPr>
            <a:spLocks noGrp="1"/>
          </p:cNvSpPr>
          <p:nvPr>
            <p:ph sz="half" idx="2"/>
          </p:nvPr>
        </p:nvSpPr>
        <p:spPr>
          <a:xfrm>
            <a:off x="4572000" y="214290"/>
            <a:ext cx="4357718" cy="3214710"/>
          </a:xfrm>
        </p:spPr>
        <p:txBody>
          <a:bodyPr>
            <a:normAutofit fontScale="85000" lnSpcReduction="10000"/>
          </a:bodyPr>
          <a:lstStyle/>
          <a:p>
            <a:pPr>
              <a:buNone/>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Previously, archaeologists believed that the </a:t>
            </a:r>
            <a:r>
              <a:rPr lang="en-US"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Toltecs</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first made a 1200-km journey from </a:t>
            </a:r>
            <a:r>
              <a:rPr lang="en-US"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Tollan</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(Tula Modern) to the northern Yucatan around 1000 BC, when they established themselves at </a:t>
            </a:r>
            <a:r>
              <a:rPr lang="en-US"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Chichen</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Itza (or </a:t>
            </a:r>
            <a:r>
              <a:rPr lang="en-US"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Uukil-abnal</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"seven bushes" in the language of the Maya as it was then called the settlement)</a:t>
            </a:r>
            <a:endParaRPr lang="ru-RU"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2050" name="Picture 2"/>
          <p:cNvPicPr>
            <a:picLocks noChangeAspect="1" noChangeArrowheads="1"/>
          </p:cNvPicPr>
          <p:nvPr/>
        </p:nvPicPr>
        <p:blipFill>
          <a:blip r:embed="rId2" cstate="print"/>
          <a:srcRect/>
          <a:stretch>
            <a:fillRect/>
          </a:stretch>
        </p:blipFill>
        <p:spPr bwMode="auto">
          <a:xfrm>
            <a:off x="214282" y="214290"/>
            <a:ext cx="4357718" cy="32147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1" name="Picture 3"/>
          <p:cNvPicPr>
            <a:picLocks noChangeAspect="1" noChangeArrowheads="1"/>
          </p:cNvPicPr>
          <p:nvPr/>
        </p:nvPicPr>
        <p:blipFill>
          <a:blip r:embed="rId3" cstate="print"/>
          <a:srcRect/>
          <a:stretch>
            <a:fillRect/>
          </a:stretch>
        </p:blipFill>
        <p:spPr bwMode="auto">
          <a:xfrm>
            <a:off x="4572000" y="3429000"/>
            <a:ext cx="4381484" cy="3209918"/>
          </a:xfrm>
          <a:prstGeom prst="rect">
            <a:avLst/>
          </a:prstGeom>
          <a:ln>
            <a:noFill/>
          </a:ln>
          <a:effectLst>
            <a:softEdge rad="112500"/>
          </a:effectLst>
        </p:spPr>
      </p:pic>
    </p:spTree>
  </p:cSld>
  <p:clrMapOvr>
    <a:masterClrMapping/>
  </p:clrMapOvr>
  <p:transition>
    <p:cover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214282" y="3071810"/>
            <a:ext cx="1714512" cy="1714512"/>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cstate="print"/>
          <a:srcRect/>
          <a:stretch>
            <a:fillRect/>
          </a:stretch>
        </p:blipFill>
        <p:spPr bwMode="auto">
          <a:xfrm>
            <a:off x="1643042" y="1714488"/>
            <a:ext cx="2042522" cy="1343028"/>
          </a:xfrm>
          <a:prstGeom prst="rect">
            <a:avLst/>
          </a:prstGeom>
          <a:noFill/>
          <a:ln w="9525">
            <a:noFill/>
            <a:miter lim="800000"/>
            <a:headEnd/>
            <a:tailEnd/>
          </a:ln>
          <a:effectLst/>
        </p:spPr>
      </p:pic>
      <p:pic>
        <p:nvPicPr>
          <p:cNvPr id="3076" name="Picture 4"/>
          <p:cNvPicPr>
            <a:picLocks noChangeAspect="1" noChangeArrowheads="1"/>
          </p:cNvPicPr>
          <p:nvPr/>
        </p:nvPicPr>
        <p:blipFill>
          <a:blip r:embed="rId4" cstate="print"/>
          <a:srcRect/>
          <a:stretch>
            <a:fillRect/>
          </a:stretch>
        </p:blipFill>
        <p:spPr bwMode="auto">
          <a:xfrm>
            <a:off x="3428992" y="214290"/>
            <a:ext cx="1997725" cy="1504953"/>
          </a:xfrm>
          <a:prstGeom prst="rect">
            <a:avLst/>
          </a:prstGeom>
          <a:noFill/>
          <a:ln w="9525">
            <a:noFill/>
            <a:miter lim="800000"/>
            <a:headEnd/>
            <a:tailEnd/>
          </a:ln>
          <a:effectLst/>
        </p:spPr>
      </p:pic>
      <p:pic>
        <p:nvPicPr>
          <p:cNvPr id="3077" name="Picture 5"/>
          <p:cNvPicPr>
            <a:picLocks noChangeAspect="1" noChangeArrowheads="1"/>
          </p:cNvPicPr>
          <p:nvPr/>
        </p:nvPicPr>
        <p:blipFill>
          <a:blip r:embed="rId5" cstate="print"/>
          <a:srcRect/>
          <a:stretch>
            <a:fillRect/>
          </a:stretch>
        </p:blipFill>
        <p:spPr bwMode="auto">
          <a:xfrm>
            <a:off x="5143504" y="1714488"/>
            <a:ext cx="2071702" cy="1357322"/>
          </a:xfrm>
          <a:prstGeom prst="rect">
            <a:avLst/>
          </a:prstGeom>
          <a:noFill/>
          <a:ln w="9525">
            <a:noFill/>
            <a:miter lim="800000"/>
            <a:headEnd/>
            <a:tailEnd/>
          </a:ln>
          <a:effectLst/>
        </p:spPr>
      </p:pic>
      <p:pic>
        <p:nvPicPr>
          <p:cNvPr id="3078" name="Picture 6"/>
          <p:cNvPicPr>
            <a:picLocks noChangeAspect="1" noChangeArrowheads="1"/>
          </p:cNvPicPr>
          <p:nvPr/>
        </p:nvPicPr>
        <p:blipFill>
          <a:blip r:embed="rId6" cstate="print"/>
          <a:srcRect/>
          <a:stretch>
            <a:fillRect/>
          </a:stretch>
        </p:blipFill>
        <p:spPr bwMode="auto">
          <a:xfrm>
            <a:off x="6929454" y="3071810"/>
            <a:ext cx="1857388" cy="1714512"/>
          </a:xfrm>
          <a:prstGeom prst="rect">
            <a:avLst/>
          </a:prstGeom>
          <a:noFill/>
          <a:ln w="9525">
            <a:noFill/>
            <a:miter lim="800000"/>
            <a:headEnd/>
            <a:tailEnd/>
          </a:ln>
          <a:effectLst/>
        </p:spPr>
      </p:pic>
      <p:sp>
        <p:nvSpPr>
          <p:cNvPr id="7" name="Прямоугольник 6"/>
          <p:cNvSpPr/>
          <p:nvPr/>
        </p:nvSpPr>
        <p:spPr>
          <a:xfrm>
            <a:off x="3214678" y="3071810"/>
            <a:ext cx="3071834" cy="3046988"/>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9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THE </a:t>
            </a:r>
            <a:r>
              <a:rPr lang="ru-RU" sz="9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9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END</a:t>
            </a:r>
            <a:endParaRPr lang="ru-RU" sz="9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3079" name="Picture 7"/>
          <p:cNvPicPr>
            <a:picLocks noChangeAspect="1" noChangeArrowheads="1"/>
          </p:cNvPicPr>
          <p:nvPr/>
        </p:nvPicPr>
        <p:blipFill>
          <a:blip r:embed="rId7" cstate="print"/>
          <a:srcRect/>
          <a:stretch>
            <a:fillRect/>
          </a:stretch>
        </p:blipFill>
        <p:spPr bwMode="auto">
          <a:xfrm>
            <a:off x="214282" y="4786322"/>
            <a:ext cx="2357454" cy="1646989"/>
          </a:xfrm>
          <a:prstGeom prst="rect">
            <a:avLst/>
          </a:prstGeom>
          <a:noFill/>
          <a:ln w="9525">
            <a:noFill/>
            <a:miter lim="800000"/>
            <a:headEnd/>
            <a:tailEnd/>
          </a:ln>
          <a:effectLst/>
        </p:spPr>
      </p:pic>
      <p:pic>
        <p:nvPicPr>
          <p:cNvPr id="3080" name="Picture 8"/>
          <p:cNvPicPr>
            <a:picLocks noChangeAspect="1" noChangeArrowheads="1"/>
          </p:cNvPicPr>
          <p:nvPr/>
        </p:nvPicPr>
        <p:blipFill>
          <a:blip r:embed="rId8" cstate="print"/>
          <a:srcRect/>
          <a:stretch>
            <a:fillRect/>
          </a:stretch>
        </p:blipFill>
        <p:spPr bwMode="auto">
          <a:xfrm>
            <a:off x="6286512" y="4786323"/>
            <a:ext cx="2500320" cy="1643074"/>
          </a:xfrm>
          <a:prstGeom prst="rect">
            <a:avLst/>
          </a:prstGeom>
          <a:noFill/>
          <a:ln w="9525">
            <a:noFill/>
            <a:miter lim="800000"/>
            <a:headEnd/>
            <a:tailEnd/>
          </a:ln>
          <a:effectLst/>
        </p:spPr>
      </p:pic>
    </p:spTree>
  </p:cSld>
  <p:clrMapOvr>
    <a:masterClrMapping/>
  </p:clrMapOvr>
  <p:transition>
    <p:checker dir="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4282" y="214290"/>
            <a:ext cx="8715436" cy="642942"/>
          </a:xfrm>
        </p:spPr>
        <p:txBody>
          <a:bodyPr>
            <a:normAutofit fontScale="90000"/>
          </a:bodyPr>
          <a:lstStyle/>
          <a:p>
            <a:r>
              <a:rPr lang="ru-RU"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Great Wall of China</a:t>
            </a:r>
            <a:endParaRPr lang="ru-RU" dirty="0"/>
          </a:p>
        </p:txBody>
      </p:sp>
      <p:sp>
        <p:nvSpPr>
          <p:cNvPr id="3" name="Содержимое 2"/>
          <p:cNvSpPr>
            <a:spLocks noGrp="1"/>
          </p:cNvSpPr>
          <p:nvPr>
            <p:ph sz="half" idx="1"/>
          </p:nvPr>
        </p:nvSpPr>
        <p:spPr>
          <a:xfrm>
            <a:off x="214282" y="3786190"/>
            <a:ext cx="4357718" cy="2857520"/>
          </a:xfrm>
        </p:spPr>
        <p:txBody>
          <a:bodyPr>
            <a:noAutofit/>
          </a:bodyPr>
          <a:lstStyle/>
          <a:p>
            <a:pPr>
              <a:buNone/>
            </a:pPr>
            <a:r>
              <a:rPr lang="en-US"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The wall was supposed to serve at the northern line of a possible expansion of the Chinese themselves, it was to protect the citizens "Middle Kingdom" of the transition to a semi-nomadic way of life, from the confluence with the barbarians.</a:t>
            </a:r>
            <a:endParaRPr lang="ru-RU" sz="2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Содержимое 3"/>
          <p:cNvSpPr>
            <a:spLocks noGrp="1"/>
          </p:cNvSpPr>
          <p:nvPr>
            <p:ph sz="half" idx="2"/>
          </p:nvPr>
        </p:nvSpPr>
        <p:spPr>
          <a:xfrm>
            <a:off x="4572000" y="857232"/>
            <a:ext cx="4357718" cy="2928958"/>
          </a:xfrm>
        </p:spPr>
        <p:txBody>
          <a:bodyPr>
            <a:noAutofit/>
          </a:bodyPr>
          <a:lstStyle/>
          <a:p>
            <a:pPr>
              <a:buNone/>
            </a:pPr>
            <a:r>
              <a:rPr lang="en-US" sz="17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Construction of the first wall began in the III century BC. </a:t>
            </a:r>
            <a:r>
              <a:rPr lang="en-US" sz="17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er</a:t>
            </a:r>
            <a:r>
              <a:rPr lang="en-US" sz="17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during the reign of Emperor Qin Shi Huangdi, (Qin Dynasty), in the Warring States period (475-221 years. BC. </a:t>
            </a:r>
            <a:r>
              <a:rPr lang="en-US" sz="17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er</a:t>
            </a:r>
            <a:r>
              <a:rPr lang="en-US" sz="17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to protect the state from the raids of the nomadic </a:t>
            </a:r>
            <a:r>
              <a:rPr lang="en-US" sz="17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Xiongnu</a:t>
            </a:r>
            <a:r>
              <a:rPr lang="en-US" sz="17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people. Participated in the construction of a fifth of the then population, about one million people. The length of the wall is 8,000 851 km and 800 meters.</a:t>
            </a:r>
          </a:p>
        </p:txBody>
      </p:sp>
      <p:pic>
        <p:nvPicPr>
          <p:cNvPr id="6" name="Picture 3" descr="C:\Documents and Settings\Admin\Рабочий стол\800px-20090529_Great_Wall_8185.jpg"/>
          <p:cNvPicPr>
            <a:picLocks noChangeAspect="1" noChangeArrowheads="1"/>
          </p:cNvPicPr>
          <p:nvPr/>
        </p:nvPicPr>
        <p:blipFill>
          <a:blip r:embed="rId2" cstate="print"/>
          <a:srcRect/>
          <a:stretch>
            <a:fillRect/>
          </a:stretch>
        </p:blipFill>
        <p:spPr bwMode="auto">
          <a:xfrm>
            <a:off x="214282" y="857232"/>
            <a:ext cx="4357718" cy="29289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4"/>
          <p:cNvPicPr>
            <a:picLocks noChangeAspect="1" noChangeArrowheads="1"/>
          </p:cNvPicPr>
          <p:nvPr/>
        </p:nvPicPr>
        <p:blipFill>
          <a:blip r:embed="rId3" cstate="print"/>
          <a:srcRect/>
          <a:stretch>
            <a:fillRect/>
          </a:stretch>
        </p:blipFill>
        <p:spPr bwMode="auto">
          <a:xfrm>
            <a:off x="4572000" y="3786190"/>
            <a:ext cx="4357718" cy="28575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720" y="214290"/>
            <a:ext cx="8643998" cy="642942"/>
          </a:xfrm>
        </p:spPr>
        <p:txBody>
          <a:bodyPr>
            <a:normAutofit fontScale="90000"/>
          </a:bodyPr>
          <a:lstStyle/>
          <a:p>
            <a:r>
              <a:rPr lang="ru-RU"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endParaRPr lang="ru-RU" dirty="0"/>
          </a:p>
        </p:txBody>
      </p:sp>
      <p:sp>
        <p:nvSpPr>
          <p:cNvPr id="14" name="Содержимое 13"/>
          <p:cNvSpPr>
            <a:spLocks noGrp="1"/>
          </p:cNvSpPr>
          <p:nvPr>
            <p:ph sz="half" idx="1"/>
          </p:nvPr>
        </p:nvSpPr>
        <p:spPr>
          <a:xfrm>
            <a:off x="214282" y="3500438"/>
            <a:ext cx="4357718" cy="3143272"/>
          </a:xfrm>
        </p:spPr>
        <p:txBody>
          <a:bodyPr>
            <a:normAutofit fontScale="70000" lnSpcReduction="20000"/>
          </a:bodyPr>
          <a:lstStyle/>
          <a:p>
            <a:pPr>
              <a:buNone/>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Those portions of the Great Wall, which survived until our times, were built mainly during the Ming Dynasty (1368-1644). In this era of major construction materials are brick and stone blocks, makes the design more robust. During the reign of the Ming wall stretched from east to west from </a:t>
            </a:r>
            <a:r>
              <a:rPr lang="en-US"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Shanhaiguan</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outpost on the shores of </a:t>
            </a:r>
            <a:r>
              <a:rPr lang="en-US"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Bohai</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Bay of the Yellow Sea to the gates </a:t>
            </a:r>
            <a:r>
              <a:rPr lang="en-US"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Yuymenguan</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the junction of the modern provinces of Gansu and the Xinjiang Uygur Autonomous Region.</a:t>
            </a:r>
          </a:p>
          <a:p>
            <a:endParaRPr lang="ru-RU" dirty="0"/>
          </a:p>
        </p:txBody>
      </p:sp>
      <p:sp>
        <p:nvSpPr>
          <p:cNvPr id="15" name="Содержимое 14"/>
          <p:cNvSpPr>
            <a:spLocks noGrp="1"/>
          </p:cNvSpPr>
          <p:nvPr>
            <p:ph sz="half" idx="2"/>
          </p:nvPr>
        </p:nvSpPr>
        <p:spPr>
          <a:xfrm>
            <a:off x="4572000" y="214290"/>
            <a:ext cx="4357718" cy="3286148"/>
          </a:xfrm>
        </p:spPr>
        <p:txBody>
          <a:bodyPr>
            <a:normAutofit fontScale="70000" lnSpcReduction="20000"/>
          </a:bodyPr>
          <a:lstStyle/>
          <a:p>
            <a:pPr>
              <a:buNone/>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The wall was supposed to clearly indicate the boundaries of Chinese civilization, to promote the consolidation of a unified empire, had just drawn from a number of conquered kingdoms.</a:t>
            </a:r>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During the Han Dynasty (206 BC. - 220 n.)</a:t>
            </a:r>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Wall was extended west to </a:t>
            </a:r>
            <a:r>
              <a:rPr lang="en-US"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Dunhuang</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Also, the line was built watchtowers, goes deep into the desert to protect the trade caravans of nomads.</a:t>
            </a:r>
            <a:endParaRPr lang="ru-RU"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031" name="Picture 7"/>
          <p:cNvPicPr>
            <a:picLocks noChangeAspect="1" noChangeArrowheads="1"/>
          </p:cNvPicPr>
          <p:nvPr/>
        </p:nvPicPr>
        <p:blipFill>
          <a:blip r:embed="rId2" cstate="print"/>
          <a:srcRect/>
          <a:stretch>
            <a:fillRect/>
          </a:stretch>
        </p:blipFill>
        <p:spPr bwMode="auto">
          <a:xfrm>
            <a:off x="214282" y="214290"/>
            <a:ext cx="4357718" cy="32861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32" name="Picture 8"/>
          <p:cNvPicPr>
            <a:picLocks noChangeAspect="1" noChangeArrowheads="1"/>
          </p:cNvPicPr>
          <p:nvPr/>
        </p:nvPicPr>
        <p:blipFill>
          <a:blip r:embed="rId3" cstate="print"/>
          <a:srcRect/>
          <a:stretch>
            <a:fillRect/>
          </a:stretch>
        </p:blipFill>
        <p:spPr bwMode="auto">
          <a:xfrm>
            <a:off x="4572000" y="3500438"/>
            <a:ext cx="4357718" cy="31432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4282" y="214290"/>
            <a:ext cx="8715436" cy="642942"/>
          </a:xfrm>
        </p:spPr>
        <p:txBody>
          <a:bodyPr>
            <a:normAutofit fontScale="90000"/>
          </a:bodyPr>
          <a:lstStyle/>
          <a:p>
            <a:r>
              <a:rPr lang="ru-RU"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Colosseum</a:t>
            </a:r>
            <a:r>
              <a:rPr lang="en-US"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in Rome</a:t>
            </a:r>
            <a:endParaRPr lang="ru-RU" dirty="0"/>
          </a:p>
        </p:txBody>
      </p:sp>
      <p:sp>
        <p:nvSpPr>
          <p:cNvPr id="3" name="Содержимое 2"/>
          <p:cNvSpPr>
            <a:spLocks noGrp="1"/>
          </p:cNvSpPr>
          <p:nvPr>
            <p:ph sz="half" idx="1"/>
          </p:nvPr>
        </p:nvSpPr>
        <p:spPr>
          <a:xfrm>
            <a:off x="214282" y="3786190"/>
            <a:ext cx="4357718" cy="2857520"/>
          </a:xfrm>
        </p:spPr>
        <p:txBody>
          <a:bodyPr>
            <a:normAutofit fontScale="70000" lnSpcReduction="20000"/>
          </a:bodyPr>
          <a:lstStyle/>
          <a:p>
            <a:pPr>
              <a:buNone/>
            </a:pPr>
            <a:endPar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buNone/>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The construction was over 8 years, 72-80 years. Mr. The </a:t>
            </a:r>
            <a:r>
              <a:rPr lang="en-US"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Colosseum</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was a long time for the residents of Rome and visiting the main place of entertainment shows, such as gladiator fights, animal </a:t>
            </a:r>
            <a:r>
              <a:rPr lang="en-US"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travli.Pri</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emperor </a:t>
            </a:r>
            <a:r>
              <a:rPr lang="en-US"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Macrina</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he suffered from a fire, but was restored by decree of Alexander Severus. In 248, Emperor Philip has celebrated it with great views of the millennium of the existence of Rome.</a:t>
            </a:r>
            <a:endPar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buNone/>
            </a:pPr>
            <a:endParaRPr lang="ru-RU" dirty="0"/>
          </a:p>
        </p:txBody>
      </p:sp>
      <p:sp>
        <p:nvSpPr>
          <p:cNvPr id="4" name="Содержимое 3"/>
          <p:cNvSpPr>
            <a:spLocks noGrp="1"/>
          </p:cNvSpPr>
          <p:nvPr>
            <p:ph sz="half" idx="2"/>
          </p:nvPr>
        </p:nvSpPr>
        <p:spPr>
          <a:xfrm>
            <a:off x="4572000" y="857232"/>
            <a:ext cx="4357718" cy="2928958"/>
          </a:xfrm>
        </p:spPr>
        <p:txBody>
          <a:bodyPr>
            <a:normAutofit fontScale="70000" lnSpcReduction="20000"/>
          </a:bodyPr>
          <a:lstStyle/>
          <a:p>
            <a:pPr>
              <a:buNone/>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Coliseum - the largest of the ancient Roman amphitheater - one of the most famous ancient monuments of ancient Rome and one of the most remarkable facilities in the world. Located in Rome, in a hollow between </a:t>
            </a:r>
            <a:r>
              <a:rPr lang="en-US"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Eskvilinskim</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and </a:t>
            </a:r>
            <a:r>
              <a:rPr lang="en-US"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Tselievskim</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Palatine hills, the place where the pond belongs to the Golden House of Nero</a:t>
            </a:r>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endParaRPr lang="ru-RU"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1" name="Picture 2"/>
          <p:cNvPicPr>
            <a:picLocks noChangeAspect="1" noChangeArrowheads="1"/>
          </p:cNvPicPr>
          <p:nvPr/>
        </p:nvPicPr>
        <p:blipFill>
          <a:blip r:embed="rId3" cstate="print"/>
          <a:srcRect/>
          <a:stretch>
            <a:fillRect/>
          </a:stretch>
        </p:blipFill>
        <p:spPr bwMode="auto">
          <a:xfrm>
            <a:off x="214282" y="857232"/>
            <a:ext cx="4357718" cy="2928958"/>
          </a:xfrm>
          <a:prstGeom prst="rect">
            <a:avLst/>
          </a:prstGeom>
          <a:ln>
            <a:noFill/>
          </a:ln>
          <a:effectLst>
            <a:softEdge rad="112500"/>
          </a:effectLst>
        </p:spPr>
      </p:pic>
      <p:pic>
        <p:nvPicPr>
          <p:cNvPr id="12" name="Picture 3"/>
          <p:cNvPicPr>
            <a:picLocks noChangeAspect="1" noChangeArrowheads="1"/>
          </p:cNvPicPr>
          <p:nvPr/>
        </p:nvPicPr>
        <p:blipFill>
          <a:blip r:embed="rId4" cstate="print"/>
          <a:srcRect/>
          <a:stretch>
            <a:fillRect/>
          </a:stretch>
        </p:blipFill>
        <p:spPr bwMode="auto">
          <a:xfrm>
            <a:off x="4572000" y="3786190"/>
            <a:ext cx="4357718" cy="2857520"/>
          </a:xfrm>
          <a:prstGeom prst="rect">
            <a:avLst/>
          </a:prstGeom>
          <a:ln>
            <a:noFill/>
          </a:ln>
          <a:effectLst>
            <a:softEdge rad="112500"/>
          </a:effectLst>
        </p:spPr>
      </p:pic>
    </p:spTree>
  </p:cSld>
  <p:clrMapOvr>
    <a:masterClrMapping/>
  </p:clrMapOvr>
  <p:transition>
    <p:pull dir="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57354" y="545760"/>
            <a:ext cx="45719" cy="45719"/>
          </a:xfrm>
        </p:spPr>
        <p:txBody>
          <a:bodyPr>
            <a:normAutofit fontScale="90000"/>
          </a:bodyPr>
          <a:lstStyle/>
          <a:p>
            <a:r>
              <a:rPr lang="ru-RU"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endParaRPr lang="ru-RU" dirty="0"/>
          </a:p>
        </p:txBody>
      </p:sp>
      <p:sp>
        <p:nvSpPr>
          <p:cNvPr id="3" name="Содержимое 2"/>
          <p:cNvSpPr>
            <a:spLocks noGrp="1"/>
          </p:cNvSpPr>
          <p:nvPr>
            <p:ph sz="half" idx="1"/>
          </p:nvPr>
        </p:nvSpPr>
        <p:spPr>
          <a:xfrm>
            <a:off x="214282" y="3500438"/>
            <a:ext cx="4357718" cy="3143272"/>
          </a:xfrm>
        </p:spPr>
        <p:txBody>
          <a:bodyPr>
            <a:normAutofit fontScale="77500" lnSpcReduction="20000"/>
          </a:bodyPr>
          <a:lstStyle/>
          <a:p>
            <a:pPr>
              <a:buNone/>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Now the stones were the Coliseum to build new facilities. At 15 and 16 centuries P. Paul II took from him the stones for the construction of the Venetian palace, the palace of Cardinal </a:t>
            </a:r>
            <a:r>
              <a:rPr lang="en-US"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Riario</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for the office, and Paul III for the palace of the Farnese. With all of this has escaped most of the amphitheater, but the building as a whole remains disfigured.</a:t>
            </a:r>
            <a:endParaRPr lang="ru-RU"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Содержимое 3"/>
          <p:cNvSpPr>
            <a:spLocks noGrp="1"/>
          </p:cNvSpPr>
          <p:nvPr>
            <p:ph sz="half" idx="2"/>
          </p:nvPr>
        </p:nvSpPr>
        <p:spPr>
          <a:xfrm>
            <a:off x="4572000" y="285728"/>
            <a:ext cx="4357718" cy="3214710"/>
          </a:xfrm>
        </p:spPr>
        <p:txBody>
          <a:bodyPr>
            <a:normAutofit fontScale="77500" lnSpcReduction="20000"/>
          </a:bodyPr>
          <a:lstStyle/>
          <a:p>
            <a:pPr>
              <a:buNone/>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After the invasion of barbarians, the </a:t>
            </a:r>
            <a:r>
              <a:rPr lang="en-US"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Flavian</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Amphitheatre desolation came and began to disintegrate. Since 11 century to 1132 Amphitheatre was a fortress for the wealthy Roman birth, who tried to challenge the influence and power over the Roman citizens. In 1332 the aristocrats suit here bullfights, but from that time began the permanent destruction of the Coliseum.</a:t>
            </a:r>
          </a:p>
          <a:p>
            <a:endParaRPr lang="ru-RU" dirty="0"/>
          </a:p>
        </p:txBody>
      </p:sp>
      <p:pic>
        <p:nvPicPr>
          <p:cNvPr id="2054" name="Picture 6"/>
          <p:cNvPicPr>
            <a:picLocks noChangeAspect="1" noChangeArrowheads="1"/>
          </p:cNvPicPr>
          <p:nvPr/>
        </p:nvPicPr>
        <p:blipFill>
          <a:blip r:embed="rId2" cstate="print"/>
          <a:srcRect/>
          <a:stretch>
            <a:fillRect/>
          </a:stretch>
        </p:blipFill>
        <p:spPr bwMode="auto">
          <a:xfrm>
            <a:off x="214282" y="285728"/>
            <a:ext cx="4357718" cy="3214710"/>
          </a:xfrm>
          <a:prstGeom prst="rect">
            <a:avLst/>
          </a:prstGeom>
          <a:noFill/>
          <a:ln w="9525">
            <a:noFill/>
            <a:miter lim="800000"/>
            <a:headEnd/>
            <a:tailEnd/>
          </a:ln>
          <a:effectLst/>
        </p:spPr>
      </p:pic>
      <p:pic>
        <p:nvPicPr>
          <p:cNvPr id="2055" name="Picture 7"/>
          <p:cNvPicPr>
            <a:picLocks noChangeAspect="1" noChangeArrowheads="1"/>
          </p:cNvPicPr>
          <p:nvPr/>
        </p:nvPicPr>
        <p:blipFill>
          <a:blip r:embed="rId3" cstate="print"/>
          <a:srcRect/>
          <a:stretch>
            <a:fillRect/>
          </a:stretch>
        </p:blipFill>
        <p:spPr bwMode="auto">
          <a:xfrm>
            <a:off x="4595495" y="3500438"/>
            <a:ext cx="4396093" cy="3143242"/>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4282" y="214290"/>
            <a:ext cx="8715436" cy="642942"/>
          </a:xfrm>
        </p:spPr>
        <p:txBody>
          <a:bodyPr>
            <a:normAutofit fontScale="90000"/>
          </a:bodyPr>
          <a:lstStyle/>
          <a:p>
            <a:r>
              <a:rPr lang="ru-RU"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i="1" dirty="0" smtClean="0"/>
              <a:t> </a:t>
            </a:r>
            <a:r>
              <a:rPr lang="en-US" i="1"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Machu </a:t>
            </a:r>
            <a:r>
              <a:rPr lang="en-US" i="1"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Pikchu</a:t>
            </a:r>
            <a:endParaRPr lang="ru-RU" dirty="0"/>
          </a:p>
        </p:txBody>
      </p:sp>
      <p:sp>
        <p:nvSpPr>
          <p:cNvPr id="3" name="Содержимое 2"/>
          <p:cNvSpPr>
            <a:spLocks noGrp="1"/>
          </p:cNvSpPr>
          <p:nvPr>
            <p:ph sz="half" idx="1"/>
          </p:nvPr>
        </p:nvSpPr>
        <p:spPr>
          <a:xfrm>
            <a:off x="214282" y="2643182"/>
            <a:ext cx="8715436" cy="2357454"/>
          </a:xfrm>
        </p:spPr>
        <p:txBody>
          <a:bodyPr>
            <a:normAutofit fontScale="77500" lnSpcReduction="20000"/>
          </a:bodyPr>
          <a:lstStyle/>
          <a:p>
            <a:pPr>
              <a:buNone/>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Some archaeologists believe that this city was established as a sacred mountain shelter the great Inca ruler </a:t>
            </a:r>
            <a:r>
              <a:rPr lang="en-US"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Pachacutec</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 century before the conquest of his empire, that is, approximately in 1440 and functioned until 1532, when the Spaniards invaded the Inca empire. In 1532 all of its inhabitants mysteriously disappeared. Similar to the Machu Picchu mountain town </a:t>
            </a:r>
            <a:r>
              <a:rPr lang="en-US"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Chokekirao</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lasted much longer, up to 1570's.</a:t>
            </a:r>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The city is situated on the territory of modern Peru at the top of a mountain ridge at an altitude of 2,450 meters above sea level, dominating the valley of the Urubamba River.</a:t>
            </a:r>
          </a:p>
          <a:p>
            <a:pPr>
              <a:buNone/>
            </a:pPr>
            <a:endParaRPr lang="ru-RU" dirty="0"/>
          </a:p>
        </p:txBody>
      </p:sp>
      <p:sp>
        <p:nvSpPr>
          <p:cNvPr id="4" name="Содержимое 3"/>
          <p:cNvSpPr>
            <a:spLocks noGrp="1"/>
          </p:cNvSpPr>
          <p:nvPr>
            <p:ph sz="half" idx="2"/>
          </p:nvPr>
        </p:nvSpPr>
        <p:spPr>
          <a:xfrm>
            <a:off x="4786282" y="857232"/>
            <a:ext cx="4357718" cy="1785950"/>
          </a:xfrm>
        </p:spPr>
        <p:txBody>
          <a:bodyPr>
            <a:normAutofit fontScale="77500" lnSpcReduction="20000"/>
          </a:bodyPr>
          <a:lstStyle/>
          <a:p>
            <a:pPr>
              <a:buNone/>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City of ancient America, located in present-day Peru. Also, Machu Picchu, often referred to as the "city in the </a:t>
            </a:r>
            <a:r>
              <a:rPr lang="en-US"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sky"or</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"city amongst the clouds, sometimes called" the lost city of the Incas. "</a:t>
            </a:r>
          </a:p>
          <a:p>
            <a:endParaRPr lang="ru-RU" dirty="0">
              <a:effectLst>
                <a:glow rad="139700">
                  <a:schemeClr val="accent3">
                    <a:satMod val="175000"/>
                    <a:alpha val="40000"/>
                  </a:schemeClr>
                </a:glow>
              </a:effectLst>
            </a:endParaRPr>
          </a:p>
        </p:txBody>
      </p:sp>
      <p:pic>
        <p:nvPicPr>
          <p:cNvPr id="5" name="Picture 2"/>
          <p:cNvPicPr>
            <a:picLocks noChangeAspect="1" noChangeArrowheads="1"/>
          </p:cNvPicPr>
          <p:nvPr/>
        </p:nvPicPr>
        <p:blipFill>
          <a:blip r:embed="rId2" cstate="print"/>
          <a:srcRect/>
          <a:stretch>
            <a:fillRect/>
          </a:stretch>
        </p:blipFill>
        <p:spPr bwMode="auto">
          <a:xfrm>
            <a:off x="285720" y="857232"/>
            <a:ext cx="4286280" cy="17859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3"/>
          <p:cNvPicPr>
            <a:picLocks noChangeAspect="1" noChangeArrowheads="1"/>
          </p:cNvPicPr>
          <p:nvPr/>
        </p:nvPicPr>
        <p:blipFill>
          <a:blip r:embed="rId3" cstate="print"/>
          <a:srcRect/>
          <a:stretch>
            <a:fillRect/>
          </a:stretch>
        </p:blipFill>
        <p:spPr bwMode="auto">
          <a:xfrm>
            <a:off x="4572000" y="5000636"/>
            <a:ext cx="4357718" cy="1643074"/>
          </a:xfrm>
          <a:prstGeom prst="rect">
            <a:avLst/>
          </a:prstGeom>
          <a:ln>
            <a:noFill/>
          </a:ln>
          <a:effectLst>
            <a:softEdge rad="112500"/>
          </a:effectLst>
        </p:spPr>
      </p:pic>
      <p:pic>
        <p:nvPicPr>
          <p:cNvPr id="7" name="Picture 4"/>
          <p:cNvPicPr>
            <a:picLocks noChangeAspect="1" noChangeArrowheads="1"/>
          </p:cNvPicPr>
          <p:nvPr/>
        </p:nvPicPr>
        <p:blipFill>
          <a:blip r:embed="rId4" cstate="print"/>
          <a:srcRect/>
          <a:stretch>
            <a:fillRect/>
          </a:stretch>
        </p:blipFill>
        <p:spPr bwMode="auto">
          <a:xfrm>
            <a:off x="214282" y="5000636"/>
            <a:ext cx="4357718" cy="16430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p:newsflash/>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2844" y="285728"/>
            <a:ext cx="45719" cy="71438"/>
          </a:xfrm>
        </p:spPr>
        <p:txBody>
          <a:bodyPr>
            <a:normAutofit fontScale="90000"/>
          </a:bodyPr>
          <a:lstStyle/>
          <a:p>
            <a:r>
              <a:rPr lang="ru-RU"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endParaRPr lang="ru-RU" dirty="0"/>
          </a:p>
        </p:txBody>
      </p:sp>
      <p:sp>
        <p:nvSpPr>
          <p:cNvPr id="3" name="Содержимое 2"/>
          <p:cNvSpPr>
            <a:spLocks noGrp="1"/>
          </p:cNvSpPr>
          <p:nvPr>
            <p:ph sz="half" idx="1"/>
          </p:nvPr>
        </p:nvSpPr>
        <p:spPr>
          <a:xfrm>
            <a:off x="214282" y="3357562"/>
            <a:ext cx="4357718" cy="3500438"/>
          </a:xfrm>
        </p:spPr>
        <p:txBody>
          <a:bodyPr>
            <a:noAutofit/>
          </a:bodyPr>
          <a:lstStyle/>
          <a:p>
            <a:pPr>
              <a:buNone/>
            </a:pPr>
            <a:r>
              <a:rPr lang="en-US" sz="2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More than 400 years the city was forgotten and remained in ruins. His discovered an American researcher from Yale University professor Hiram Bingham July 24, 1911. When he got here, accompanied by a dedicated government unit of Health and local boy, a conductor, he found the peasants living there.</a:t>
            </a:r>
          </a:p>
          <a:p>
            <a:pPr>
              <a:buNone/>
            </a:pPr>
            <a:endParaRPr lang="ru-RU" sz="2200" dirty="0"/>
          </a:p>
        </p:txBody>
      </p:sp>
      <p:sp>
        <p:nvSpPr>
          <p:cNvPr id="4" name="Содержимое 3"/>
          <p:cNvSpPr>
            <a:spLocks noGrp="1"/>
          </p:cNvSpPr>
          <p:nvPr>
            <p:ph sz="half" idx="2"/>
          </p:nvPr>
        </p:nvSpPr>
        <p:spPr>
          <a:xfrm>
            <a:off x="4572000" y="214290"/>
            <a:ext cx="4357718" cy="3143272"/>
          </a:xfrm>
        </p:spPr>
        <p:txBody>
          <a:bodyPr>
            <a:normAutofit fontScale="70000" lnSpcReduction="20000"/>
          </a:bodyPr>
          <a:lstStyle/>
          <a:p>
            <a:pPr>
              <a:buNone/>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According to its modest size Machu Picchu can not claim to be a big city - it is not more than 200 buildings. This is mainly temples, residences, warehouses and other facilities for public use. For the most part they are composed of well-crafted stone, close-fitting panels to each other. It is believed that in and around it lived up to 1200 people, who worshiped the sun god </a:t>
            </a:r>
            <a:r>
              <a:rPr lang="en-US"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Inti</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there and cultivated crops on the terraces.</a:t>
            </a:r>
            <a:endParaRPr lang="ru-RU"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3074" name="Picture 2"/>
          <p:cNvPicPr>
            <a:picLocks noChangeAspect="1" noChangeArrowheads="1"/>
          </p:cNvPicPr>
          <p:nvPr/>
        </p:nvPicPr>
        <p:blipFill>
          <a:blip r:embed="rId2" cstate="print"/>
          <a:srcRect/>
          <a:stretch>
            <a:fillRect/>
          </a:stretch>
        </p:blipFill>
        <p:spPr bwMode="auto">
          <a:xfrm>
            <a:off x="214282" y="214290"/>
            <a:ext cx="4357718" cy="31075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75" name="Picture 3"/>
          <p:cNvPicPr>
            <a:picLocks noChangeAspect="1" noChangeArrowheads="1"/>
          </p:cNvPicPr>
          <p:nvPr/>
        </p:nvPicPr>
        <p:blipFill>
          <a:blip r:embed="rId3" cstate="print"/>
          <a:srcRect/>
          <a:stretch>
            <a:fillRect/>
          </a:stretch>
        </p:blipFill>
        <p:spPr bwMode="auto">
          <a:xfrm>
            <a:off x="4572000" y="3357561"/>
            <a:ext cx="4348152" cy="32765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p:strips/>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4282" y="214290"/>
            <a:ext cx="8715436" cy="642942"/>
          </a:xfrm>
        </p:spPr>
        <p:txBody>
          <a:bodyPr>
            <a:normAutofit fontScale="90000"/>
          </a:bodyPr>
          <a:lstStyle/>
          <a:p>
            <a:r>
              <a:rPr lang="ru-RU"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Petra</a:t>
            </a:r>
            <a:endParaRPr lang="ru-RU" dirty="0"/>
          </a:p>
        </p:txBody>
      </p:sp>
      <p:sp>
        <p:nvSpPr>
          <p:cNvPr id="3" name="Содержимое 2"/>
          <p:cNvSpPr>
            <a:spLocks noGrp="1"/>
          </p:cNvSpPr>
          <p:nvPr>
            <p:ph sz="half" idx="1"/>
          </p:nvPr>
        </p:nvSpPr>
        <p:spPr>
          <a:xfrm>
            <a:off x="214282" y="3786190"/>
            <a:ext cx="4357718" cy="2857520"/>
          </a:xfrm>
        </p:spPr>
        <p:txBody>
          <a:bodyPr>
            <a:normAutofit fontScale="70000" lnSpcReduction="20000"/>
          </a:bodyPr>
          <a:lstStyle/>
          <a:p>
            <a:pPr>
              <a:buNone/>
            </a:pPr>
            <a:r>
              <a:rPr lang="en-US" sz="29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There, travelers find food, shelter, and a cool life-giving water. Hundreds of years of trade brought great wealth of Petra. But when the Romans opened sea routes to the East, overland trade of spices came to naught, and Peter gradually deserted, lost in the sands. Many structures of Petra were erected at different times and under different masters of the city.</a:t>
            </a:r>
          </a:p>
          <a:p>
            <a:pPr>
              <a:buNone/>
            </a:pPr>
            <a:endParaRPr lang="ru-RU" dirty="0"/>
          </a:p>
        </p:txBody>
      </p:sp>
      <p:sp>
        <p:nvSpPr>
          <p:cNvPr id="4" name="Содержимое 3"/>
          <p:cNvSpPr>
            <a:spLocks noGrp="1"/>
          </p:cNvSpPr>
          <p:nvPr>
            <p:ph sz="half" idx="2"/>
          </p:nvPr>
        </p:nvSpPr>
        <p:spPr>
          <a:xfrm>
            <a:off x="4572000" y="857232"/>
            <a:ext cx="4357718" cy="2928958"/>
          </a:xfrm>
        </p:spPr>
        <p:txBody>
          <a:bodyPr>
            <a:normAutofit fontScale="70000" lnSpcReduction="20000"/>
          </a:bodyPr>
          <a:lstStyle/>
          <a:p>
            <a:pPr>
              <a:buNone/>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Peter was located at the crossroads of two major trade routes: one connected the Red Sea to Damascus, the other - the Persian Gulf with Gaza in the Mediterranean coast. Heading for the Persian Gulf caravans laden with precious spices, for weeks had to grin and bear the rigors of the Arabian desert until they reached the coolness of the narrow canyon </a:t>
            </a:r>
            <a:r>
              <a:rPr lang="en-US"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Sik</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leading to a long-awaited Peter. </a:t>
            </a:r>
            <a:endParaRPr lang="ru-RU"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5" name="Picture 3"/>
          <p:cNvPicPr>
            <a:picLocks noChangeAspect="1" noChangeArrowheads="1"/>
          </p:cNvPicPr>
          <p:nvPr/>
        </p:nvPicPr>
        <p:blipFill>
          <a:blip r:embed="rId2" cstate="print"/>
          <a:srcRect/>
          <a:stretch>
            <a:fillRect/>
          </a:stretch>
        </p:blipFill>
        <p:spPr bwMode="auto">
          <a:xfrm>
            <a:off x="214282" y="857232"/>
            <a:ext cx="4357718" cy="29289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4"/>
          <p:cNvPicPr>
            <a:picLocks noChangeAspect="1" noChangeArrowheads="1"/>
          </p:cNvPicPr>
          <p:nvPr/>
        </p:nvPicPr>
        <p:blipFill>
          <a:blip r:embed="rId3" cstate="print"/>
          <a:srcRect/>
          <a:stretch>
            <a:fillRect/>
          </a:stretch>
        </p:blipFill>
        <p:spPr bwMode="auto">
          <a:xfrm>
            <a:off x="4572000" y="3786190"/>
            <a:ext cx="4357718" cy="28575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p:circl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4282" y="214290"/>
            <a:ext cx="45719" cy="45719"/>
          </a:xfrm>
        </p:spPr>
        <p:txBody>
          <a:bodyPr>
            <a:normAutofit fontScale="90000"/>
          </a:bodyPr>
          <a:lstStyle/>
          <a:p>
            <a:r>
              <a:rPr lang="ru-RU"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endParaRPr lang="ru-RU" dirty="0"/>
          </a:p>
        </p:txBody>
      </p:sp>
      <p:sp>
        <p:nvSpPr>
          <p:cNvPr id="3" name="Содержимое 2"/>
          <p:cNvSpPr>
            <a:spLocks noGrp="1"/>
          </p:cNvSpPr>
          <p:nvPr>
            <p:ph sz="half" idx="1"/>
          </p:nvPr>
        </p:nvSpPr>
        <p:spPr>
          <a:xfrm>
            <a:off x="214282" y="3357562"/>
            <a:ext cx="4357718" cy="3286148"/>
          </a:xfrm>
        </p:spPr>
        <p:txBody>
          <a:bodyPr>
            <a:normAutofit fontScale="77500" lnSpcReduction="20000"/>
          </a:bodyPr>
          <a:lstStyle/>
          <a:p>
            <a:pPr>
              <a:buNone/>
            </a:pP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Peter is conveniently located among red sandstone, which are ideally suited for construction, and the first century AD in the heart of the desert rose a monumental city. With terracotta pipes architects Peters created a complex system of water and despite the arid climate, residents will never need water.</a:t>
            </a:r>
          </a:p>
          <a:p>
            <a:pPr>
              <a:buNone/>
            </a:pPr>
            <a:endParaRPr lang="ru-RU" dirty="0"/>
          </a:p>
        </p:txBody>
      </p:sp>
      <p:sp>
        <p:nvSpPr>
          <p:cNvPr id="4" name="Содержимое 3"/>
          <p:cNvSpPr>
            <a:spLocks noGrp="1"/>
          </p:cNvSpPr>
          <p:nvPr>
            <p:ph sz="half" idx="2"/>
          </p:nvPr>
        </p:nvSpPr>
        <p:spPr>
          <a:xfrm>
            <a:off x="4572000" y="214290"/>
            <a:ext cx="4357718" cy="3143272"/>
          </a:xfrm>
        </p:spPr>
        <p:txBody>
          <a:bodyPr>
            <a:normAutofit fontScale="77500" lnSpcReduction="20000"/>
          </a:bodyPr>
          <a:lstStyle/>
          <a:p>
            <a:pPr>
              <a:buNone/>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Having learned to expertly collect water, residents of Petra also mastered the art of working with stone. The name "Peter", which means "rock ", is associated with a stone. And Peter really was a city of stone, similar to her in the Roman Empire was not. Alarm, built a city, patiently carved houses, tombs and temples of stone blocks.</a:t>
            </a:r>
            <a:endParaRPr lang="ru-RU"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4098" name="Picture 2"/>
          <p:cNvPicPr>
            <a:picLocks noChangeAspect="1" noChangeArrowheads="1"/>
          </p:cNvPicPr>
          <p:nvPr/>
        </p:nvPicPr>
        <p:blipFill>
          <a:blip r:embed="rId2" cstate="print"/>
          <a:srcRect/>
          <a:stretch>
            <a:fillRect/>
          </a:stretch>
        </p:blipFill>
        <p:spPr bwMode="auto">
          <a:xfrm>
            <a:off x="214282" y="214290"/>
            <a:ext cx="4357718" cy="31432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100" name="Picture 4"/>
          <p:cNvPicPr>
            <a:picLocks noChangeAspect="1" noChangeArrowheads="1"/>
          </p:cNvPicPr>
          <p:nvPr/>
        </p:nvPicPr>
        <p:blipFill>
          <a:blip r:embed="rId3" cstate="print"/>
          <a:srcRect/>
          <a:stretch>
            <a:fillRect/>
          </a:stretch>
        </p:blipFill>
        <p:spPr bwMode="auto">
          <a:xfrm>
            <a:off x="4572000" y="3357562"/>
            <a:ext cx="4405304" cy="33146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diamond/>
  </p:transition>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Бумажная">
  <a:themeElements>
    <a:clrScheme name="Бумажная">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Бумажная">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Бумажная">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177</TotalTime>
  <Words>1799</Words>
  <Application>Microsoft Office PowerPoint</Application>
  <PresentationFormat>Экран (4:3)</PresentationFormat>
  <Paragraphs>49</Paragraphs>
  <Slides>16</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16</vt:i4>
      </vt:variant>
    </vt:vector>
  </HeadingPairs>
  <TitlesOfParts>
    <vt:vector size="17" baseType="lpstr">
      <vt:lpstr>Бумажная</vt:lpstr>
      <vt:lpstr>Project 7  Wonders of the World</vt:lpstr>
      <vt:lpstr>                Great Wall of China</vt:lpstr>
      <vt:lpstr>                </vt:lpstr>
      <vt:lpstr>                   Colosseum in Rome</vt:lpstr>
      <vt:lpstr>                </vt:lpstr>
      <vt:lpstr>                        Machu Pikchu</vt:lpstr>
      <vt:lpstr>                </vt:lpstr>
      <vt:lpstr>                             Petra</vt:lpstr>
      <vt:lpstr>                </vt:lpstr>
      <vt:lpstr>                           Taj Mahal</vt:lpstr>
      <vt:lpstr>                </vt:lpstr>
      <vt:lpstr>                 Christ the Redeemer</vt:lpstr>
      <vt:lpstr>                </vt:lpstr>
      <vt:lpstr>                       Chichen Itza</vt:lpstr>
      <vt:lpstr>                </vt:lpstr>
      <vt:lpstr>Слайд 16</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Project 7  Wonders of the World</dc:title>
  <dc:creator>Admin</dc:creator>
  <cp:lastModifiedBy>Admin</cp:lastModifiedBy>
  <cp:revision>20</cp:revision>
  <dcterms:created xsi:type="dcterms:W3CDTF">2010-12-26T13:29:06Z</dcterms:created>
  <dcterms:modified xsi:type="dcterms:W3CDTF">2010-12-27T18:45:32Z</dcterms:modified>
</cp:coreProperties>
</file>