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7"/>
  </p:notesMasterIdLst>
  <p:handoutMasterIdLst>
    <p:handoutMasterId r:id="rId28"/>
  </p:handout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r>
              <a:rPr lang="ru-RU"/>
              <a:t>Образовательный портал Мой университет www.moi-universitet.ru, факультет "Реформа образования"- www.edu-reforma.ru</a:t>
            </a:r>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B9BC2C4-9F4A-4575-8EA9-8FE23BF119CB}"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r>
              <a:rPr lang="ru-RU"/>
              <a:t>Образовательный портал Мой университет www.moi-universitet.ru, факультет "Реформа образования"- www.edu-reforma.ru</a:t>
            </a: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6DFBD9E-C57E-4DAA-9D56-992FF59D8369}" type="slidenum">
              <a:rPr lang="ru-RU"/>
              <a:pPr/>
              <a:t>‹#›</a:t>
            </a:fld>
            <a:endParaRPr lang="ru-RU"/>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Образовательный портал Мой университет www.moi-universitet.ru, факультет "Реформа образования"- www.edu-reforma.ru</a:t>
            </a:r>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Образовательный портал Мой университет www.moi-universitet.ru, факультет "Реформа образования"- www.edu-reforma.ru</a:t>
            </a: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Образовательный портал Мой университет www.moi-universitet.ru, факультет "Реформа образования"- www.edu-reforma.ru</a:t>
            </a:r>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8458200" cy="5943600"/>
            <a:chOff x="0" y="0"/>
            <a:chExt cx="5328" cy="3744"/>
          </a:xfrm>
        </p:grpSpPr>
        <p:sp>
          <p:nvSpPr>
            <p:cNvPr id="17411"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17412"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1741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7414" name="Rectangle 6"/>
          <p:cNvSpPr>
            <a:spLocks noGrp="1" noChangeArrowheads="1"/>
          </p:cNvSpPr>
          <p:nvPr>
            <p:ph type="dt" sz="quarter" idx="2"/>
          </p:nvPr>
        </p:nvSpPr>
        <p:spPr/>
        <p:txBody>
          <a:bodyPr/>
          <a:lstStyle>
            <a:lvl1pPr>
              <a:defRPr/>
            </a:lvl1pPr>
          </a:lstStyle>
          <a:p>
            <a:fld id="{3A167ECC-57EE-4285-AFCB-D724A199FDB3}" type="datetime1">
              <a:rPr lang="ru-RU"/>
              <a:pPr/>
              <a:t>29.09.2010</a:t>
            </a:fld>
            <a:endParaRPr lang="ru-RU"/>
          </a:p>
        </p:txBody>
      </p:sp>
      <p:sp>
        <p:nvSpPr>
          <p:cNvPr id="17415" name="Rectangle 7"/>
          <p:cNvSpPr>
            <a:spLocks noGrp="1" noChangeArrowheads="1"/>
          </p:cNvSpPr>
          <p:nvPr>
            <p:ph type="ftr" sz="quarter" idx="3"/>
          </p:nvPr>
        </p:nvSpPr>
        <p:spPr/>
        <p:txBody>
          <a:bodyPr/>
          <a:lstStyle>
            <a:lvl1pPr>
              <a:defRPr/>
            </a:lvl1pPr>
          </a:lstStyle>
          <a:p>
            <a:endParaRPr lang="ru-RU"/>
          </a:p>
        </p:txBody>
      </p:sp>
      <p:sp>
        <p:nvSpPr>
          <p:cNvPr id="17416" name="Rectangle 8"/>
          <p:cNvSpPr>
            <a:spLocks noGrp="1" noChangeArrowheads="1"/>
          </p:cNvSpPr>
          <p:nvPr>
            <p:ph type="sldNum" sz="quarter" idx="4"/>
          </p:nvPr>
        </p:nvSpPr>
        <p:spPr/>
        <p:txBody>
          <a:bodyPr/>
          <a:lstStyle>
            <a:lvl1pPr>
              <a:defRPr/>
            </a:lvl1pPr>
          </a:lstStyle>
          <a:p>
            <a:fld id="{DF4153A1-B018-4B99-A37B-1A375507AAB1}" type="slidenum">
              <a:rPr lang="ru-RU"/>
              <a:pPr/>
              <a:t>‹#›</a:t>
            </a:fld>
            <a:endParaRPr lang="ru-RU"/>
          </a:p>
        </p:txBody>
      </p:sp>
      <p:sp>
        <p:nvSpPr>
          <p:cNvPr id="1741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F893B2F-84E2-4B18-9E30-2FEF6097059C}" type="datetime1">
              <a:rPr lang="ru-RU"/>
              <a:pPr/>
              <a:t>29.09.2010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11A67ED-40EE-4C03-B8CF-47FDB788ADE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C3B73EC-E7E3-4E26-979F-AD802B9B3675}" type="datetime1">
              <a:rPr lang="ru-RU"/>
              <a:pPr/>
              <a:t>29.09.2010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586E672-D617-43B8-86C9-5F6514308DF3}"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213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fld id="{8303510E-BFF4-423C-BDE6-6938247D936C}" type="datetime1">
              <a:rPr lang="ru-RU"/>
              <a:pPr/>
              <a:t>29.09.2010</a:t>
            </a:fld>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D26809EF-FCBB-4F53-91BC-B7E3759DDFB6}"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fld id="{469CA802-9A94-4FDA-9535-31B4A05431AF}" type="datetime1">
              <a:rPr lang="ru-RU"/>
              <a:pPr/>
              <a:t>29.09.2010</a:t>
            </a:fld>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91A69D3C-E0B5-44C0-86BB-C0FB02712746}"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243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fld id="{84BAEAB9-8A68-4A23-A9E1-B8CAE97905EC}" type="datetime1">
              <a:rPr lang="ru-RU"/>
              <a:pPr/>
              <a:t>29.09.2010</a:t>
            </a:fld>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ACE47C1E-18AB-4A1E-A43C-CF1F885CD44D}"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243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fld id="{95D9740B-13BA-4CAA-8B01-2998A8B57BE3}" type="datetime1">
              <a:rPr lang="ru-RU"/>
              <a:pPr/>
              <a:t>29.09.2010</a:t>
            </a:fld>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3B9B8313-AFA9-4024-A92D-F5DFCDDDAF6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246006F-88CF-49F0-9707-0E6876E692D6}" type="datetime1">
              <a:rPr lang="ru-RU"/>
              <a:pPr/>
              <a:t>29.09.2010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091DE10-E382-4FE6-AEA0-0B1989617BA9}"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CC549A2F-FC35-4149-9E04-3254B143D3A1}" type="datetime1">
              <a:rPr lang="ru-RU"/>
              <a:pPr/>
              <a:t>29.09.2010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200397B-ADB7-458A-B6B9-E0DDEB66E85B}"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EA4CCA9D-91AA-4029-8BEB-ECC2B4C0C3BE}" type="datetime1">
              <a:rPr lang="ru-RU"/>
              <a:pPr/>
              <a:t>29.09.2010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C277B85-FE4E-440B-9EA9-EE924606279C}"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09DACB6B-F676-4C0C-9186-3EB6B37D1C64}" type="datetime1">
              <a:rPr lang="ru-RU"/>
              <a:pPr/>
              <a:t>29.09.2010</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E724AB2-DE1D-457C-9444-F30C716A3E9A}"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C5F5504-E534-4AEF-9B3F-96955EC7B0BA}" type="datetime1">
              <a:rPr lang="ru-RU"/>
              <a:pPr/>
              <a:t>29.09.2010</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B313AF4-5D62-408F-860C-FDA04CE7EBD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EDD0E1DD-D1DF-45A6-8950-C0DFAEBEFC2B}" type="datetime1">
              <a:rPr lang="ru-RU"/>
              <a:pPr/>
              <a:t>29.09.2010</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1F033DF-9408-4FE4-8FF7-A9BB039DE91E}"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E97B6DF1-57CE-4B38-8526-4B1EBBC1E692}" type="datetime1">
              <a:rPr lang="ru-RU"/>
              <a:pPr/>
              <a:t>29.09.2010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60AEC95-7721-442F-9DD4-3FD1F2A004CE}"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BB0A90AC-4CFD-4788-9018-38D632460A29}" type="datetime1">
              <a:rPr lang="ru-RU"/>
              <a:pPr/>
              <a:t>29.09.2010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841959E-4BF7-4573-A3A6-85EB52FE1EA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7242175" cy="1981200"/>
            <a:chOff x="0" y="0"/>
            <a:chExt cx="4562" cy="1248"/>
          </a:xfrm>
        </p:grpSpPr>
        <p:sp>
          <p:nvSpPr>
            <p:cNvPr id="1638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1638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1638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39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39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fld id="{66FD4479-8C81-4B0F-9D26-CB987AE2F41C}" type="datetime1">
              <a:rPr lang="ru-RU"/>
              <a:pPr/>
              <a:t>29.09.2010</a:t>
            </a:fld>
            <a:endParaRPr lang="ru-RU"/>
          </a:p>
        </p:txBody>
      </p:sp>
      <p:sp>
        <p:nvSpPr>
          <p:cNvPr id="163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1639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7A3BC8EC-FFE9-480B-B856-5408B6B472F4}"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6600"/>
              <a:t>Famous russian people.</a:t>
            </a:r>
            <a:endParaRPr lang="ru-RU" sz="6600"/>
          </a:p>
        </p:txBody>
      </p:sp>
      <p:sp>
        <p:nvSpPr>
          <p:cNvPr id="2051" name="Rectangle 3"/>
          <p:cNvSpPr>
            <a:spLocks noGrp="1" noChangeArrowheads="1"/>
          </p:cNvSpPr>
          <p:nvPr>
            <p:ph type="subTitle" idx="1"/>
          </p:nvPr>
        </p:nvSpPr>
        <p:spPr/>
        <p:txBody>
          <a:bodyPr/>
          <a:lstStyle/>
          <a:p>
            <a:pPr algn="r"/>
            <a:endParaRPr lang="ru-RU"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ru-RU"/>
          </a:p>
        </p:txBody>
      </p:sp>
      <p:sp>
        <p:nvSpPr>
          <p:cNvPr id="38915" name="Rectangle 3"/>
          <p:cNvSpPr>
            <a:spLocks noGrp="1" noChangeArrowheads="1"/>
          </p:cNvSpPr>
          <p:nvPr>
            <p:ph type="body" idx="1"/>
          </p:nvPr>
        </p:nvSpPr>
        <p:spPr/>
        <p:txBody>
          <a:bodyPr/>
          <a:lstStyle/>
          <a:p>
            <a:pPr>
              <a:buFont typeface="Wingdings" pitchFamily="2" charset="2"/>
              <a:buNone/>
            </a:pPr>
            <a:r>
              <a:rPr lang="en-US" sz="6000"/>
              <a:t>Listen to the story and match the dates with periods of life.</a:t>
            </a:r>
            <a:endParaRPr lang="ru-RU" sz="6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a:t>Early </a:t>
            </a:r>
            <a:r>
              <a:rPr lang="en-US"/>
              <a:t>years</a:t>
            </a:r>
            <a:endParaRPr lang="ru-RU"/>
          </a:p>
        </p:txBody>
      </p:sp>
      <p:pic>
        <p:nvPicPr>
          <p:cNvPr id="39939" name="Picture 3" descr="13_pamgagarinu_s4"/>
          <p:cNvPicPr>
            <a:picLocks noChangeAspect="1" noChangeArrowheads="1"/>
          </p:cNvPicPr>
          <p:nvPr>
            <p:ph sz="quarter" idx="1"/>
          </p:nvPr>
        </p:nvPicPr>
        <p:blipFill>
          <a:blip r:embed="rId2" cstate="print"/>
          <a:srcRect/>
          <a:stretch>
            <a:fillRect/>
          </a:stretch>
        </p:blipFill>
        <p:spPr>
          <a:xfrm>
            <a:off x="5410200" y="1295400"/>
            <a:ext cx="1873250" cy="2493963"/>
          </a:xfrm>
          <a:noFill/>
          <a:ln/>
        </p:spPr>
      </p:pic>
      <p:pic>
        <p:nvPicPr>
          <p:cNvPr id="39940" name="Picture 4" descr="dom1"/>
          <p:cNvPicPr>
            <a:picLocks noChangeAspect="1" noChangeArrowheads="1"/>
          </p:cNvPicPr>
          <p:nvPr>
            <p:ph sz="quarter" idx="2"/>
          </p:nvPr>
        </p:nvPicPr>
        <p:blipFill>
          <a:blip r:embed="rId3" cstate="print"/>
          <a:srcRect/>
          <a:stretch>
            <a:fillRect/>
          </a:stretch>
        </p:blipFill>
        <p:spPr>
          <a:xfrm>
            <a:off x="381000" y="1343025"/>
            <a:ext cx="3886200" cy="2432050"/>
          </a:xfrm>
          <a:noFill/>
          <a:ln/>
        </p:spPr>
      </p:pic>
      <p:sp>
        <p:nvSpPr>
          <p:cNvPr id="39941" name="Rectangle 5"/>
          <p:cNvSpPr>
            <a:spLocks noGrp="1" noChangeArrowheads="1"/>
          </p:cNvSpPr>
          <p:nvPr>
            <p:ph type="body" sz="half" idx="3"/>
          </p:nvPr>
        </p:nvSpPr>
        <p:spPr>
          <a:xfrm>
            <a:off x="3276600" y="3941763"/>
            <a:ext cx="5410200" cy="2763837"/>
          </a:xfrm>
        </p:spPr>
        <p:txBody>
          <a:bodyPr/>
          <a:lstStyle/>
          <a:p>
            <a:pPr>
              <a:buFont typeface="Wingdings" pitchFamily="2" charset="2"/>
              <a:buNone/>
            </a:pPr>
            <a:r>
              <a:rPr lang="ru-RU" sz="2000"/>
              <a:t>    </a:t>
            </a:r>
            <a:r>
              <a:rPr lang="en-US" sz="2000"/>
              <a:t>Yuri Gagarin was born in</a:t>
            </a:r>
            <a:r>
              <a:rPr lang="ru-RU" sz="2000"/>
              <a:t> </a:t>
            </a:r>
            <a:r>
              <a:rPr lang="en-US" sz="2000"/>
              <a:t>the village of Klushino near Gzhatsk (now in Smolensk Oblast, Russia), on 9 March 1934. The adjacent town of Gzhatsk was renamed Gagarin in 1968 in his honor. His parents, Alexei Ivanovich Gagarin and Anna Timofeyevna Gagarina, worked on a farm.</a:t>
            </a:r>
            <a:r>
              <a:rPr lang="en-US" sz="1800"/>
              <a:t> </a:t>
            </a:r>
            <a:endParaRPr lang="ru-RU"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a:t>Early </a:t>
            </a:r>
            <a:r>
              <a:rPr lang="en-US"/>
              <a:t>years</a:t>
            </a:r>
            <a:endParaRPr lang="ru-RU"/>
          </a:p>
        </p:txBody>
      </p:sp>
      <p:pic>
        <p:nvPicPr>
          <p:cNvPr id="40963" name="Picture 3" descr="21"/>
          <p:cNvPicPr>
            <a:picLocks noChangeAspect="1" noChangeArrowheads="1"/>
          </p:cNvPicPr>
          <p:nvPr>
            <p:ph sz="quarter" idx="1"/>
          </p:nvPr>
        </p:nvPicPr>
        <p:blipFill>
          <a:blip r:embed="rId2" cstate="print"/>
          <a:srcRect/>
          <a:stretch>
            <a:fillRect/>
          </a:stretch>
        </p:blipFill>
        <p:spPr>
          <a:xfrm>
            <a:off x="838200" y="1295400"/>
            <a:ext cx="1855788" cy="2590800"/>
          </a:xfrm>
          <a:noFill/>
          <a:ln/>
        </p:spPr>
      </p:pic>
      <p:pic>
        <p:nvPicPr>
          <p:cNvPr id="40964" name="Picture 4" descr="32"/>
          <p:cNvPicPr>
            <a:picLocks noChangeAspect="1" noChangeArrowheads="1"/>
          </p:cNvPicPr>
          <p:nvPr>
            <p:ph sz="quarter" idx="2"/>
          </p:nvPr>
        </p:nvPicPr>
        <p:blipFill>
          <a:blip r:embed="rId3" cstate="print"/>
          <a:srcRect/>
          <a:stretch>
            <a:fillRect/>
          </a:stretch>
        </p:blipFill>
        <p:spPr>
          <a:xfrm>
            <a:off x="4648200" y="1322388"/>
            <a:ext cx="3581400" cy="2528887"/>
          </a:xfrm>
          <a:noFill/>
          <a:ln/>
        </p:spPr>
      </p:pic>
      <p:sp>
        <p:nvSpPr>
          <p:cNvPr id="40965" name="Rectangle 5"/>
          <p:cNvSpPr>
            <a:spLocks noGrp="1" noChangeArrowheads="1"/>
          </p:cNvSpPr>
          <p:nvPr>
            <p:ph type="body" sz="half" idx="3"/>
          </p:nvPr>
        </p:nvSpPr>
        <p:spPr>
          <a:xfrm>
            <a:off x="3200400" y="3941763"/>
            <a:ext cx="5486400" cy="2687637"/>
          </a:xfrm>
        </p:spPr>
        <p:txBody>
          <a:bodyPr/>
          <a:lstStyle/>
          <a:p>
            <a:pPr>
              <a:buFont typeface="Wingdings" pitchFamily="2" charset="2"/>
              <a:buNone/>
            </a:pPr>
            <a:r>
              <a:rPr lang="en-US" sz="2800"/>
              <a:t>When the Second World War started he was seven. The boy survived the Nazi invasion, the severe hardships of the war. The first planes he saw were war planes</a:t>
            </a:r>
            <a:r>
              <a:rPr lang="ru-RU" sz="2800"/>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ru-RU"/>
              <a:t>Early </a:t>
            </a:r>
            <a:r>
              <a:rPr lang="en-US"/>
              <a:t>years</a:t>
            </a:r>
            <a:endParaRPr lang="ru-RU"/>
          </a:p>
        </p:txBody>
      </p:sp>
      <p:pic>
        <p:nvPicPr>
          <p:cNvPr id="41987" name="Picture 3" descr="12"/>
          <p:cNvPicPr>
            <a:picLocks noChangeAspect="1" noChangeArrowheads="1"/>
          </p:cNvPicPr>
          <p:nvPr>
            <p:ph sz="quarter" idx="1"/>
          </p:nvPr>
        </p:nvPicPr>
        <p:blipFill>
          <a:blip r:embed="rId2" cstate="print"/>
          <a:srcRect/>
          <a:stretch>
            <a:fillRect/>
          </a:stretch>
        </p:blipFill>
        <p:spPr>
          <a:xfrm>
            <a:off x="685800" y="1384300"/>
            <a:ext cx="3286125" cy="2405063"/>
          </a:xfrm>
          <a:noFill/>
          <a:ln/>
        </p:spPr>
      </p:pic>
      <p:pic>
        <p:nvPicPr>
          <p:cNvPr id="41988" name="Picture 4" descr="050928162748b"/>
          <p:cNvPicPr>
            <a:picLocks noChangeAspect="1" noChangeArrowheads="1"/>
          </p:cNvPicPr>
          <p:nvPr>
            <p:ph sz="quarter" idx="2"/>
          </p:nvPr>
        </p:nvPicPr>
        <p:blipFill>
          <a:blip r:embed="rId3" cstate="print"/>
          <a:srcRect/>
          <a:stretch>
            <a:fillRect/>
          </a:stretch>
        </p:blipFill>
        <p:spPr>
          <a:xfrm>
            <a:off x="5068888" y="1416050"/>
            <a:ext cx="3465512" cy="2373313"/>
          </a:xfrm>
          <a:noFill/>
          <a:ln/>
        </p:spPr>
      </p:pic>
      <p:sp>
        <p:nvSpPr>
          <p:cNvPr id="41989" name="Rectangle 5"/>
          <p:cNvSpPr>
            <a:spLocks noGrp="1" noChangeArrowheads="1"/>
          </p:cNvSpPr>
          <p:nvPr>
            <p:ph type="body" sz="half" idx="3"/>
          </p:nvPr>
        </p:nvSpPr>
        <p:spPr>
          <a:xfrm>
            <a:off x="3276600" y="3924300"/>
            <a:ext cx="5410200" cy="2171700"/>
          </a:xfrm>
        </p:spPr>
        <p:txBody>
          <a:bodyPr/>
          <a:lstStyle/>
          <a:p>
            <a:pPr>
              <a:buFont typeface="Wingdings" pitchFamily="2" charset="2"/>
              <a:buNone/>
            </a:pPr>
            <a:r>
              <a:rPr lang="en-US" sz="2800"/>
              <a:t>   </a:t>
            </a:r>
            <a:r>
              <a:rPr lang="en-US" sz="2400"/>
              <a:t>When the war ended the Gagarins moved to Gzhatsk. Yuri attended elementary school there.</a:t>
            </a:r>
            <a:endParaRPr lang="ru-RU" sz="24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ru-RU"/>
              <a:t>Early </a:t>
            </a:r>
            <a:r>
              <a:rPr lang="en-US"/>
              <a:t>years</a:t>
            </a:r>
            <a:endParaRPr lang="ru-RU"/>
          </a:p>
        </p:txBody>
      </p:sp>
      <p:sp>
        <p:nvSpPr>
          <p:cNvPr id="43011" name="Rectangle 3"/>
          <p:cNvSpPr>
            <a:spLocks noGrp="1" noChangeArrowheads="1"/>
          </p:cNvSpPr>
          <p:nvPr>
            <p:ph type="body" sz="half" idx="3"/>
          </p:nvPr>
        </p:nvSpPr>
        <p:spPr>
          <a:xfrm>
            <a:off x="3276600" y="3941763"/>
            <a:ext cx="5410200" cy="2763837"/>
          </a:xfrm>
        </p:spPr>
        <p:txBody>
          <a:bodyPr/>
          <a:lstStyle/>
          <a:p>
            <a:pPr>
              <a:buFont typeface="Wingdings" pitchFamily="2" charset="2"/>
              <a:buNone/>
            </a:pPr>
            <a:r>
              <a:rPr lang="en-US" sz="2400"/>
              <a:t>    Gagarin also studied in trade school and technical school. He joined Saratov Flying Club in 1955 and learned to fly Yak-18. Later that year, he was sent to Orenburg Flying School, where he trained on MIGs. </a:t>
            </a:r>
            <a:endParaRPr lang="ru-RU" sz="2400"/>
          </a:p>
        </p:txBody>
      </p:sp>
      <p:pic>
        <p:nvPicPr>
          <p:cNvPr id="43012" name="Picture 4" descr="photo-001"/>
          <p:cNvPicPr>
            <a:picLocks noChangeAspect="1" noChangeArrowheads="1"/>
          </p:cNvPicPr>
          <p:nvPr>
            <p:ph sz="quarter" idx="1"/>
          </p:nvPr>
        </p:nvPicPr>
        <p:blipFill>
          <a:blip r:embed="rId2" cstate="print"/>
          <a:srcRect/>
          <a:stretch>
            <a:fillRect/>
          </a:stretch>
        </p:blipFill>
        <p:spPr>
          <a:xfrm>
            <a:off x="685800" y="1471613"/>
            <a:ext cx="3394075" cy="2317750"/>
          </a:xfrm>
          <a:noFill/>
          <a:ln/>
        </p:spPr>
      </p:pic>
      <p:pic>
        <p:nvPicPr>
          <p:cNvPr id="43013" name="Picture 5" descr="photo-003"/>
          <p:cNvPicPr>
            <a:picLocks noChangeAspect="1" noChangeArrowheads="1"/>
          </p:cNvPicPr>
          <p:nvPr>
            <p:ph sz="quarter" idx="2"/>
          </p:nvPr>
        </p:nvPicPr>
        <p:blipFill>
          <a:blip r:embed="rId3" cstate="print"/>
          <a:srcRect/>
          <a:stretch>
            <a:fillRect/>
          </a:stretch>
        </p:blipFill>
        <p:spPr>
          <a:xfrm>
            <a:off x="5219700" y="1454150"/>
            <a:ext cx="3086100" cy="2335213"/>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ru-RU"/>
              <a:t>Early </a:t>
            </a:r>
            <a:r>
              <a:rPr lang="en-US"/>
              <a:t>years</a:t>
            </a:r>
            <a:endParaRPr lang="ru-RU"/>
          </a:p>
        </p:txBody>
      </p:sp>
      <p:sp>
        <p:nvSpPr>
          <p:cNvPr id="44035" name="Rectangle 3"/>
          <p:cNvSpPr>
            <a:spLocks noGrp="1" noChangeArrowheads="1"/>
          </p:cNvSpPr>
          <p:nvPr>
            <p:ph type="body" sz="half" idx="3"/>
          </p:nvPr>
        </p:nvSpPr>
        <p:spPr>
          <a:xfrm>
            <a:off x="3124200" y="3941763"/>
            <a:ext cx="5562600" cy="2763837"/>
          </a:xfrm>
        </p:spPr>
        <p:txBody>
          <a:bodyPr/>
          <a:lstStyle/>
          <a:p>
            <a:pPr>
              <a:buFont typeface="Wingdings" pitchFamily="2" charset="2"/>
              <a:buNone/>
            </a:pPr>
            <a:r>
              <a:rPr lang="en-US" sz="2800"/>
              <a:t>Gagarin graduated on November 7, 1957, four days after Sputnik 2 was launched. He married Valentina Goryacheva, a nursing student, the day he graduated.</a:t>
            </a:r>
            <a:r>
              <a:rPr lang="ru-RU" sz="2800"/>
              <a:t> </a:t>
            </a:r>
          </a:p>
        </p:txBody>
      </p:sp>
      <p:pic>
        <p:nvPicPr>
          <p:cNvPr id="44036" name="Picture 4" descr="photo-019"/>
          <p:cNvPicPr>
            <a:picLocks noChangeAspect="1" noChangeArrowheads="1"/>
          </p:cNvPicPr>
          <p:nvPr>
            <p:ph sz="quarter" idx="2"/>
          </p:nvPr>
        </p:nvPicPr>
        <p:blipFill>
          <a:blip r:embed="rId2" cstate="print"/>
          <a:srcRect/>
          <a:stretch>
            <a:fillRect/>
          </a:stretch>
        </p:blipFill>
        <p:spPr>
          <a:xfrm>
            <a:off x="5224463" y="1509713"/>
            <a:ext cx="3005137" cy="2279650"/>
          </a:xfrm>
          <a:noFill/>
          <a:ln/>
        </p:spPr>
      </p:pic>
      <p:pic>
        <p:nvPicPr>
          <p:cNvPr id="44037" name="Picture 5" descr="22"/>
          <p:cNvPicPr>
            <a:picLocks noChangeAspect="1" noChangeArrowheads="1"/>
          </p:cNvPicPr>
          <p:nvPr>
            <p:ph sz="quarter" idx="1"/>
          </p:nvPr>
        </p:nvPicPr>
        <p:blipFill>
          <a:blip r:embed="rId3" cstate="print"/>
          <a:srcRect/>
          <a:stretch>
            <a:fillRect/>
          </a:stretch>
        </p:blipFill>
        <p:spPr>
          <a:xfrm>
            <a:off x="641350" y="1535113"/>
            <a:ext cx="3778250" cy="2254250"/>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a:t>Career in the Soviet space program </a:t>
            </a:r>
            <a:br>
              <a:rPr lang="en-US" sz="4000"/>
            </a:br>
            <a:r>
              <a:rPr lang="en-US" sz="2800"/>
              <a:t>Selection and training</a:t>
            </a:r>
            <a:endParaRPr lang="ru-RU" sz="2800"/>
          </a:p>
        </p:txBody>
      </p:sp>
      <p:sp>
        <p:nvSpPr>
          <p:cNvPr id="45059" name="Rectangle 3"/>
          <p:cNvSpPr>
            <a:spLocks noGrp="1" noChangeArrowheads="1"/>
          </p:cNvSpPr>
          <p:nvPr>
            <p:ph type="body" sz="half" idx="3"/>
          </p:nvPr>
        </p:nvSpPr>
        <p:spPr>
          <a:xfrm>
            <a:off x="3200400" y="3941763"/>
            <a:ext cx="5486400" cy="2763837"/>
          </a:xfrm>
        </p:spPr>
        <p:txBody>
          <a:bodyPr/>
          <a:lstStyle/>
          <a:p>
            <a:pPr>
              <a:buFont typeface="Wingdings" pitchFamily="2" charset="2"/>
              <a:buNone/>
            </a:pPr>
            <a:r>
              <a:rPr lang="en-US" sz="2400"/>
              <a:t>    Then  he was assigned to Luostari airbase in Murmansk Oblast, close to the Norwegian border, where terrible weather made flying risky. In 1958 space officials recruited air force pilots to train as cosmonauts.</a:t>
            </a:r>
            <a:r>
              <a:rPr lang="ru-RU" sz="2400"/>
              <a:t>  </a:t>
            </a:r>
          </a:p>
        </p:txBody>
      </p:sp>
      <p:pic>
        <p:nvPicPr>
          <p:cNvPr id="45060" name="Picture 4" descr="fon_samolet2"/>
          <p:cNvPicPr>
            <a:picLocks noChangeAspect="1" noChangeArrowheads="1"/>
          </p:cNvPicPr>
          <p:nvPr>
            <p:ph sz="quarter" idx="1"/>
          </p:nvPr>
        </p:nvPicPr>
        <p:blipFill>
          <a:blip r:embed="rId3" cstate="print"/>
          <a:srcRect/>
          <a:stretch>
            <a:fillRect/>
          </a:stretch>
        </p:blipFill>
        <p:spPr>
          <a:xfrm>
            <a:off x="1447800" y="1600200"/>
            <a:ext cx="2074863" cy="2171700"/>
          </a:xfrm>
          <a:noFill/>
          <a:ln/>
        </p:spPr>
      </p:pic>
      <p:pic>
        <p:nvPicPr>
          <p:cNvPr id="45061" name="Picture 5" descr="photo-011"/>
          <p:cNvPicPr>
            <a:picLocks noChangeAspect="1" noChangeArrowheads="1"/>
          </p:cNvPicPr>
          <p:nvPr>
            <p:ph sz="quarter" idx="2"/>
          </p:nvPr>
        </p:nvPicPr>
        <p:blipFill>
          <a:blip r:embed="rId4" cstate="print"/>
          <a:srcRect/>
          <a:stretch>
            <a:fillRect/>
          </a:stretch>
        </p:blipFill>
        <p:spPr>
          <a:xfrm>
            <a:off x="4773613" y="1600200"/>
            <a:ext cx="3786187" cy="2171700"/>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Career in the Soviet space program </a:t>
            </a:r>
            <a:br>
              <a:rPr lang="en-US" sz="4000"/>
            </a:br>
            <a:r>
              <a:rPr lang="en-US" sz="2800"/>
              <a:t>Selection and training</a:t>
            </a:r>
            <a:endParaRPr lang="ru-RU" sz="2800"/>
          </a:p>
        </p:txBody>
      </p:sp>
      <p:sp>
        <p:nvSpPr>
          <p:cNvPr id="46083" name="Rectangle 3"/>
          <p:cNvSpPr>
            <a:spLocks noGrp="1" noChangeArrowheads="1"/>
          </p:cNvSpPr>
          <p:nvPr>
            <p:ph type="body" sz="half" idx="3"/>
          </p:nvPr>
        </p:nvSpPr>
        <p:spPr>
          <a:xfrm>
            <a:off x="3276600" y="3941763"/>
            <a:ext cx="5410200" cy="2763837"/>
          </a:xfrm>
        </p:spPr>
        <p:txBody>
          <a:bodyPr/>
          <a:lstStyle/>
          <a:p>
            <a:pPr>
              <a:buFont typeface="Wingdings" pitchFamily="2" charset="2"/>
              <a:buNone/>
            </a:pPr>
            <a:r>
              <a:rPr lang="en-US" sz="2400"/>
              <a:t>    Gagarin applied and was selected to train in the first group of sixty men. Only twelve men were taken for further training at Zvezdograd (Star City), a training field outside Moscow. </a:t>
            </a:r>
            <a:endParaRPr lang="ru-RU" sz="2400"/>
          </a:p>
        </p:txBody>
      </p:sp>
      <p:pic>
        <p:nvPicPr>
          <p:cNvPr id="46084" name="Picture 4" descr="photo-006"/>
          <p:cNvPicPr>
            <a:picLocks noChangeAspect="1" noChangeArrowheads="1"/>
          </p:cNvPicPr>
          <p:nvPr>
            <p:ph sz="quarter" idx="2"/>
          </p:nvPr>
        </p:nvPicPr>
        <p:blipFill>
          <a:blip r:embed="rId2" cstate="print"/>
          <a:srcRect/>
          <a:stretch>
            <a:fillRect/>
          </a:stretch>
        </p:blipFill>
        <p:spPr>
          <a:xfrm>
            <a:off x="5349875" y="1600200"/>
            <a:ext cx="2633663" cy="2171700"/>
          </a:xfrm>
          <a:noFill/>
          <a:ln/>
        </p:spPr>
      </p:pic>
      <p:pic>
        <p:nvPicPr>
          <p:cNvPr id="46085" name="Picture 5" descr="fdiv"/>
          <p:cNvPicPr>
            <a:picLocks noChangeAspect="1" noChangeArrowheads="1"/>
          </p:cNvPicPr>
          <p:nvPr>
            <p:ph sz="quarter" idx="1"/>
          </p:nvPr>
        </p:nvPicPr>
        <p:blipFill>
          <a:blip r:embed="rId3" cstate="print"/>
          <a:srcRect/>
          <a:stretch>
            <a:fillRect/>
          </a:stretch>
        </p:blipFill>
        <p:spPr>
          <a:xfrm>
            <a:off x="1190625" y="1600200"/>
            <a:ext cx="2570163" cy="2171700"/>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a:t>Career in the Soviet space program </a:t>
            </a:r>
            <a:br>
              <a:rPr lang="en-US" sz="4000"/>
            </a:br>
            <a:r>
              <a:rPr lang="en-US" sz="2800"/>
              <a:t>Selection and training</a:t>
            </a:r>
            <a:endParaRPr lang="ru-RU" sz="2800"/>
          </a:p>
        </p:txBody>
      </p:sp>
      <p:sp>
        <p:nvSpPr>
          <p:cNvPr id="47107" name="Rectangle 3"/>
          <p:cNvSpPr>
            <a:spLocks noGrp="1" noChangeArrowheads="1"/>
          </p:cNvSpPr>
          <p:nvPr>
            <p:ph type="body" sz="half" idx="3"/>
          </p:nvPr>
        </p:nvSpPr>
        <p:spPr>
          <a:xfrm>
            <a:off x="3276600" y="3941763"/>
            <a:ext cx="5410200" cy="2763837"/>
          </a:xfrm>
        </p:spPr>
        <p:txBody>
          <a:bodyPr/>
          <a:lstStyle/>
          <a:p>
            <a:pPr>
              <a:lnSpc>
                <a:spcPct val="90000"/>
              </a:lnSpc>
              <a:buFont typeface="Wingdings" pitchFamily="2" charset="2"/>
              <a:buNone/>
            </a:pPr>
            <a:r>
              <a:rPr lang="en-US" sz="2000"/>
              <a:t>     </a:t>
            </a:r>
            <a:r>
              <a:rPr lang="en-US" sz="2400"/>
              <a:t>Space officials closely observed the trainees. They finally selected Gagarin for the first spaceflight. Capable, strong Gagarin represented the ideal Soviet man, a peasant farmer who became a highly trained cosmonaut in a few short years.</a:t>
            </a:r>
            <a:r>
              <a:rPr lang="ru-RU" sz="2000"/>
              <a:t> </a:t>
            </a:r>
          </a:p>
        </p:txBody>
      </p:sp>
      <p:pic>
        <p:nvPicPr>
          <p:cNvPr id="47108" name="Picture 4" descr="photo-007"/>
          <p:cNvPicPr>
            <a:picLocks noChangeAspect="1" noChangeArrowheads="1"/>
          </p:cNvPicPr>
          <p:nvPr>
            <p:ph sz="quarter" idx="1"/>
          </p:nvPr>
        </p:nvPicPr>
        <p:blipFill>
          <a:blip r:embed="rId2" cstate="print"/>
          <a:srcRect/>
          <a:stretch>
            <a:fillRect/>
          </a:stretch>
        </p:blipFill>
        <p:spPr>
          <a:xfrm>
            <a:off x="652463" y="1600200"/>
            <a:ext cx="3648075" cy="2171700"/>
          </a:xfrm>
          <a:noFill/>
          <a:ln/>
        </p:spPr>
      </p:pic>
      <p:pic>
        <p:nvPicPr>
          <p:cNvPr id="47109" name="Picture 5" descr="photo-0101"/>
          <p:cNvPicPr>
            <a:picLocks noChangeAspect="1" noChangeArrowheads="1"/>
          </p:cNvPicPr>
          <p:nvPr>
            <p:ph sz="quarter" idx="2"/>
          </p:nvPr>
        </p:nvPicPr>
        <p:blipFill>
          <a:blip r:embed="rId3" cstate="print"/>
          <a:srcRect/>
          <a:stretch>
            <a:fillRect/>
          </a:stretch>
        </p:blipFill>
        <p:spPr>
          <a:xfrm>
            <a:off x="5289550" y="1600200"/>
            <a:ext cx="2755900" cy="2171700"/>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a:t>Career in the Soviet space program</a:t>
            </a:r>
            <a:br>
              <a:rPr lang="en-US" sz="4000"/>
            </a:br>
            <a:r>
              <a:rPr lang="ru-RU" sz="2800"/>
              <a:t>Space flight</a:t>
            </a:r>
          </a:p>
        </p:txBody>
      </p:sp>
      <p:sp>
        <p:nvSpPr>
          <p:cNvPr id="48131" name="Rectangle 3"/>
          <p:cNvSpPr>
            <a:spLocks noGrp="1" noChangeArrowheads="1"/>
          </p:cNvSpPr>
          <p:nvPr>
            <p:ph type="body" sz="half" idx="3"/>
          </p:nvPr>
        </p:nvSpPr>
        <p:spPr>
          <a:xfrm>
            <a:off x="3048000" y="3941763"/>
            <a:ext cx="5638800" cy="2763837"/>
          </a:xfrm>
        </p:spPr>
        <p:txBody>
          <a:bodyPr/>
          <a:lstStyle/>
          <a:p>
            <a:pPr>
              <a:lnSpc>
                <a:spcPct val="90000"/>
              </a:lnSpc>
              <a:buFont typeface="Wingdings" pitchFamily="2" charset="2"/>
              <a:buNone/>
            </a:pPr>
            <a:r>
              <a:rPr lang="en-US" sz="2400"/>
              <a:t>    He was launched on Vostok 1 on </a:t>
            </a:r>
            <a:r>
              <a:rPr lang="en-US" sz="2800"/>
              <a:t>12 april 1961</a:t>
            </a:r>
            <a:r>
              <a:rPr lang="en-US" sz="2400"/>
              <a:t>, and during 1 hour 48 minutes of his single flight he proved that man could survive in space and perform useful tasks. His mission ended at 10:55 A.M., when he landed safely on a field near Saratov.</a:t>
            </a:r>
            <a:r>
              <a:rPr lang="ru-RU" sz="2400"/>
              <a:t> </a:t>
            </a:r>
          </a:p>
        </p:txBody>
      </p:sp>
      <p:pic>
        <p:nvPicPr>
          <p:cNvPr id="48132" name="Picture 4" descr="2001-yuri-gagarin-fdc"/>
          <p:cNvPicPr>
            <a:picLocks noChangeAspect="1" noChangeArrowheads="1"/>
          </p:cNvPicPr>
          <p:nvPr>
            <p:ph sz="quarter" idx="2"/>
          </p:nvPr>
        </p:nvPicPr>
        <p:blipFill>
          <a:blip r:embed="rId2" cstate="print"/>
          <a:srcRect/>
          <a:stretch>
            <a:fillRect/>
          </a:stretch>
        </p:blipFill>
        <p:spPr>
          <a:xfrm>
            <a:off x="4572000" y="1698625"/>
            <a:ext cx="4000500" cy="2073275"/>
          </a:xfrm>
          <a:noFill/>
          <a:ln/>
        </p:spPr>
      </p:pic>
      <p:pic>
        <p:nvPicPr>
          <p:cNvPr id="48133" name="Picture 5" descr="gagarin_msfc"/>
          <p:cNvPicPr>
            <a:picLocks noChangeAspect="1" noChangeArrowheads="1"/>
          </p:cNvPicPr>
          <p:nvPr>
            <p:ph sz="quarter" idx="1"/>
          </p:nvPr>
        </p:nvPicPr>
        <p:blipFill>
          <a:blip r:embed="rId3" cstate="print"/>
          <a:srcRect/>
          <a:stretch>
            <a:fillRect/>
          </a:stretch>
        </p:blipFill>
        <p:spPr>
          <a:xfrm>
            <a:off x="1376363" y="1600200"/>
            <a:ext cx="2198687" cy="2171700"/>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endParaRPr lang="ru-RU"/>
          </a:p>
        </p:txBody>
      </p:sp>
      <p:sp>
        <p:nvSpPr>
          <p:cNvPr id="12293" name="Rectangle 5"/>
          <p:cNvSpPr>
            <a:spLocks noGrp="1" noChangeArrowheads="1"/>
          </p:cNvSpPr>
          <p:nvPr>
            <p:ph type="body" idx="1"/>
          </p:nvPr>
        </p:nvSpPr>
        <p:spPr/>
        <p:txBody>
          <a:bodyPr/>
          <a:lstStyle/>
          <a:p>
            <a:r>
              <a:rPr lang="en-US" sz="6000"/>
              <a:t>What does it mean to be famous?</a:t>
            </a:r>
          </a:p>
          <a:p>
            <a:r>
              <a:rPr lang="en-US" sz="6000"/>
              <a:t>Name some famous russian people.</a:t>
            </a:r>
            <a:endParaRPr lang="ru-RU"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1" nodeType="clickEffect" nodePh="1">
                                  <p:stCondLst>
                                    <p:cond delay="0"/>
                                  </p:stCondLst>
                                  <p:endCondLst>
                                    <p:cond evt="begin" delay="0">
                                      <p:tn val="11"/>
                                    </p:cond>
                                  </p:endCondLst>
                                  <p:childTnLst>
                                    <p:set>
                                      <p:cBhvr>
                                        <p:cTn id="12" dur="1" fill="hold">
                                          <p:stCondLst>
                                            <p:cond delay="0"/>
                                          </p:stCondLst>
                                        </p:cTn>
                                        <p:tgtEl>
                                          <p:spTgt spid="12290"/>
                                        </p:tgtEl>
                                        <p:attrNameLst>
                                          <p:attrName>style.visibility</p:attrName>
                                        </p:attrNameLst>
                                      </p:cBhvr>
                                      <p:to>
                                        <p:strVal val="visible"/>
                                      </p:to>
                                    </p:set>
                                    <p:animEffect transition="in" filter="wipe(down)">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3">
                                            <p:txEl>
                                              <p:pRg st="0" end="0"/>
                                            </p:txEl>
                                          </p:spTgt>
                                        </p:tgtEl>
                                        <p:attrNameLst>
                                          <p:attrName>style.visibility</p:attrName>
                                        </p:attrNameLst>
                                      </p:cBhvr>
                                      <p:to>
                                        <p:strVal val="visible"/>
                                      </p:to>
                                    </p:set>
                                    <p:anim calcmode="lin" valueType="num">
                                      <p:cBhvr additive="base">
                                        <p:cTn id="18"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293">
                                            <p:txEl>
                                              <p:pRg st="1" end="1"/>
                                            </p:txEl>
                                          </p:spTgt>
                                        </p:tgtEl>
                                        <p:attrNameLst>
                                          <p:attrName>style.visibility</p:attrName>
                                        </p:attrNameLst>
                                      </p:cBhvr>
                                      <p:to>
                                        <p:strVal val="visible"/>
                                      </p:to>
                                    </p:set>
                                    <p:anim calcmode="lin" valueType="num">
                                      <p:cBhvr additive="base">
                                        <p:cTn id="24"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a:t>Career in the Soviet space program</a:t>
            </a:r>
            <a:br>
              <a:rPr lang="en-US" sz="4000"/>
            </a:br>
            <a:r>
              <a:rPr lang="ru-RU" sz="2800"/>
              <a:t>Fame and later life</a:t>
            </a:r>
          </a:p>
        </p:txBody>
      </p:sp>
      <p:sp>
        <p:nvSpPr>
          <p:cNvPr id="49155" name="Rectangle 3"/>
          <p:cNvSpPr>
            <a:spLocks noGrp="1" noChangeArrowheads="1"/>
          </p:cNvSpPr>
          <p:nvPr>
            <p:ph type="body" sz="half" idx="3"/>
          </p:nvPr>
        </p:nvSpPr>
        <p:spPr>
          <a:xfrm>
            <a:off x="3276600" y="3941763"/>
            <a:ext cx="5410200" cy="2763837"/>
          </a:xfrm>
        </p:spPr>
        <p:txBody>
          <a:bodyPr/>
          <a:lstStyle/>
          <a:p>
            <a:pPr>
              <a:buFont typeface="Wingdings" pitchFamily="2" charset="2"/>
              <a:buNone/>
            </a:pPr>
            <a:r>
              <a:rPr lang="en-US" sz="2800"/>
              <a:t>    After the flight, Gagarin became a worldwide celebrity, touring widely in Italy, Great Britain, Germany, Canada, and Japan to promote the Soviet achievement.</a:t>
            </a:r>
            <a:r>
              <a:rPr lang="ru-RU"/>
              <a:t> </a:t>
            </a:r>
          </a:p>
        </p:txBody>
      </p:sp>
      <p:pic>
        <p:nvPicPr>
          <p:cNvPr id="49156" name="Picture 4" descr="photo-026"/>
          <p:cNvPicPr>
            <a:picLocks noChangeAspect="1" noChangeArrowheads="1"/>
          </p:cNvPicPr>
          <p:nvPr>
            <p:ph sz="quarter" idx="2"/>
          </p:nvPr>
        </p:nvPicPr>
        <p:blipFill>
          <a:blip r:embed="rId3" cstate="print"/>
          <a:srcRect/>
          <a:stretch>
            <a:fillRect/>
          </a:stretch>
        </p:blipFill>
        <p:spPr>
          <a:xfrm>
            <a:off x="5005388" y="1600200"/>
            <a:ext cx="3324225" cy="2171700"/>
          </a:xfrm>
          <a:noFill/>
          <a:ln/>
        </p:spPr>
      </p:pic>
      <p:pic>
        <p:nvPicPr>
          <p:cNvPr id="49157" name="Picture 5" descr="photo-024"/>
          <p:cNvPicPr>
            <a:picLocks noChangeAspect="1" noChangeArrowheads="1"/>
          </p:cNvPicPr>
          <p:nvPr>
            <p:ph sz="quarter" idx="1"/>
          </p:nvPr>
        </p:nvPicPr>
        <p:blipFill>
          <a:blip r:embed="rId4" cstate="print"/>
          <a:srcRect/>
          <a:stretch>
            <a:fillRect/>
          </a:stretch>
        </p:blipFill>
        <p:spPr>
          <a:xfrm>
            <a:off x="1538288" y="1600200"/>
            <a:ext cx="1876425" cy="2171700"/>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a:t>Career in the Soviet space program</a:t>
            </a:r>
            <a:br>
              <a:rPr lang="en-US" sz="4000"/>
            </a:br>
            <a:r>
              <a:rPr lang="ru-RU" sz="2800"/>
              <a:t>Fame and later life</a:t>
            </a:r>
          </a:p>
        </p:txBody>
      </p:sp>
      <p:sp>
        <p:nvSpPr>
          <p:cNvPr id="50179" name="Rectangle 3"/>
          <p:cNvSpPr>
            <a:spLocks noGrp="1" noChangeArrowheads="1"/>
          </p:cNvSpPr>
          <p:nvPr>
            <p:ph type="body" sz="half" idx="3"/>
          </p:nvPr>
        </p:nvSpPr>
        <p:spPr>
          <a:xfrm>
            <a:off x="3200400" y="3941763"/>
            <a:ext cx="5486400" cy="2763837"/>
          </a:xfrm>
        </p:spPr>
        <p:txBody>
          <a:bodyPr/>
          <a:lstStyle/>
          <a:p>
            <a:pPr>
              <a:lnSpc>
                <a:spcPct val="90000"/>
              </a:lnSpc>
              <a:buFont typeface="Wingdings" pitchFamily="2" charset="2"/>
              <a:buNone/>
            </a:pPr>
            <a:r>
              <a:rPr lang="en-US" sz="2000"/>
              <a:t>     </a:t>
            </a:r>
            <a:r>
              <a:rPr lang="en-US" sz="2400"/>
              <a:t>In 1962, he began serving as a deputy to the Supreme Soviet. Later he returned to Star City, the cosmonaut facility, where he worked on designs for a reusable spacecraft. Gagarin worked on these designs in Star City for 7 years. </a:t>
            </a:r>
            <a:endParaRPr lang="ru-RU" sz="2400"/>
          </a:p>
        </p:txBody>
      </p:sp>
      <p:pic>
        <p:nvPicPr>
          <p:cNvPr id="50180" name="Picture 4" descr="180px-GCTC"/>
          <p:cNvPicPr>
            <a:picLocks noChangeAspect="1" noChangeArrowheads="1"/>
          </p:cNvPicPr>
          <p:nvPr>
            <p:ph sz="quarter" idx="1"/>
          </p:nvPr>
        </p:nvPicPr>
        <p:blipFill>
          <a:blip r:embed="rId2" cstate="print"/>
          <a:srcRect/>
          <a:stretch>
            <a:fillRect/>
          </a:stretch>
        </p:blipFill>
        <p:spPr>
          <a:xfrm>
            <a:off x="762000" y="1625600"/>
            <a:ext cx="3276600" cy="2166938"/>
          </a:xfrm>
          <a:noFill/>
          <a:ln/>
        </p:spPr>
      </p:pic>
      <p:pic>
        <p:nvPicPr>
          <p:cNvPr id="50181" name="Picture 5" descr="photo-018"/>
          <p:cNvPicPr>
            <a:picLocks noChangeAspect="1" noChangeArrowheads="1"/>
          </p:cNvPicPr>
          <p:nvPr>
            <p:ph sz="quarter" idx="2"/>
          </p:nvPr>
        </p:nvPicPr>
        <p:blipFill>
          <a:blip r:embed="rId3" cstate="print"/>
          <a:srcRect/>
          <a:stretch>
            <a:fillRect/>
          </a:stretch>
        </p:blipFill>
        <p:spPr>
          <a:xfrm>
            <a:off x="5032375" y="1600200"/>
            <a:ext cx="3268663" cy="2171700"/>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ru-RU"/>
              <a:t>Death and legacy</a:t>
            </a:r>
          </a:p>
        </p:txBody>
      </p:sp>
      <p:sp>
        <p:nvSpPr>
          <p:cNvPr id="51203" name="Rectangle 3"/>
          <p:cNvSpPr>
            <a:spLocks noGrp="1" noChangeArrowheads="1"/>
          </p:cNvSpPr>
          <p:nvPr>
            <p:ph type="body" sz="half" idx="3"/>
          </p:nvPr>
        </p:nvSpPr>
        <p:spPr>
          <a:xfrm>
            <a:off x="3200400" y="3941763"/>
            <a:ext cx="5486400" cy="2687637"/>
          </a:xfrm>
        </p:spPr>
        <p:txBody>
          <a:bodyPr/>
          <a:lstStyle/>
          <a:p>
            <a:pPr>
              <a:buFont typeface="Wingdings" pitchFamily="2" charset="2"/>
              <a:buNone/>
            </a:pPr>
            <a:r>
              <a:rPr lang="en-US" sz="2400"/>
              <a:t>    On 27 March 1968, while a routine training flight, he and flight instructor Vladimir Seryogin died in MiG-15UTI crash near the town of Kirzhach. Gagarin and Seryogin were buried in the walls of the Kremlin on Red Square.</a:t>
            </a:r>
            <a:r>
              <a:rPr lang="ru-RU" sz="2400"/>
              <a:t> </a:t>
            </a:r>
          </a:p>
        </p:txBody>
      </p:sp>
      <p:pic>
        <p:nvPicPr>
          <p:cNvPr id="51204" name="Picture 4" descr="4444"/>
          <p:cNvPicPr>
            <a:picLocks noChangeAspect="1" noChangeArrowheads="1"/>
          </p:cNvPicPr>
          <p:nvPr>
            <p:ph sz="quarter" idx="2"/>
          </p:nvPr>
        </p:nvPicPr>
        <p:blipFill>
          <a:blip r:embed="rId2" cstate="print"/>
          <a:srcRect/>
          <a:stretch>
            <a:fillRect/>
          </a:stretch>
        </p:blipFill>
        <p:spPr>
          <a:xfrm>
            <a:off x="5208588" y="1600200"/>
            <a:ext cx="2917825" cy="2171700"/>
          </a:xfrm>
          <a:noFill/>
          <a:ln/>
        </p:spPr>
      </p:pic>
      <p:pic>
        <p:nvPicPr>
          <p:cNvPr id="51205" name="Picture 5" descr="photo-002"/>
          <p:cNvPicPr>
            <a:picLocks noChangeAspect="1" noChangeArrowheads="1"/>
          </p:cNvPicPr>
          <p:nvPr>
            <p:ph sz="quarter" idx="1"/>
          </p:nvPr>
        </p:nvPicPr>
        <p:blipFill>
          <a:blip r:embed="rId3" cstate="print"/>
          <a:srcRect/>
          <a:stretch>
            <a:fillRect/>
          </a:stretch>
        </p:blipFill>
        <p:spPr>
          <a:xfrm>
            <a:off x="1649413" y="1600200"/>
            <a:ext cx="1652587" cy="2171700"/>
          </a:xfrm>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ru-RU"/>
              <a:t>Death and legacy</a:t>
            </a:r>
          </a:p>
        </p:txBody>
      </p:sp>
      <p:sp>
        <p:nvSpPr>
          <p:cNvPr id="52227" name="Rectangle 3"/>
          <p:cNvSpPr>
            <a:spLocks noGrp="1" noChangeArrowheads="1"/>
          </p:cNvSpPr>
          <p:nvPr>
            <p:ph type="body" sz="half" idx="1"/>
          </p:nvPr>
        </p:nvSpPr>
        <p:spPr>
          <a:xfrm>
            <a:off x="2743200" y="1600200"/>
            <a:ext cx="5943600" cy="4724400"/>
          </a:xfrm>
        </p:spPr>
        <p:txBody>
          <a:bodyPr/>
          <a:lstStyle/>
          <a:p>
            <a:pPr>
              <a:lnSpc>
                <a:spcPct val="80000"/>
              </a:lnSpc>
              <a:buFont typeface="Wingdings" pitchFamily="2" charset="2"/>
              <a:buNone/>
            </a:pPr>
            <a:r>
              <a:rPr lang="en-US" sz="2400"/>
              <a:t>     American astronauts Neil Armstrong and Edwin Aldrin left one of Gagarin's medals on the moon as a tribute. The cosmonaut training center where he had first trained was named after him.  A crater on the moon bears his name, as does Gagarin Square in Moscow with its soaring monument, along with  a number of monuments and streets     in cities throughout Russia. At Baikonur,  a reproduction of his training room is traditionally visited by space crews before a launch. The Russians celebrate Cosmonaut Day on April 12 every year in honor of Gagarin's historic flight.</a:t>
            </a:r>
            <a:endParaRPr lang="ru-RU" sz="2400"/>
          </a:p>
        </p:txBody>
      </p:sp>
      <p:pic>
        <p:nvPicPr>
          <p:cNvPr id="52228" name="Picture 4" descr="220px-Gagarin_space_suite"/>
          <p:cNvPicPr>
            <a:picLocks noChangeAspect="1" noChangeArrowheads="1"/>
          </p:cNvPicPr>
          <p:nvPr/>
        </p:nvPicPr>
        <p:blipFill>
          <a:blip r:embed="rId2" cstate="print"/>
          <a:srcRect/>
          <a:stretch>
            <a:fillRect/>
          </a:stretch>
        </p:blipFill>
        <p:spPr bwMode="auto">
          <a:xfrm>
            <a:off x="363538" y="1600200"/>
            <a:ext cx="1819275" cy="24384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a:t>Speak about Gagarin, use exercise 2:</a:t>
            </a:r>
            <a:endParaRPr lang="ru-RU" sz="4000"/>
          </a:p>
        </p:txBody>
      </p:sp>
      <p:sp>
        <p:nvSpPr>
          <p:cNvPr id="53251" name="Rectangle 3"/>
          <p:cNvSpPr>
            <a:spLocks noGrp="1" noChangeArrowheads="1"/>
          </p:cNvSpPr>
          <p:nvPr>
            <p:ph type="body" idx="1"/>
          </p:nvPr>
        </p:nvSpPr>
        <p:spPr/>
        <p:txBody>
          <a:bodyPr/>
          <a:lstStyle/>
          <a:p>
            <a:pPr algn="ctr">
              <a:buFont typeface="Wingdings" pitchFamily="2" charset="2"/>
              <a:buNone/>
            </a:pPr>
            <a:r>
              <a:rPr lang="en-US"/>
              <a:t>Plan</a:t>
            </a:r>
            <a:endParaRPr lang="en-US" sz="3600"/>
          </a:p>
          <a:p>
            <a:pPr>
              <a:buFont typeface="Wingdings" pitchFamily="2" charset="2"/>
              <a:buNone/>
            </a:pPr>
            <a:r>
              <a:rPr lang="en-US" sz="3600"/>
              <a:t>1.</a:t>
            </a:r>
            <a:r>
              <a:rPr lang="ru-RU" sz="3600"/>
              <a:t>Early </a:t>
            </a:r>
            <a:r>
              <a:rPr lang="en-US" sz="3600"/>
              <a:t>years(childhood, studies)</a:t>
            </a:r>
          </a:p>
          <a:p>
            <a:pPr>
              <a:buFont typeface="Wingdings" pitchFamily="2" charset="2"/>
              <a:buNone/>
            </a:pPr>
            <a:r>
              <a:rPr lang="en-US"/>
              <a:t>2. </a:t>
            </a:r>
            <a:r>
              <a:rPr lang="en-US" sz="3600"/>
              <a:t>Career(Selection and training, </a:t>
            </a:r>
            <a:r>
              <a:rPr lang="ru-RU" sz="3600"/>
              <a:t>Space flight</a:t>
            </a:r>
            <a:r>
              <a:rPr lang="en-US" sz="3600"/>
              <a:t>, </a:t>
            </a:r>
            <a:r>
              <a:rPr lang="ru-RU" sz="3600"/>
              <a:t>Fame and later life</a:t>
            </a:r>
            <a:r>
              <a:rPr lang="en-US"/>
              <a:t>)</a:t>
            </a:r>
          </a:p>
          <a:p>
            <a:pPr>
              <a:buFont typeface="Wingdings" pitchFamily="2" charset="2"/>
              <a:buNone/>
            </a:pPr>
            <a:r>
              <a:rPr lang="en-US"/>
              <a:t>3. </a:t>
            </a:r>
            <a:r>
              <a:rPr lang="ru-RU"/>
              <a:t>Death and legacy</a:t>
            </a:r>
            <a:endParaRPr lang="en-US"/>
          </a:p>
          <a:p>
            <a:pPr>
              <a:buFont typeface="Wingdings" pitchFamily="2" charset="2"/>
              <a:buNone/>
            </a:pP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ru-RU"/>
          </a:p>
        </p:txBody>
      </p:sp>
      <p:sp>
        <p:nvSpPr>
          <p:cNvPr id="55299" name="Rectangle 3"/>
          <p:cNvSpPr>
            <a:spLocks noGrp="1" noChangeArrowheads="1"/>
          </p:cNvSpPr>
          <p:nvPr>
            <p:ph type="body" idx="1"/>
          </p:nvPr>
        </p:nvSpPr>
        <p:spPr/>
        <p:txBody>
          <a:bodyPr/>
          <a:lstStyle/>
          <a:p>
            <a:pPr algn="ctr">
              <a:buFont typeface="Wingdings" pitchFamily="2" charset="2"/>
              <a:buNone/>
            </a:pPr>
            <a:r>
              <a:rPr lang="en-US" sz="6000"/>
              <a:t>At home: Speak about any famous russian person. Make a presentation.</a:t>
            </a:r>
            <a:r>
              <a:rPr lang="ru-RU" sz="60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a:lstStyle/>
          <a:p>
            <a:endParaRPr lang="ru-RU"/>
          </a:p>
        </p:txBody>
      </p:sp>
      <p:graphicFrame>
        <p:nvGraphicFramePr>
          <p:cNvPr id="18438" name="Diagram 6"/>
          <p:cNvGraphicFramePr>
            <a:graphicFrameLocks/>
          </p:cNvGraphicFramePr>
          <p:nvPr>
            <p:ph/>
          </p:nvPr>
        </p:nvGraphicFramePr>
        <p:xfrm>
          <a:off x="36513" y="0"/>
          <a:ext cx="9107487" cy="6858000"/>
        </p:xfrm>
        <a:graphic>
          <a:graphicData uri="http://schemas.openxmlformats.org/drawingml/2006/compatibility">
            <com:legacyDrawing xmlns:com="http://schemas.openxmlformats.org/drawingml/2006/compatibility" spid="_x0000_s1843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Guess  the person.</a:t>
            </a:r>
            <a:endParaRPr lang="ru-RU"/>
          </a:p>
        </p:txBody>
      </p:sp>
      <p:sp>
        <p:nvSpPr>
          <p:cNvPr id="24582" name="Rectangle 6"/>
          <p:cNvSpPr>
            <a:spLocks noGrp="1" noChangeArrowheads="1"/>
          </p:cNvSpPr>
          <p:nvPr>
            <p:ph type="body" sz="half" idx="2"/>
          </p:nvPr>
        </p:nvSpPr>
        <p:spPr/>
        <p:txBody>
          <a:bodyPr/>
          <a:lstStyle/>
          <a:p>
            <a:r>
              <a:rPr lang="en-US" sz="3600"/>
              <a:t>Peter the Great : reforms, won the battle of Poltava, founded St. Petersburg.</a:t>
            </a:r>
            <a:endParaRPr lang="ru-RU" sz="3600"/>
          </a:p>
        </p:txBody>
      </p:sp>
      <p:pic>
        <p:nvPicPr>
          <p:cNvPr id="24583" name="Picture 7" descr="петр"/>
          <p:cNvPicPr>
            <a:picLocks noChangeAspect="1" noChangeArrowheads="1"/>
          </p:cNvPicPr>
          <p:nvPr>
            <p:ph sz="half" idx="1"/>
          </p:nvPr>
        </p:nvPicPr>
        <p:blipFill>
          <a:blip r:embed="rId2" cstate="print"/>
          <a:srcRect/>
          <a:stretch>
            <a:fillRect/>
          </a:stretch>
        </p:blipFill>
        <p:spPr>
          <a:xfrm>
            <a:off x="395288" y="1484313"/>
            <a:ext cx="3960812" cy="49688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linds(horizontal)">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82">
                                            <p:txEl>
                                              <p:pRg st="0" end="0"/>
                                            </p:txEl>
                                          </p:spTgt>
                                        </p:tgtEl>
                                        <p:attrNameLst>
                                          <p:attrName>style.visibility</p:attrName>
                                        </p:attrNameLst>
                                      </p:cBhvr>
                                      <p:to>
                                        <p:strVal val="visible"/>
                                      </p:to>
                                    </p:set>
                                    <p:animEffect transition="in" filter="wipe(down)">
                                      <p:cBhvr>
                                        <p:cTn id="12" dur="500"/>
                                        <p:tgtEl>
                                          <p:spTgt spid="24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endParaRPr lang="ru-RU"/>
          </a:p>
        </p:txBody>
      </p:sp>
      <p:sp>
        <p:nvSpPr>
          <p:cNvPr id="26630" name="Rectangle 6"/>
          <p:cNvSpPr>
            <a:spLocks noGrp="1" noChangeArrowheads="1"/>
          </p:cNvSpPr>
          <p:nvPr>
            <p:ph type="body" sz="half" idx="2"/>
          </p:nvPr>
        </p:nvSpPr>
        <p:spPr/>
        <p:txBody>
          <a:bodyPr/>
          <a:lstStyle/>
          <a:p>
            <a:r>
              <a:rPr lang="en-US" sz="3600"/>
              <a:t>A. Nevsky: won the battle of Chudskoye Lake</a:t>
            </a:r>
            <a:endParaRPr lang="ru-RU" sz="3600"/>
          </a:p>
        </p:txBody>
      </p:sp>
      <p:pic>
        <p:nvPicPr>
          <p:cNvPr id="26631" name="Picture 7" descr="Nevskii_"/>
          <p:cNvPicPr>
            <a:picLocks noChangeAspect="1" noChangeArrowheads="1"/>
          </p:cNvPicPr>
          <p:nvPr>
            <p:ph sz="half" idx="1"/>
          </p:nvPr>
        </p:nvPicPr>
        <p:blipFill>
          <a:blip r:embed="rId2" cstate="print"/>
          <a:srcRect/>
          <a:stretch>
            <a:fillRect/>
          </a:stretch>
        </p:blipFill>
        <p:spPr>
          <a:xfrm>
            <a:off x="785813" y="1600200"/>
            <a:ext cx="3379787" cy="4495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 fill="hold"/>
                                        <p:tgtEl>
                                          <p:spTgt spid="26631"/>
                                        </p:tgtEl>
                                        <p:attrNameLst>
                                          <p:attrName>ppt_x</p:attrName>
                                        </p:attrNameLst>
                                      </p:cBhvr>
                                      <p:tavLst>
                                        <p:tav tm="0">
                                          <p:val>
                                            <p:strVal val="#ppt_x"/>
                                          </p:val>
                                        </p:tav>
                                        <p:tav tm="100000">
                                          <p:val>
                                            <p:strVal val="#ppt_x"/>
                                          </p:val>
                                        </p:tav>
                                      </p:tavLst>
                                    </p:anim>
                                    <p:anim calcmode="lin" valueType="num">
                                      <p:cBhvr additive="base">
                                        <p:cTn id="8"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6630">
                                            <p:txEl>
                                              <p:pRg st="0" end="0"/>
                                            </p:txEl>
                                          </p:spTgt>
                                        </p:tgtEl>
                                        <p:attrNameLst>
                                          <p:attrName>style.visibility</p:attrName>
                                        </p:attrNameLst>
                                      </p:cBhvr>
                                      <p:to>
                                        <p:strVal val="visible"/>
                                      </p:to>
                                    </p:set>
                                    <p:animEffect transition="in" filter="wipe(down)">
                                      <p:cBhvr>
                                        <p:cTn id="13" dur="500"/>
                                        <p:tgtEl>
                                          <p:spTgt spid="266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endParaRPr lang="ru-RU"/>
          </a:p>
        </p:txBody>
      </p:sp>
      <p:sp>
        <p:nvSpPr>
          <p:cNvPr id="28678" name="Rectangle 6"/>
          <p:cNvSpPr>
            <a:spLocks noGrp="1" noChangeArrowheads="1"/>
          </p:cNvSpPr>
          <p:nvPr>
            <p:ph type="body" sz="half" idx="2"/>
          </p:nvPr>
        </p:nvSpPr>
        <p:spPr/>
        <p:txBody>
          <a:bodyPr/>
          <a:lstStyle/>
          <a:p>
            <a:r>
              <a:rPr lang="en-US" sz="3600"/>
              <a:t>M. Lomonosov: wrote poems, made a lot of discoveries in Physics, Chemistry</a:t>
            </a:r>
            <a:endParaRPr lang="ru-RU" sz="3600"/>
          </a:p>
        </p:txBody>
      </p:sp>
      <p:pic>
        <p:nvPicPr>
          <p:cNvPr id="28679" name="Picture 7" descr="LOMONO_1"/>
          <p:cNvPicPr>
            <a:picLocks noChangeAspect="1" noChangeArrowheads="1"/>
          </p:cNvPicPr>
          <p:nvPr>
            <p:ph sz="half" idx="1"/>
          </p:nvPr>
        </p:nvPicPr>
        <p:blipFill>
          <a:blip r:embed="rId2" cstate="print"/>
          <a:srcRect/>
          <a:stretch>
            <a:fillRect/>
          </a:stretch>
        </p:blipFill>
        <p:spPr>
          <a:xfrm>
            <a:off x="674688" y="1600200"/>
            <a:ext cx="3602037" cy="4495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500" fill="hold"/>
                                        <p:tgtEl>
                                          <p:spTgt spid="28679"/>
                                        </p:tgtEl>
                                        <p:attrNameLst>
                                          <p:attrName>ppt_x</p:attrName>
                                        </p:attrNameLst>
                                      </p:cBhvr>
                                      <p:tavLst>
                                        <p:tav tm="0">
                                          <p:val>
                                            <p:strVal val="#ppt_x"/>
                                          </p:val>
                                        </p:tav>
                                        <p:tav tm="100000">
                                          <p:val>
                                            <p:strVal val="#ppt_x"/>
                                          </p:val>
                                        </p:tav>
                                      </p:tavLst>
                                    </p:anim>
                                    <p:anim calcmode="lin" valueType="num">
                                      <p:cBhvr additive="base">
                                        <p:cTn id="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678">
                                            <p:txEl>
                                              <p:pRg st="0" end="0"/>
                                            </p:txEl>
                                          </p:spTgt>
                                        </p:tgtEl>
                                        <p:attrNameLst>
                                          <p:attrName>style.visibility</p:attrName>
                                        </p:attrNameLst>
                                      </p:cBhvr>
                                      <p:to>
                                        <p:strVal val="visible"/>
                                      </p:to>
                                    </p:set>
                                    <p:animEffect transition="in" filter="wipe(down)">
                                      <p:cBhvr>
                                        <p:cTn id="13"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endParaRPr lang="ru-RU"/>
          </a:p>
        </p:txBody>
      </p:sp>
      <p:sp>
        <p:nvSpPr>
          <p:cNvPr id="30726" name="Rectangle 6"/>
          <p:cNvSpPr>
            <a:spLocks noGrp="1" noChangeArrowheads="1"/>
          </p:cNvSpPr>
          <p:nvPr>
            <p:ph type="body" sz="half" idx="2"/>
          </p:nvPr>
        </p:nvSpPr>
        <p:spPr/>
        <p:txBody>
          <a:bodyPr/>
          <a:lstStyle/>
          <a:p>
            <a:r>
              <a:rPr lang="en-US" sz="3600"/>
              <a:t>Alexy the Second: reforms in the church, charity</a:t>
            </a:r>
            <a:endParaRPr lang="ru-RU" sz="3600"/>
          </a:p>
        </p:txBody>
      </p:sp>
      <p:pic>
        <p:nvPicPr>
          <p:cNvPr id="30727" name="Picture 7" descr="Aleksii_2"/>
          <p:cNvPicPr>
            <a:picLocks noChangeAspect="1" noChangeArrowheads="1"/>
          </p:cNvPicPr>
          <p:nvPr>
            <p:ph sz="half" idx="1"/>
          </p:nvPr>
        </p:nvPicPr>
        <p:blipFill>
          <a:blip r:embed="rId2" cstate="print"/>
          <a:srcRect/>
          <a:stretch>
            <a:fillRect/>
          </a:stretch>
        </p:blipFill>
        <p:spPr>
          <a:xfrm>
            <a:off x="987425" y="1600200"/>
            <a:ext cx="2978150" cy="4495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 fill="hold"/>
                                        <p:tgtEl>
                                          <p:spTgt spid="30727"/>
                                        </p:tgtEl>
                                        <p:attrNameLst>
                                          <p:attrName>ppt_x</p:attrName>
                                        </p:attrNameLst>
                                      </p:cBhvr>
                                      <p:tavLst>
                                        <p:tav tm="0">
                                          <p:val>
                                            <p:strVal val="#ppt_x"/>
                                          </p:val>
                                        </p:tav>
                                        <p:tav tm="100000">
                                          <p:val>
                                            <p:strVal val="#ppt_x"/>
                                          </p:val>
                                        </p:tav>
                                      </p:tavLst>
                                    </p:anim>
                                    <p:anim calcmode="lin" valueType="num">
                                      <p:cBhvr additive="base">
                                        <p:cTn id="8"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26">
                                            <p:txEl>
                                              <p:pRg st="0" end="0"/>
                                            </p:txEl>
                                          </p:spTgt>
                                        </p:tgtEl>
                                        <p:attrNameLst>
                                          <p:attrName>style.visibility</p:attrName>
                                        </p:attrNameLst>
                                      </p:cBhvr>
                                      <p:to>
                                        <p:strVal val="visible"/>
                                      </p:to>
                                    </p:set>
                                    <p:animEffect transition="in" filter="wipe(down)">
                                      <p:cBhvr>
                                        <p:cTn id="13" dur="500"/>
                                        <p:tgtEl>
                                          <p:spTgt spid="307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Grp="1" noChangeArrowheads="1"/>
          </p:cNvSpPr>
          <p:nvPr>
            <p:ph type="title"/>
          </p:nvPr>
        </p:nvSpPr>
        <p:spPr/>
        <p:txBody>
          <a:bodyPr/>
          <a:lstStyle/>
          <a:p>
            <a:endParaRPr lang="ru-RU"/>
          </a:p>
        </p:txBody>
      </p:sp>
      <p:sp>
        <p:nvSpPr>
          <p:cNvPr id="32777" name="Rectangle 9"/>
          <p:cNvSpPr>
            <a:spLocks noGrp="1" noChangeArrowheads="1"/>
          </p:cNvSpPr>
          <p:nvPr>
            <p:ph type="body" sz="half" idx="2"/>
          </p:nvPr>
        </p:nvSpPr>
        <p:spPr/>
        <p:txBody>
          <a:bodyPr/>
          <a:lstStyle/>
          <a:p>
            <a:r>
              <a:rPr lang="en-US" sz="3600"/>
              <a:t>Ex-president,  Prime minister of Russia</a:t>
            </a:r>
          </a:p>
          <a:p>
            <a:pPr>
              <a:buFont typeface="Wingdings" pitchFamily="2" charset="2"/>
              <a:buNone/>
            </a:pPr>
            <a:r>
              <a:rPr lang="en-US" sz="3600"/>
              <a:t>Vladimir Putin</a:t>
            </a:r>
            <a:endParaRPr lang="ru-RU" sz="3600"/>
          </a:p>
        </p:txBody>
      </p:sp>
      <p:pic>
        <p:nvPicPr>
          <p:cNvPr id="32778" name="Picture 10" descr="Putin_"/>
          <p:cNvPicPr>
            <a:picLocks noChangeAspect="1" noChangeArrowheads="1"/>
          </p:cNvPicPr>
          <p:nvPr>
            <p:ph sz="half" idx="1"/>
          </p:nvPr>
        </p:nvPicPr>
        <p:blipFill>
          <a:blip r:embed="rId2" cstate="print"/>
          <a:srcRect l="568" b="2267"/>
          <a:stretch>
            <a:fillRect/>
          </a:stretch>
        </p:blipFill>
        <p:spPr>
          <a:xfrm>
            <a:off x="677863" y="1600200"/>
            <a:ext cx="3597275" cy="4495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8"/>
                                        </p:tgtEl>
                                        <p:attrNameLst>
                                          <p:attrName>style.visibility</p:attrName>
                                        </p:attrNameLst>
                                      </p:cBhvr>
                                      <p:to>
                                        <p:strVal val="visible"/>
                                      </p:to>
                                    </p:set>
                                    <p:anim calcmode="lin" valueType="num">
                                      <p:cBhvr additive="base">
                                        <p:cTn id="7" dur="500" fill="hold"/>
                                        <p:tgtEl>
                                          <p:spTgt spid="32778"/>
                                        </p:tgtEl>
                                        <p:attrNameLst>
                                          <p:attrName>ppt_x</p:attrName>
                                        </p:attrNameLst>
                                      </p:cBhvr>
                                      <p:tavLst>
                                        <p:tav tm="0">
                                          <p:val>
                                            <p:strVal val="#ppt_x"/>
                                          </p:val>
                                        </p:tav>
                                        <p:tav tm="100000">
                                          <p:val>
                                            <p:strVal val="#ppt_x"/>
                                          </p:val>
                                        </p:tav>
                                      </p:tavLst>
                                    </p:anim>
                                    <p:anim calcmode="lin" valueType="num">
                                      <p:cBhvr additive="base">
                                        <p:cTn id="8" dur="500" fill="hold"/>
                                        <p:tgtEl>
                                          <p:spTgt spid="327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2777">
                                            <p:txEl>
                                              <p:pRg st="0" end="0"/>
                                            </p:txEl>
                                          </p:spTgt>
                                        </p:tgtEl>
                                        <p:attrNameLst>
                                          <p:attrName>style.visibility</p:attrName>
                                        </p:attrNameLst>
                                      </p:cBhvr>
                                      <p:to>
                                        <p:strVal val="visible"/>
                                      </p:to>
                                    </p:set>
                                    <p:animEffect transition="in" filter="wipe(down)">
                                      <p:cBhvr>
                                        <p:cTn id="13" dur="500"/>
                                        <p:tgtEl>
                                          <p:spTgt spid="32777">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777">
                                            <p:txEl>
                                              <p:pRg st="1" end="1"/>
                                            </p:txEl>
                                          </p:spTgt>
                                        </p:tgtEl>
                                        <p:attrNameLst>
                                          <p:attrName>style.visibility</p:attrName>
                                        </p:attrNameLst>
                                      </p:cBhvr>
                                      <p:to>
                                        <p:strVal val="visible"/>
                                      </p:to>
                                    </p:set>
                                    <p:animEffect transition="in" filter="wipe(down)">
                                      <p:cBhvr>
                                        <p:cTn id="16" dur="500"/>
                                        <p:tgtEl>
                                          <p:spTgt spid="327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endParaRPr lang="ru-RU"/>
          </a:p>
        </p:txBody>
      </p:sp>
      <p:sp>
        <p:nvSpPr>
          <p:cNvPr id="35846" name="Rectangle 6"/>
          <p:cNvSpPr>
            <a:spLocks noGrp="1" noChangeArrowheads="1"/>
          </p:cNvSpPr>
          <p:nvPr>
            <p:ph type="body" sz="half" idx="2"/>
          </p:nvPr>
        </p:nvSpPr>
        <p:spPr/>
        <p:txBody>
          <a:bodyPr/>
          <a:lstStyle/>
          <a:p>
            <a:r>
              <a:rPr lang="en-US" sz="3600"/>
              <a:t>Yuri Gagarin, first cosmonaut, the first human in space</a:t>
            </a:r>
            <a:endParaRPr lang="ru-RU" sz="3600"/>
          </a:p>
          <a:p>
            <a:pPr>
              <a:buFont typeface="Wingdings" pitchFamily="2" charset="2"/>
              <a:buNone/>
            </a:pPr>
            <a:endParaRPr lang="ru-RU" sz="3600"/>
          </a:p>
        </p:txBody>
      </p:sp>
      <p:pic>
        <p:nvPicPr>
          <p:cNvPr id="35849" name="Picture 9" descr="200px-Yuri_Gagarin_official_portrait"/>
          <p:cNvPicPr>
            <a:picLocks noChangeAspect="1" noChangeArrowheads="1"/>
          </p:cNvPicPr>
          <p:nvPr>
            <p:ph sz="half" idx="1"/>
          </p:nvPr>
        </p:nvPicPr>
        <p:blipFill>
          <a:blip r:embed="rId2" cstate="print"/>
          <a:srcRect/>
          <a:stretch>
            <a:fillRect/>
          </a:stretch>
        </p:blipFill>
        <p:spPr>
          <a:xfrm>
            <a:off x="468313" y="1628775"/>
            <a:ext cx="4032250" cy="4895850"/>
          </a:xfrm>
          <a:noFill/>
          <a:ln w="381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ppt_x"/>
                                          </p:val>
                                        </p:tav>
                                        <p:tav tm="100000">
                                          <p:val>
                                            <p:strVal val="#ppt_x"/>
                                          </p:val>
                                        </p:tav>
                                      </p:tavLst>
                                    </p:anim>
                                    <p:anim calcmode="lin" valueType="num">
                                      <p:cBhvr additive="base">
                                        <p:cTn id="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846">
                                            <p:txEl>
                                              <p:pRg st="0" end="0"/>
                                            </p:txEl>
                                          </p:spTgt>
                                        </p:tgtEl>
                                        <p:attrNameLst>
                                          <p:attrName>style.visibility</p:attrName>
                                        </p:attrNameLst>
                                      </p:cBhvr>
                                      <p:to>
                                        <p:strVal val="visible"/>
                                      </p:to>
                                    </p:set>
                                    <p:animEffect transition="in" filter="wipe(down)">
                                      <p:cBhvr>
                                        <p:cTn id="13" dur="500"/>
                                        <p:tgtEl>
                                          <p:spTgt spid="35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93</TotalTime>
  <Words>823</Words>
  <Application>Microsoft Office PowerPoint</Application>
  <PresentationFormat>Экран (4:3)</PresentationFormat>
  <Paragraphs>56</Paragraphs>
  <Slides>25</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Tahoma</vt:lpstr>
      <vt:lpstr>Times New Roman</vt:lpstr>
      <vt:lpstr>Wingdings</vt:lpstr>
      <vt:lpstr>Разрез</vt:lpstr>
      <vt:lpstr>Famous russian people.</vt:lpstr>
      <vt:lpstr>Слайд 2</vt:lpstr>
      <vt:lpstr>Слайд 3</vt:lpstr>
      <vt:lpstr>Guess  the person.</vt:lpstr>
      <vt:lpstr>Слайд 5</vt:lpstr>
      <vt:lpstr>Слайд 6</vt:lpstr>
      <vt:lpstr>Слайд 7</vt:lpstr>
      <vt:lpstr>Слайд 8</vt:lpstr>
      <vt:lpstr>Слайд 9</vt:lpstr>
      <vt:lpstr>Слайд 10</vt:lpstr>
      <vt:lpstr>Early years</vt:lpstr>
      <vt:lpstr>Early years</vt:lpstr>
      <vt:lpstr>Early years</vt:lpstr>
      <vt:lpstr>Early years</vt:lpstr>
      <vt:lpstr>Early years</vt:lpstr>
      <vt:lpstr>Career in the Soviet space program  Selection and training</vt:lpstr>
      <vt:lpstr>Career in the Soviet space program  Selection and training</vt:lpstr>
      <vt:lpstr>Career in the Soviet space program  Selection and training</vt:lpstr>
      <vt:lpstr>Career in the Soviet space program Space flight</vt:lpstr>
      <vt:lpstr>Career in the Soviet space program Fame and later life</vt:lpstr>
      <vt:lpstr>Career in the Soviet space program Fame and later life</vt:lpstr>
      <vt:lpstr>Death and legacy</vt:lpstr>
      <vt:lpstr>Death and legacy</vt:lpstr>
      <vt:lpstr>Speak about Gagarin, use exercise 2:</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russian peole</dc:title>
  <dc:creator>User</dc:creator>
  <cp:lastModifiedBy>www.PHILka.RU</cp:lastModifiedBy>
  <cp:revision>10</cp:revision>
  <dcterms:created xsi:type="dcterms:W3CDTF">2009-11-21T07:03:35Z</dcterms:created>
  <dcterms:modified xsi:type="dcterms:W3CDTF">2010-09-29T07:14:10Z</dcterms:modified>
</cp:coreProperties>
</file>