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702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B4C71EC6-210F-42DE-9C53-41977AD35B3D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53580" y="963885"/>
            <a:ext cx="6201891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Интегрированный урок </a:t>
            </a: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технологии и английского языка </a:t>
            </a: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во 2 «Б» классе</a:t>
            </a:r>
            <a:endParaRPr lang="ru-RU" sz="2800" b="1" i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9399" y="2060848"/>
            <a:ext cx="7850290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00B050"/>
                </a:solidFill>
                <a:effectLst>
                  <a:reflection blurRad="6350" stA="55000" endA="300" endPos="45500" dir="5400000" sy="-100000" algn="bl" rotWithShape="0"/>
                </a:effectLst>
                <a:cs typeface="Aharoni" pitchFamily="2" charset="-79"/>
              </a:rPr>
              <a:t>«</a:t>
            </a:r>
            <a:r>
              <a:rPr lang="ru-RU" sz="4000" b="1" i="1" dirty="0" smtClean="0">
                <a:solidFill>
                  <a:srgbClr val="00B050"/>
                </a:solidFill>
                <a:effectLst>
                  <a:reflection blurRad="6350" stA="55000" endA="300" endPos="45500" dir="5400000" sy="-100000" algn="bl" rotWithShape="0"/>
                </a:effectLst>
                <a:cs typeface="Aharoni" pitchFamily="2" charset="-79"/>
              </a:rPr>
              <a:t>Соответствие материалов,</a:t>
            </a:r>
          </a:p>
          <a:p>
            <a:pPr algn="ctr"/>
            <a:r>
              <a:rPr lang="ru-RU" sz="4000" b="1" i="1" dirty="0" smtClean="0">
                <a:solidFill>
                  <a:srgbClr val="00B050"/>
                </a:solidFill>
                <a:effectLst>
                  <a:reflection blurRad="6350" stA="55000" endA="300" endPos="45500" dir="5400000" sy="-100000" algn="bl" rotWithShape="0"/>
                </a:effectLst>
                <a:cs typeface="Aharoni" pitchFamily="2" charset="-79"/>
              </a:rPr>
              <a:t>конструкции и внешнего </a:t>
            </a:r>
          </a:p>
          <a:p>
            <a:pPr algn="ctr"/>
            <a:r>
              <a:rPr lang="ru-RU" sz="4000" b="1" i="1" dirty="0" smtClean="0">
                <a:solidFill>
                  <a:srgbClr val="00B050"/>
                </a:solidFill>
                <a:effectLst>
                  <a:reflection blurRad="6350" stA="55000" endA="300" endPos="45500" dir="5400000" sy="-100000" algn="bl" rotWithShape="0"/>
                </a:effectLst>
                <a:cs typeface="Aharoni" pitchFamily="2" charset="-79"/>
              </a:rPr>
              <a:t>оформления назначению </a:t>
            </a:r>
          </a:p>
          <a:p>
            <a:pPr algn="ctr"/>
            <a:r>
              <a:rPr lang="ru-RU" sz="4000" b="1" i="1" dirty="0" smtClean="0">
                <a:solidFill>
                  <a:srgbClr val="00B050"/>
                </a:solidFill>
                <a:effectLst>
                  <a:reflection blurRad="6350" stA="55000" endA="300" endPos="45500" dir="5400000" sy="-100000" algn="bl" rotWithShape="0"/>
                </a:effectLst>
                <a:cs typeface="Aharoni" pitchFamily="2" charset="-79"/>
              </a:rPr>
              <a:t>изделия.»  </a:t>
            </a:r>
            <a:r>
              <a:rPr lang="ru-RU" sz="4000" b="1" i="1" dirty="0" smtClean="0">
                <a:solidFill>
                  <a:srgbClr val="00B050"/>
                </a:solidFill>
                <a:effectLst>
                  <a:reflection blurRad="6350" stA="55000" endA="300" endPos="45500" dir="5400000" sy="-100000" algn="bl" rotWithShape="0"/>
                </a:effectLst>
                <a:cs typeface="Aharoni" pitchFamily="2" charset="-79"/>
              </a:rPr>
              <a:t>–</a:t>
            </a:r>
          </a:p>
          <a:p>
            <a:pPr algn="ctr"/>
            <a:r>
              <a:rPr lang="ru-RU" sz="4000" b="1" i="1" dirty="0" smtClean="0">
                <a:solidFill>
                  <a:srgbClr val="00B050"/>
                </a:solidFill>
                <a:effectLst>
                  <a:reflection blurRad="6350" stA="55000" endA="300" endPos="45500" dir="5400000" sy="-100000" algn="bl" rotWithShape="0"/>
                </a:effectLst>
                <a:cs typeface="Aharoni" pitchFamily="2" charset="-79"/>
              </a:rPr>
              <a:t> «</a:t>
            </a:r>
            <a:r>
              <a:rPr lang="en-US" sz="4000" b="1" i="1" dirty="0" smtClean="0">
                <a:solidFill>
                  <a:srgbClr val="00B050"/>
                </a:solidFill>
                <a:effectLst>
                  <a:reflection blurRad="6350" stA="55000" endA="300" endPos="45500" dir="5400000" sy="-100000" algn="bl" rotWithShape="0"/>
                </a:effectLst>
                <a:latin typeface="Aharoni" pitchFamily="2" charset="-79"/>
                <a:cs typeface="Aharoni" pitchFamily="2" charset="-79"/>
              </a:rPr>
              <a:t>Season greetings.  </a:t>
            </a:r>
            <a:endParaRPr lang="ru-RU" sz="4000" b="1" i="1" dirty="0" smtClean="0">
              <a:solidFill>
                <a:srgbClr val="00B050"/>
              </a:solidFill>
              <a:effectLst>
                <a:reflection blurRad="6350" stA="55000" endA="300" endPos="45500" dir="5400000" sy="-100000" algn="bl" rotWithShape="0"/>
              </a:effectLst>
              <a:latin typeface="Aharoni" pitchFamily="2" charset="-79"/>
              <a:cs typeface="Aharoni" pitchFamily="2" charset="-79"/>
            </a:endParaRPr>
          </a:p>
          <a:p>
            <a:pPr algn="ctr"/>
            <a:r>
              <a:rPr lang="en-US" sz="4000" b="1" i="1" dirty="0" smtClean="0">
                <a:solidFill>
                  <a:srgbClr val="00B050"/>
                </a:solidFill>
                <a:effectLst>
                  <a:reflection blurRad="6350" stA="55000" endA="300" endPos="45500" dir="5400000" sy="-100000" algn="bl" rotWithShape="0"/>
                </a:effectLst>
                <a:latin typeface="Aharoni" pitchFamily="2" charset="-79"/>
                <a:cs typeface="Aharoni" pitchFamily="2" charset="-79"/>
              </a:rPr>
              <a:t>Cards for</a:t>
            </a:r>
            <a:r>
              <a:rPr lang="ru-RU" sz="4000" b="1" i="1" dirty="0" smtClean="0">
                <a:solidFill>
                  <a:srgbClr val="00B050"/>
                </a:solidFill>
                <a:effectLst>
                  <a:reflection blurRad="6350" stA="55000" endA="300" endPos="45500" dir="5400000" sy="-100000" algn="bl" rotWithShape="0"/>
                </a:effectLst>
                <a:cs typeface="Aharoni" pitchFamily="2" charset="-79"/>
              </a:rPr>
              <a:t> </a:t>
            </a:r>
            <a:r>
              <a:rPr lang="en-US" sz="4000" b="1" i="1" dirty="0" smtClean="0">
                <a:solidFill>
                  <a:srgbClr val="00B050"/>
                </a:solidFill>
                <a:effectLst>
                  <a:reflection blurRad="6350" stA="55000" endA="300" endPos="45500" dir="5400000" sy="-100000" algn="bl" rotWithShape="0"/>
                </a:effectLst>
                <a:latin typeface="Aharoni" pitchFamily="2" charset="-79"/>
                <a:cs typeface="Aharoni" pitchFamily="2" charset="-79"/>
              </a:rPr>
              <a:t>Veterans Day.</a:t>
            </a:r>
            <a:r>
              <a:rPr lang="ru-RU" sz="4000" b="1" i="1" dirty="0" smtClean="0">
                <a:solidFill>
                  <a:srgbClr val="00B050"/>
                </a:solidFill>
                <a:effectLst>
                  <a:reflection blurRad="6350" stA="55000" endA="300" endPos="45500" dir="5400000" sy="-100000" algn="bl" rotWithShape="0"/>
                </a:effectLst>
                <a:cs typeface="Aharoni" pitchFamily="2" charset="-79"/>
              </a:rPr>
              <a:t>»</a:t>
            </a:r>
            <a:endParaRPr lang="ru-RU" sz="4000" b="1" i="1" dirty="0">
              <a:solidFill>
                <a:srgbClr val="00B050"/>
              </a:solidFill>
              <a:effectLst>
                <a:reflection blurRad="6350" stA="55000" endA="300" endPos="45500" dir="5400000" sy="-100000" algn="bl" rotWithShape="0"/>
              </a:effectLst>
              <a:cs typeface="Aharoni" pitchFamily="2" charset="-79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54961" y="5869721"/>
            <a:ext cx="567264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000" b="1" i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Дата проведения</a:t>
            </a:r>
            <a:r>
              <a:rPr lang="ru-RU" sz="2000" b="1" i="1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: </a:t>
            </a:r>
            <a:r>
              <a:rPr lang="ru-RU" sz="2000" b="1" i="1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08.05.13г</a:t>
            </a:r>
            <a:r>
              <a:rPr lang="ru-RU" sz="2000" b="1" i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.</a:t>
            </a:r>
          </a:p>
          <a:p>
            <a:pPr algn="r"/>
            <a:r>
              <a:rPr lang="ru-RU" sz="2000" b="1" i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Кудрина И.С., учитель начальной школы,</a:t>
            </a:r>
          </a:p>
          <a:p>
            <a:pPr algn="r"/>
            <a:r>
              <a:rPr lang="ru-RU" sz="2000" b="1" i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Кучерова Н.Н., учитель английского языка</a:t>
            </a:r>
            <a:endParaRPr lang="ru-RU" sz="2000" b="1" i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06588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63550" y="963885"/>
            <a:ext cx="45819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i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Working operations </a:t>
            </a:r>
            <a:endParaRPr lang="ru-RU" sz="4000" b="1" i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1298" y="2132856"/>
            <a:ext cx="31045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effectLst/>
                <a:latin typeface="Cambria" pitchFamily="18" charset="0"/>
              </a:rPr>
              <a:t>Cut [</a:t>
            </a:r>
            <a:r>
              <a:rPr lang="en-US" sz="4000" b="1" dirty="0" err="1" smtClean="0">
                <a:solidFill>
                  <a:srgbClr val="FF0000"/>
                </a:solidFill>
                <a:effectLst/>
                <a:latin typeface="Cambria" pitchFamily="18" charset="0"/>
              </a:rPr>
              <a:t>kɅt</a:t>
            </a:r>
            <a:r>
              <a:rPr lang="en-US" sz="4000" b="1" dirty="0" smtClean="0">
                <a:solidFill>
                  <a:srgbClr val="FF0000"/>
                </a:solidFill>
                <a:effectLst/>
                <a:latin typeface="Cambria" pitchFamily="18" charset="0"/>
              </a:rPr>
              <a:t>] – </a:t>
            </a:r>
          </a:p>
          <a:p>
            <a:endParaRPr lang="en-US" sz="4000" b="1" dirty="0" smtClean="0">
              <a:solidFill>
                <a:srgbClr val="FF0000"/>
              </a:solidFill>
              <a:effectLst/>
              <a:latin typeface="Cambria" pitchFamily="18" charset="0"/>
            </a:endParaRPr>
          </a:p>
          <a:p>
            <a:r>
              <a:rPr lang="en-US" sz="4000" b="1" dirty="0" smtClean="0">
                <a:solidFill>
                  <a:srgbClr val="FF0000"/>
                </a:solidFill>
                <a:effectLst/>
                <a:latin typeface="Cambria" pitchFamily="18" charset="0"/>
              </a:rPr>
              <a:t>Fold [f</a:t>
            </a:r>
            <a:r>
              <a:rPr lang="el-GR" sz="4000" b="1" dirty="0" smtClean="0">
                <a:solidFill>
                  <a:srgbClr val="FF0000"/>
                </a:solidFill>
                <a:effectLst/>
                <a:latin typeface="Cambria" pitchFamily="18" charset="0"/>
              </a:rPr>
              <a:t>ͻ</a:t>
            </a:r>
            <a:r>
              <a:rPr lang="en-US" sz="4000" b="1" dirty="0" err="1" smtClean="0">
                <a:solidFill>
                  <a:srgbClr val="FF0000"/>
                </a:solidFill>
                <a:effectLst/>
                <a:latin typeface="Cambria" pitchFamily="18" charset="0"/>
              </a:rPr>
              <a:t>ld</a:t>
            </a:r>
            <a:r>
              <a:rPr lang="en-US" sz="4000" b="1" dirty="0" smtClean="0">
                <a:solidFill>
                  <a:srgbClr val="FF0000"/>
                </a:solidFill>
                <a:effectLst/>
                <a:latin typeface="Cambria" pitchFamily="18" charset="0"/>
              </a:rPr>
              <a:t>] –</a:t>
            </a:r>
          </a:p>
          <a:p>
            <a:endParaRPr lang="en-US" sz="4000" b="1" dirty="0" smtClean="0">
              <a:solidFill>
                <a:srgbClr val="FF0000"/>
              </a:solidFill>
              <a:effectLst/>
              <a:latin typeface="Cambria" pitchFamily="18" charset="0"/>
            </a:endParaRPr>
          </a:p>
          <a:p>
            <a:r>
              <a:rPr lang="en-US" sz="4000" b="1" dirty="0" smtClean="0">
                <a:solidFill>
                  <a:srgbClr val="FF0000"/>
                </a:solidFill>
                <a:effectLst/>
                <a:latin typeface="Cambria" pitchFamily="18" charset="0"/>
              </a:rPr>
              <a:t>Glue [</a:t>
            </a:r>
            <a:r>
              <a:rPr lang="en-US" sz="4000" b="1" dirty="0" err="1" smtClean="0">
                <a:solidFill>
                  <a:srgbClr val="FF0000"/>
                </a:solidFill>
                <a:effectLst/>
                <a:latin typeface="Cambria" pitchFamily="18" charset="0"/>
              </a:rPr>
              <a:t>glu</a:t>
            </a:r>
            <a:r>
              <a:rPr lang="en-US" sz="4000" b="1" dirty="0" smtClean="0">
                <a:solidFill>
                  <a:srgbClr val="FF0000"/>
                </a:solidFill>
                <a:effectLst/>
                <a:latin typeface="Cambria" pitchFamily="18" charset="0"/>
              </a:rPr>
              <a:t>:] – </a:t>
            </a:r>
            <a:endParaRPr lang="ru-RU" sz="4000" b="1" dirty="0">
              <a:solidFill>
                <a:srgbClr val="FF0000"/>
              </a:solidFill>
              <a:effectLst/>
              <a:latin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21952" y="2060848"/>
            <a:ext cx="4522456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B050"/>
                </a:solidFill>
                <a:effectLst/>
                <a:latin typeface="Cambria" pitchFamily="18" charset="0"/>
              </a:rPr>
              <a:t>Резать, разрезать</a:t>
            </a:r>
            <a:endParaRPr lang="en-US" sz="4000" b="1" dirty="0" smtClean="0">
              <a:solidFill>
                <a:srgbClr val="00B050"/>
              </a:solidFill>
              <a:effectLst/>
              <a:latin typeface="Cambria" pitchFamily="18" charset="0"/>
            </a:endParaRPr>
          </a:p>
          <a:p>
            <a:endParaRPr lang="en-US" sz="4000" b="1" dirty="0" smtClean="0">
              <a:solidFill>
                <a:srgbClr val="00B050"/>
              </a:solidFill>
              <a:effectLst/>
              <a:latin typeface="Cambria" pitchFamily="18" charset="0"/>
            </a:endParaRPr>
          </a:p>
          <a:p>
            <a:r>
              <a:rPr lang="ru-RU" sz="4000" b="1" dirty="0" smtClean="0">
                <a:solidFill>
                  <a:srgbClr val="00B050"/>
                </a:solidFill>
                <a:effectLst/>
                <a:latin typeface="Cambria" pitchFamily="18" charset="0"/>
              </a:rPr>
              <a:t>Складывать </a:t>
            </a:r>
            <a:endParaRPr lang="en-US" sz="4000" b="1" dirty="0" smtClean="0">
              <a:solidFill>
                <a:srgbClr val="00B050"/>
              </a:solidFill>
              <a:effectLst/>
              <a:latin typeface="Cambria" pitchFamily="18" charset="0"/>
            </a:endParaRPr>
          </a:p>
          <a:p>
            <a:endParaRPr lang="en-US" sz="4000" b="1" dirty="0" smtClean="0">
              <a:solidFill>
                <a:srgbClr val="00B050"/>
              </a:solidFill>
              <a:effectLst/>
              <a:latin typeface="Cambria" pitchFamily="18" charset="0"/>
            </a:endParaRPr>
          </a:p>
          <a:p>
            <a:r>
              <a:rPr lang="ru-RU" sz="4000" b="1" dirty="0" smtClean="0">
                <a:solidFill>
                  <a:srgbClr val="00B050"/>
                </a:solidFill>
                <a:effectLst/>
                <a:latin typeface="Cambria" pitchFamily="18" charset="0"/>
              </a:rPr>
              <a:t>Клеить, </a:t>
            </a:r>
          </a:p>
          <a:p>
            <a:r>
              <a:rPr lang="ru-RU" sz="4000" b="1" dirty="0" smtClean="0">
                <a:solidFill>
                  <a:srgbClr val="00B050"/>
                </a:solidFill>
                <a:effectLst/>
                <a:latin typeface="Cambria" pitchFamily="18" charset="0"/>
              </a:rPr>
              <a:t>приклеивать</a:t>
            </a:r>
            <a:endParaRPr lang="ru-RU" sz="4000" b="1" dirty="0">
              <a:solidFill>
                <a:srgbClr val="00B050"/>
              </a:solidFill>
              <a:effectLst/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79033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79251" y="963885"/>
            <a:ext cx="27505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i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What we do</a:t>
            </a:r>
            <a:endParaRPr lang="ru-RU" sz="4000" b="1" i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67748" y="2204864"/>
            <a:ext cx="426834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effectLst/>
                <a:latin typeface="Cambria" pitchFamily="18" charset="0"/>
              </a:rPr>
              <a:t>Star [</a:t>
            </a:r>
            <a:r>
              <a:rPr lang="en-US" sz="4000" b="1" dirty="0" err="1" smtClean="0">
                <a:solidFill>
                  <a:srgbClr val="FF0000"/>
                </a:solidFill>
                <a:effectLst/>
                <a:latin typeface="Cambria" pitchFamily="18" charset="0"/>
              </a:rPr>
              <a:t>sta</a:t>
            </a:r>
            <a:r>
              <a:rPr lang="en-US" sz="4000" b="1" dirty="0" smtClean="0">
                <a:solidFill>
                  <a:srgbClr val="FF0000"/>
                </a:solidFill>
                <a:effectLst/>
                <a:latin typeface="Cambria" pitchFamily="18" charset="0"/>
              </a:rPr>
              <a:t>:] – </a:t>
            </a:r>
          </a:p>
          <a:p>
            <a:endParaRPr lang="en-US" sz="4000" b="1" dirty="0" smtClean="0">
              <a:solidFill>
                <a:srgbClr val="FF0000"/>
              </a:solidFill>
              <a:effectLst/>
              <a:latin typeface="Cambria" pitchFamily="18" charset="0"/>
            </a:endParaRPr>
          </a:p>
          <a:p>
            <a:r>
              <a:rPr lang="en-US" sz="4000" b="1" dirty="0" smtClean="0">
                <a:solidFill>
                  <a:srgbClr val="FF0000"/>
                </a:solidFill>
                <a:effectLst/>
                <a:latin typeface="Cambria" pitchFamily="18" charset="0"/>
              </a:rPr>
              <a:t>Branch [</a:t>
            </a:r>
            <a:r>
              <a:rPr lang="en-US" sz="4000" b="1" dirty="0" err="1" smtClean="0">
                <a:solidFill>
                  <a:srgbClr val="FF0000"/>
                </a:solidFill>
                <a:effectLst/>
                <a:latin typeface="Cambria" pitchFamily="18" charset="0"/>
              </a:rPr>
              <a:t>brɅntʃ</a:t>
            </a:r>
            <a:r>
              <a:rPr lang="en-US" sz="4000" b="1" dirty="0" smtClean="0">
                <a:solidFill>
                  <a:srgbClr val="FF0000"/>
                </a:solidFill>
                <a:effectLst/>
                <a:latin typeface="Cambria" pitchFamily="18" charset="0"/>
              </a:rPr>
              <a:t>] –</a:t>
            </a:r>
          </a:p>
          <a:p>
            <a:endParaRPr lang="en-US" sz="4000" b="1" dirty="0" smtClean="0">
              <a:solidFill>
                <a:srgbClr val="FF0000"/>
              </a:solidFill>
              <a:effectLst/>
              <a:latin typeface="Cambria" pitchFamily="18" charset="0"/>
            </a:endParaRPr>
          </a:p>
          <a:p>
            <a:r>
              <a:rPr lang="en-US" sz="4000" b="1" dirty="0" smtClean="0">
                <a:solidFill>
                  <a:srgbClr val="FF0000"/>
                </a:solidFill>
                <a:effectLst/>
                <a:latin typeface="Cambria" pitchFamily="18" charset="0"/>
              </a:rPr>
              <a:t>Stripe [</a:t>
            </a:r>
            <a:r>
              <a:rPr lang="en-US" sz="4000" b="1" dirty="0" err="1" smtClean="0">
                <a:solidFill>
                  <a:srgbClr val="FF0000"/>
                </a:solidFill>
                <a:effectLst/>
                <a:latin typeface="Cambria" pitchFamily="18" charset="0"/>
              </a:rPr>
              <a:t>straip</a:t>
            </a:r>
            <a:r>
              <a:rPr lang="en-US" sz="4000" b="1" dirty="0" smtClean="0">
                <a:solidFill>
                  <a:srgbClr val="FF0000"/>
                </a:solidFill>
                <a:effectLst/>
                <a:latin typeface="Cambria" pitchFamily="18" charset="0"/>
              </a:rPr>
              <a:t>] – </a:t>
            </a:r>
            <a:endParaRPr lang="ru-RU" sz="4000" b="1" dirty="0">
              <a:solidFill>
                <a:srgbClr val="FF0000"/>
              </a:solidFill>
              <a:effectLst/>
              <a:latin typeface="Cambr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36263" y="2204864"/>
            <a:ext cx="252011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B050"/>
                </a:solidFill>
                <a:effectLst/>
                <a:latin typeface="Cambria" pitchFamily="18" charset="0"/>
              </a:rPr>
              <a:t>звезда</a:t>
            </a:r>
            <a:endParaRPr lang="en-US" sz="4000" b="1" dirty="0" smtClean="0">
              <a:solidFill>
                <a:srgbClr val="00B050"/>
              </a:solidFill>
              <a:effectLst/>
              <a:latin typeface="Cambria" pitchFamily="18" charset="0"/>
            </a:endParaRPr>
          </a:p>
          <a:p>
            <a:endParaRPr lang="en-US" sz="4000" b="1" dirty="0" smtClean="0">
              <a:solidFill>
                <a:srgbClr val="00B050"/>
              </a:solidFill>
              <a:effectLst/>
              <a:latin typeface="Cambria" pitchFamily="18" charset="0"/>
            </a:endParaRPr>
          </a:p>
          <a:p>
            <a:r>
              <a:rPr lang="ru-RU" sz="4000" b="1" dirty="0" smtClean="0">
                <a:solidFill>
                  <a:srgbClr val="00B050"/>
                </a:solidFill>
                <a:effectLst/>
                <a:latin typeface="Cambria" pitchFamily="18" charset="0"/>
              </a:rPr>
              <a:t>веточка</a:t>
            </a:r>
            <a:endParaRPr lang="en-US" sz="4000" b="1" dirty="0" smtClean="0">
              <a:solidFill>
                <a:srgbClr val="00B050"/>
              </a:solidFill>
              <a:effectLst/>
              <a:latin typeface="Cambria" pitchFamily="18" charset="0"/>
            </a:endParaRPr>
          </a:p>
          <a:p>
            <a:endParaRPr lang="en-US" sz="4000" b="1" dirty="0" smtClean="0">
              <a:solidFill>
                <a:srgbClr val="00B050"/>
              </a:solidFill>
              <a:effectLst/>
              <a:latin typeface="Cambria" pitchFamily="18" charset="0"/>
            </a:endParaRPr>
          </a:p>
          <a:p>
            <a:r>
              <a:rPr lang="ru-RU" sz="4000" b="1" dirty="0" smtClean="0">
                <a:solidFill>
                  <a:srgbClr val="00B050"/>
                </a:solidFill>
                <a:effectLst/>
                <a:latin typeface="Cambria" pitchFamily="18" charset="0"/>
              </a:rPr>
              <a:t>ленточка</a:t>
            </a:r>
            <a:endParaRPr lang="ru-RU" sz="4000" b="1" dirty="0">
              <a:solidFill>
                <a:srgbClr val="00B050"/>
              </a:solidFill>
              <a:effectLst/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483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50144" y="963885"/>
            <a:ext cx="28087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i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Step by step</a:t>
            </a:r>
            <a:endParaRPr lang="ru-RU" sz="4000" b="1" i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2060848"/>
            <a:ext cx="66064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1.По трафарету из красной бумаги вырезаем звезду, из серебристой бумаги листики.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195736" y="3140968"/>
            <a:ext cx="4235301" cy="2287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0678593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1268760"/>
            <a:ext cx="61250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/>
              <a:t>2. Сгибаем каждый листик пополам.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2577" y="2348880"/>
            <a:ext cx="3975248" cy="3089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2461851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908720"/>
            <a:ext cx="6858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/>
              <a:t>3. При помощи клея закрепляем элементы открытки на листе картона формата А3.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1047" y="2293715"/>
            <a:ext cx="2823121" cy="2729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65734" y="5229200"/>
            <a:ext cx="68841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/>
              <a:t>Наша открытка из бумаги к 9 мая готова.</a:t>
            </a:r>
          </a:p>
        </p:txBody>
      </p:sp>
    </p:spTree>
    <p:extLst>
      <p:ext uri="{BB962C8B-B14F-4D97-AF65-F5344CB8AC3E}">
        <p14:creationId xmlns:p14="http://schemas.microsoft.com/office/powerpoint/2010/main" xmlns="" val="407632442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36</TotalTime>
  <Words>150</Words>
  <Application>Microsoft Office PowerPoint</Application>
  <PresentationFormat>Экран (4:3)</PresentationFormat>
  <Paragraphs>40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Кутюр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Admin</cp:lastModifiedBy>
  <cp:revision>5</cp:revision>
  <dcterms:created xsi:type="dcterms:W3CDTF">2013-05-06T10:01:40Z</dcterms:created>
  <dcterms:modified xsi:type="dcterms:W3CDTF">2013-05-06T12:08:08Z</dcterms:modified>
</cp:coreProperties>
</file>